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2CA5D0-58EB-4C45-AD68-152799397170}">
  <a:tblStyle styleId="{632CA5D0-58EB-4C45-AD68-152799397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921e8e6ae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g15921e8e6ae_0_23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921e8e6ae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g15921e8e6ae_0_24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921e8e6ae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g15921e8e6ae_0_16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921e8e6ae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g15921e8e6ae_0_25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921e8e6ae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g15921e8e6ae_0_27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3496b875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장표</a:t>
            </a:r>
            <a:r>
              <a:rPr lang="ko"/>
              <a:t>의 그림을 보고, 컴퓨터 구조나 운영체제가 생각 나시는 분들이 있으실텐데요.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서버도 결국 컴퓨터죠. CPU에 흘러가는 모든 데이터들은 I/O 버스를 통해 전달되게 되어요.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장표중 데이터를 담아둘 수 있는 곳은 어디일까요?</a:t>
            </a:r>
            <a:endParaRPr/>
          </a:p>
        </p:txBody>
      </p:sp>
      <p:sp>
        <p:nvSpPr>
          <p:cNvPr id="139" name="Google Shape;139;g153496b8750_0_1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921e8e6a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물론 CPU 내부에 레지스터도 있지만 주로 데이터를 보관하기 위한 용도로 사용되는 것은 </a:t>
            </a:r>
            <a:r>
              <a:rPr lang="ko">
                <a:solidFill>
                  <a:schemeClr val="dk1"/>
                </a:solidFill>
              </a:rPr>
              <a:t>메모리와 디스크입니다.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15921e8e6ae_0_1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921e8e6a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g15921e8e6ae_0_3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921e8e6ae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15921e8e6ae_0_6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921e8e6ae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15921e8e6ae_0_12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921e8e6ae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g15921e8e6ae_0_1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921e8e6ae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g15921e8e6ae_0_14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921e8e6ae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g15921e8e6ae_0_14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hyperlink" Target="https://colin-scott.github.io/personal_website/research/interactive_latency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조회 최적화를 위한 인덱스 이해하기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1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데이터베이스 성능핵심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39" name="Google Shape;239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심지어 쓰기도 곧 바로 디스크에 쓰지 않고 메모리에 쓴다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48" name="Google Shape;248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메모리에 데이터 유실을 고려해 WAL(Write Ahead Log)를 사용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57" name="Google Shape;257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9" name="Google Shape;259;p37"/>
          <p:cNvSpPr txBox="1"/>
          <p:nvPr/>
        </p:nvSpPr>
        <p:spPr>
          <a:xfrm>
            <a:off x="1896575" y="1419475"/>
            <a:ext cx="11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랜덤 I/O</a:t>
            </a:r>
            <a:endParaRPr b="1" sz="1800"/>
          </a:p>
        </p:txBody>
      </p:sp>
      <p:sp>
        <p:nvSpPr>
          <p:cNvPr id="260" name="Google Shape;260;p37"/>
          <p:cNvSpPr/>
          <p:nvPr/>
        </p:nvSpPr>
        <p:spPr>
          <a:xfrm>
            <a:off x="1467375" y="1939100"/>
            <a:ext cx="1950300" cy="2747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/>
          <p:nvPr/>
        </p:nvSpPr>
        <p:spPr>
          <a:xfrm>
            <a:off x="1722438" y="2524075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/>
          <p:nvPr/>
        </p:nvSpPr>
        <p:spPr>
          <a:xfrm>
            <a:off x="2271813" y="2524075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>
            <a:off x="2864363" y="2524075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1722450" y="2990275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2271825" y="2990275"/>
            <a:ext cx="341400" cy="34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2864375" y="2990275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1722438" y="3512875"/>
            <a:ext cx="341400" cy="34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2271813" y="3512875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2864363" y="3512875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1722450" y="3979075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2271825" y="3979075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/>
          <p:nvPr/>
        </p:nvSpPr>
        <p:spPr>
          <a:xfrm>
            <a:off x="2864375" y="3979075"/>
            <a:ext cx="341400" cy="34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 txBox="1"/>
          <p:nvPr/>
        </p:nvSpPr>
        <p:spPr>
          <a:xfrm>
            <a:off x="5570050" y="1419463"/>
            <a:ext cx="11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순차 </a:t>
            </a:r>
            <a:r>
              <a:rPr b="1" lang="ko" sz="1800"/>
              <a:t>I/O</a:t>
            </a:r>
            <a:endParaRPr b="1" sz="1800"/>
          </a:p>
        </p:txBody>
      </p:sp>
      <p:sp>
        <p:nvSpPr>
          <p:cNvPr id="274" name="Google Shape;274;p37"/>
          <p:cNvSpPr/>
          <p:nvPr/>
        </p:nvSpPr>
        <p:spPr>
          <a:xfrm>
            <a:off x="5140850" y="1939088"/>
            <a:ext cx="1950300" cy="2747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7"/>
          <p:cNvSpPr/>
          <p:nvPr/>
        </p:nvSpPr>
        <p:spPr>
          <a:xfrm>
            <a:off x="5395913" y="2524063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/>
          <p:nvPr/>
        </p:nvSpPr>
        <p:spPr>
          <a:xfrm>
            <a:off x="5945288" y="2524063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/>
          <p:nvPr/>
        </p:nvSpPr>
        <p:spPr>
          <a:xfrm>
            <a:off x="6537838" y="2524063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7"/>
          <p:cNvSpPr/>
          <p:nvPr/>
        </p:nvSpPr>
        <p:spPr>
          <a:xfrm>
            <a:off x="5395925" y="2990263"/>
            <a:ext cx="341400" cy="34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5945300" y="2990263"/>
            <a:ext cx="341400" cy="34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6537850" y="2990263"/>
            <a:ext cx="341400" cy="345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5395913" y="3512863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5945288" y="3512863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6537838" y="3512863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5395925" y="3979063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5945300" y="3979063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6537850" y="3979063"/>
            <a:ext cx="341400" cy="34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93" name="Google Shape;293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1145750" y="2521625"/>
            <a:ext cx="6734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대부분의 트랜잭션은 무작위하게 Write가 발생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이를 지연시켜 랜덤 I/O 횟수를 줄이는 대신 순차적 I/O를 발생시켜 정합성 유지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https://colin-scott.github.io/personal_website/research/interactive_latency.html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302" name="Google Shape;302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303" name="Google Shape;303;p3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결국 데이터베이스 성능에 핵심은 </a:t>
            </a:r>
            <a:r>
              <a:rPr b="1" lang="ko" sz="1800"/>
              <a:t>디스크</a:t>
            </a:r>
            <a:r>
              <a:rPr b="1" lang="ko" sz="1800"/>
              <a:t>의 </a:t>
            </a:r>
            <a:r>
              <a:rPr b="1" lang="ko" sz="1800"/>
              <a:t>랜</a:t>
            </a:r>
            <a:r>
              <a:rPr b="1" lang="ko" sz="1800"/>
              <a:t>덤 </a:t>
            </a:r>
            <a:r>
              <a:rPr b="1" lang="ko" sz="1800"/>
              <a:t>I/O(접근)을 최소화 </a:t>
            </a:r>
            <a:r>
              <a:rPr lang="ko" sz="1800"/>
              <a:t>하는 것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컴퓨터 구조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3154525" y="1482300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CPU</a:t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4986950" y="1482300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</a:t>
            </a:r>
            <a:r>
              <a:rPr lang="ko"/>
              <a:t>리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1983775" y="3498750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디스크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4572800" y="3498750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</a:t>
            </a:r>
            <a:r>
              <a:rPr lang="ko"/>
              <a:t>크 카드</a:t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3258100" y="3498750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모니</a:t>
            </a:r>
            <a:r>
              <a:rPr lang="ko"/>
              <a:t>터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838475" y="3498750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키보</a:t>
            </a:r>
            <a:r>
              <a:rPr lang="ko"/>
              <a:t>드</a:t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2174250" y="2848725"/>
            <a:ext cx="4522200" cy="46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I/O(입출</a:t>
            </a:r>
            <a:r>
              <a:rPr lang="ko"/>
              <a:t>력) 버스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5522600" y="2517900"/>
            <a:ext cx="94500" cy="423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3629425" y="2517900"/>
            <a:ext cx="94500" cy="423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2703075" y="3196725"/>
            <a:ext cx="94500" cy="29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3723913" y="3196725"/>
            <a:ext cx="94500" cy="29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5023175" y="3196725"/>
            <a:ext cx="94500" cy="29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6176650" y="3196725"/>
            <a:ext cx="94500" cy="29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컴퓨터 구조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 1</a:t>
            </a:r>
            <a:endParaRPr sz="500"/>
          </a:p>
        </p:txBody>
      </p:sp>
      <p:sp>
        <p:nvSpPr>
          <p:cNvPr id="164" name="Google Shape;164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3089000" y="1462625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CPU</a:t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4921425" y="1462625"/>
            <a:ext cx="1044300" cy="103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메모리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1918250" y="3479075"/>
            <a:ext cx="1044300" cy="103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디스크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4507275" y="3479075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 카드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3192575" y="3479075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모니터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772950" y="3479075"/>
            <a:ext cx="1044300" cy="10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키보드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2108725" y="2829050"/>
            <a:ext cx="4522200" cy="46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I/O(입출력) 버스</a:t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5457075" y="2498225"/>
            <a:ext cx="94500" cy="423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3563900" y="2498225"/>
            <a:ext cx="94500" cy="423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2637550" y="3177050"/>
            <a:ext cx="94500" cy="29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3658388" y="3177050"/>
            <a:ext cx="94500" cy="29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4957650" y="3177050"/>
            <a:ext cx="94500" cy="29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6111125" y="3177050"/>
            <a:ext cx="94500" cy="298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메모리 / 디스크 비교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85" name="Google Shape;185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{632CA5D0-58EB-4C45-AD68-152799397170}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메모</a:t>
                      </a:r>
                      <a:r>
                        <a:rPr lang="ko"/>
                        <a:t>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디스</a:t>
                      </a:r>
                      <a:r>
                        <a:rPr lang="ko"/>
                        <a:t>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속</a:t>
                      </a:r>
                      <a:r>
                        <a:rPr lang="ko"/>
                        <a:t>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빠름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느</a:t>
                      </a:r>
                      <a:r>
                        <a:rPr lang="ko"/>
                        <a:t>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영속</a:t>
                      </a:r>
                      <a:r>
                        <a:rPr lang="ko"/>
                        <a:t>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전원</a:t>
                      </a:r>
                      <a:r>
                        <a:rPr lang="ko"/>
                        <a:t>이 공급되지 않으면 휘발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영속</a:t>
                      </a:r>
                      <a:r>
                        <a:rPr lang="ko"/>
                        <a:t>성이 있음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</a:t>
                      </a:r>
                      <a:r>
                        <a:rPr lang="ko"/>
                        <a:t>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저</a:t>
                      </a:r>
                      <a:r>
                        <a:rPr lang="ko"/>
                        <a:t>렴함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94" name="Google Shape;194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데이터베이스의 데이터는 결국 디스크에 저장된다.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03" name="Google Shape;203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디스크는 메모리에 비해 훨씬 느리다.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12" name="Google Shape;212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결국 데이터베이스 성능에 핵심은 디스크 I/O(접근)을 최소화 하는 것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21" name="Google Shape;221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1145750" y="2720100"/>
            <a:ext cx="67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디스크 접근은 어떻게 줄일 수 있을까?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데이터베이스 성능 핵심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30" name="Google Shape;230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데이터베이스 </a:t>
            </a:r>
            <a:endParaRPr sz="800">
              <a:solidFill>
                <a:schemeClr val="lt1"/>
              </a:solidFill>
            </a:endParaRPr>
          </a:p>
          <a:p>
            <a:pPr indent="0" lvl="1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성능 핵심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1145750" y="2720100"/>
            <a:ext cx="6734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메모리에 올라온 데이터로 최대한 요청을 처리하는 것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=&gt; 메모리 캐시 히트율을 높이는 것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