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4FFADE-C573-4C15-BB60-3CA582385AD8}">
  <a:tblStyle styleId="{7A4FFADE-C573-4C15-BB60-3CA582385A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924ea35d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g15924ea35d8_0_2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24ea35d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15924ea35d8_0_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924ea35d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15924ea35d8_0_3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96b96e6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1596b96e6d9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96b96e6d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g1596b96e6d9_0_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96b96e6d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g1596b96e6d9_0_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96b96e6d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1596b96e6d9_0_3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96b96e6d9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1596b96e6d9_0_5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924ea35d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g15924ea35d8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www.cs.usfca.edu/~galles/visualization/BPlus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180509" y="1392243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조회 최적화를 위한 인덱스 이해하기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3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인덱스 자료구조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B+Tree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618950" y="24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{7A4FFADE-C573-4C15-BB60-3CA582385AD8}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</a:t>
                      </a:r>
                      <a:r>
                        <a:rPr lang="ko" sz="800"/>
                        <a:t>드 1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</a:t>
                      </a:r>
                      <a:r>
                        <a:rPr lang="ko" sz="800"/>
                        <a:t>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</a:t>
                      </a:r>
                      <a:r>
                        <a:rPr lang="ko" sz="800"/>
                        <a:t>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Durian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35"/>
          <p:cNvGraphicFramePr/>
          <p:nvPr/>
        </p:nvGraphicFramePr>
        <p:xfrm>
          <a:off x="2553150" y="13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{7A4FFADE-C573-4C15-BB60-3CA582385AD8}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2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Carrot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35"/>
          <p:cNvGraphicFramePr/>
          <p:nvPr/>
        </p:nvGraphicFramePr>
        <p:xfrm>
          <a:off x="2553150" y="319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{7A4FFADE-C573-4C15-BB60-3CA582385AD8}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3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Durian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Melon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Tomato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35"/>
          <p:cNvGraphicFramePr/>
          <p:nvPr/>
        </p:nvGraphicFramePr>
        <p:xfrm>
          <a:off x="4731000" y="13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{7A4FFADE-C573-4C15-BB60-3CA582385AD8}</a:tableStyleId>
              </a:tblPr>
              <a:tblGrid>
                <a:gridCol w="639250"/>
                <a:gridCol w="646900"/>
              </a:tblGrid>
              <a:tr h="265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4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Apple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Banana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Butter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35"/>
          <p:cNvGraphicFramePr/>
          <p:nvPr/>
        </p:nvGraphicFramePr>
        <p:xfrm>
          <a:off x="4731000" y="319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{7A4FFADE-C573-4C15-BB60-3CA582385AD8}</a:tableStyleId>
              </a:tblPr>
              <a:tblGrid>
                <a:gridCol w="639250"/>
                <a:gridCol w="646900"/>
              </a:tblGrid>
              <a:tr h="255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노드 5</a:t>
                      </a:r>
                      <a:endParaRPr sz="800"/>
                    </a:p>
                  </a:txBody>
                  <a:tcPr marT="91425" marB="91425" marR="91425" marL="91425"/>
                </a:tc>
                <a:tc hMerge="1"/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인덱스 키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Carrot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Cherry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7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Damons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…..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2" name="Google Shape;222;p35"/>
          <p:cNvCxnSpPr/>
          <p:nvPr/>
        </p:nvCxnSpPr>
        <p:spPr>
          <a:xfrm flipH="1" rot="10800000">
            <a:off x="1676550" y="2363925"/>
            <a:ext cx="944100" cy="8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3704100" y="2363925"/>
            <a:ext cx="1131300" cy="18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5"/>
          <p:cNvSpPr/>
          <p:nvPr/>
        </p:nvSpPr>
        <p:spPr>
          <a:xfrm>
            <a:off x="6664875" y="2250650"/>
            <a:ext cx="895500" cy="17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PK 인덱</a:t>
            </a:r>
            <a:r>
              <a:rPr lang="ko"/>
              <a:t>스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7839525" y="2250650"/>
            <a:ext cx="895500" cy="17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</a:t>
            </a:r>
            <a:r>
              <a:rPr lang="ko"/>
              <a:t>터</a:t>
            </a:r>
            <a:endParaRPr/>
          </a:p>
        </p:txBody>
      </p:sp>
      <p:cxnSp>
        <p:nvCxnSpPr>
          <p:cNvPr id="226" name="Google Shape;226;p35"/>
          <p:cNvCxnSpPr>
            <a:endCxn id="224" idx="1"/>
          </p:cNvCxnSpPr>
          <p:nvPr/>
        </p:nvCxnSpPr>
        <p:spPr>
          <a:xfrm flipH="1" rot="10800000">
            <a:off x="5909775" y="3106400"/>
            <a:ext cx="755100" cy="11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5"/>
          <p:cNvCxnSpPr>
            <a:stCxn id="224" idx="3"/>
            <a:endCxn id="225" idx="1"/>
          </p:cNvCxnSpPr>
          <p:nvPr/>
        </p:nvCxnSpPr>
        <p:spPr>
          <a:xfrm>
            <a:off x="7560375" y="3106400"/>
            <a:ext cx="2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29" name="Google Shape;229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인덱스의 핵심은 탐색(검색) 범위를 최소화 하는 것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검색이 빠른 자료구조들은 어떤 것이 있을까?</a:t>
            </a:r>
            <a:endParaRPr sz="1800"/>
          </a:p>
        </p:txBody>
      </p:sp>
      <p:sp>
        <p:nvSpPr>
          <p:cNvPr id="154" name="Google Shape;154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55" name="Google Shape;155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Hash Map, List, Binary Search Tree….</a:t>
            </a:r>
            <a:endParaRPr sz="1800"/>
          </a:p>
        </p:txBody>
      </p:sp>
      <p:sp>
        <p:nvSpPr>
          <p:cNvPr id="163" name="Google Shape;163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64" name="Google Shape;164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955875" y="1641375"/>
            <a:ext cx="6734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HashMap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단건 검색 속도 O(1)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그러나 범위 탐색은 O(N)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전방 일치 탐색 불가 ex) like ‘AB%’</a:t>
            </a:r>
            <a:endParaRPr sz="1800"/>
          </a:p>
        </p:txBody>
      </p:sp>
      <p:sp>
        <p:nvSpPr>
          <p:cNvPr id="172" name="Google Shape;172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73" name="Google Shape;173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955875" y="1641375"/>
            <a:ext cx="673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List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정렬되지 않은 리스트의 탐색은 O(N)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정렬된 리스트의 탐색은 O(logN)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정렬되지 않은 리스트의 정렬 시간 복잡도는 O(N) ~ O(N * logN)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삽입 / 삭제 비용이 매우 높음</a:t>
            </a:r>
            <a:endParaRPr sz="1800"/>
          </a:p>
        </p:txBody>
      </p:sp>
      <p:sp>
        <p:nvSpPr>
          <p:cNvPr id="181" name="Google Shape;181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82" name="Google Shape;182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인덱스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955875" y="1641375"/>
            <a:ext cx="673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Tree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트</a:t>
            </a:r>
            <a:r>
              <a:rPr lang="ko" sz="1800">
                <a:solidFill>
                  <a:schemeClr val="dk1"/>
                </a:solidFill>
              </a:rPr>
              <a:t>리 높이에 따라 시간 복잡도가 결정됨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트리의 높이를 최소화하는 것이 중요!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한쪽으로 노드가 치우치지 않도록 균형을 잡아주는 트리 사용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ex) Red-Black Tree, B+Tree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91" name="Google Shape;191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B+Tree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955875" y="1641375"/>
            <a:ext cx="673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B + Tree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삽입 / 삭제시 항상 균형을 이룸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하나의 노드가 여러 개의 자식 노드를 가질 수 있음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리프노드에만 데이터 존재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연속적인 데이터 접근 시 유리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00" name="Google Shape;200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B+Tree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975" y="1270850"/>
            <a:ext cx="5790751" cy="27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/>
        </p:nvSpPr>
        <p:spPr>
          <a:xfrm>
            <a:off x="742175" y="4257900"/>
            <a:ext cx="6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https://www.cs.usfca.edu/~galles/visualization/BPlusTree.html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10" name="Google Shape;210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인덱스 자료구조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