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F7E5BF-6B6F-4400-A7FE-A256B5BD820C}">
  <a:tblStyle styleId="{43F7E5BF-6B6F-4400-A7FE-A256B5BD82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ff3bd19a_0_1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ff3bd19a_0_18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a85d74a5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g15a85d74a56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a85d1f3af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g15a85d1f3af_0_9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a85d74a56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g15a85d74a56_0_1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a85d74a5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g15a85d74a56_0_1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a85d74a56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g15a85d74a56_0_3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a85d74a56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g15a85d74a56_0_4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a85d74a56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g15a85d74a56_0_5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1180509" y="1392243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조회 최적화를 위한 인덱스 이해하기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6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인덱스를 다룰 때 주의해야 할 점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endParaRPr sz="500"/>
          </a:p>
        </p:txBody>
      </p:sp>
      <p:sp>
        <p:nvSpPr>
          <p:cNvPr id="143" name="Google Shape;143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인덱스를 다룰 때 주의 해야할 점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27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27"/>
          <p:cNvSpPr txBox="1"/>
          <p:nvPr/>
        </p:nvSpPr>
        <p:spPr>
          <a:xfrm>
            <a:off x="1007425" y="2304450"/>
            <a:ext cx="6734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인덱스 필드 가공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복합 인덱스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하나의 쿼리에는 하나의 인덱스만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571559" y="547625"/>
            <a:ext cx="2911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 필드 가공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998775" y="2122925"/>
            <a:ext cx="6734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// age는 int 타입</a:t>
            </a:r>
            <a:br>
              <a:rPr lang="ko" sz="1800"/>
            </a:br>
            <a:r>
              <a:rPr lang="ko" sz="1800"/>
              <a:t>SELECT *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FROM Member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WHERE age = ‘1’</a:t>
            </a:r>
            <a:endParaRPr sz="1800"/>
          </a:p>
        </p:txBody>
      </p:sp>
      <p:sp>
        <p:nvSpPr>
          <p:cNvPr id="155" name="Google Shape;155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endParaRPr sz="500"/>
          </a:p>
        </p:txBody>
      </p:sp>
      <p:sp>
        <p:nvSpPr>
          <p:cNvPr id="156" name="Google Shape;156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인덱스를 다룰 때 주의 해야할 점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571559" y="547625"/>
            <a:ext cx="2911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 필드 가공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998775" y="2122925"/>
            <a:ext cx="6734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// age는 int 타입</a:t>
            </a:r>
            <a:br>
              <a:rPr lang="ko" sz="1800"/>
            </a:br>
            <a:r>
              <a:rPr lang="ko" sz="1800"/>
              <a:t>SELECT *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FROM Member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WHERE age * 10 = 1</a:t>
            </a:r>
            <a:endParaRPr sz="1800"/>
          </a:p>
        </p:txBody>
      </p:sp>
      <p:sp>
        <p:nvSpPr>
          <p:cNvPr id="164" name="Google Shape;164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endParaRPr sz="500"/>
          </a:p>
        </p:txBody>
      </p:sp>
      <p:sp>
        <p:nvSpPr>
          <p:cNvPr id="165" name="Google Shape;165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인덱스를 다룰 때 주의 해야할 점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571559" y="547625"/>
            <a:ext cx="2911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복합 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30"/>
          <p:cNvGraphicFramePr/>
          <p:nvPr/>
        </p:nvGraphicFramePr>
        <p:xfrm>
          <a:off x="2163575" y="248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{43F7E5BF-6B6F-4400-A7FE-A256B5BD820C}</a:tableStyleId>
              </a:tblPr>
              <a:tblGrid>
                <a:gridCol w="639250"/>
                <a:gridCol w="646900"/>
              </a:tblGrid>
              <a:tr h="34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과일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5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Apple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5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Banana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6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00"/>
                          </a:solidFill>
                        </a:rPr>
                        <a:t>Banana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00"/>
                          </a:solidFill>
                        </a:rPr>
                        <a:t>Butter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30"/>
          <p:cNvSpPr txBox="1"/>
          <p:nvPr/>
        </p:nvSpPr>
        <p:spPr>
          <a:xfrm>
            <a:off x="2200350" y="1975275"/>
            <a:ext cx="205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과일 인덱스</a:t>
            </a:r>
            <a:endParaRPr sz="1800"/>
          </a:p>
        </p:txBody>
      </p:sp>
      <p:sp>
        <p:nvSpPr>
          <p:cNvPr id="174" name="Google Shape;174;p30"/>
          <p:cNvSpPr txBox="1"/>
          <p:nvPr/>
        </p:nvSpPr>
        <p:spPr>
          <a:xfrm>
            <a:off x="4655175" y="1975275"/>
            <a:ext cx="205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과일, 원산</a:t>
            </a:r>
            <a:r>
              <a:rPr lang="ko" sz="1800"/>
              <a:t>지</a:t>
            </a:r>
            <a:r>
              <a:rPr lang="ko" sz="1800"/>
              <a:t> 인덱스</a:t>
            </a:r>
            <a:endParaRPr sz="1800"/>
          </a:p>
        </p:txBody>
      </p:sp>
      <p:graphicFrame>
        <p:nvGraphicFramePr>
          <p:cNvPr id="175" name="Google Shape;175;p30"/>
          <p:cNvGraphicFramePr/>
          <p:nvPr/>
        </p:nvGraphicFramePr>
        <p:xfrm>
          <a:off x="4589275" y="248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{43F7E5BF-6B6F-4400-A7FE-A256B5BD820C}</a:tableStyleId>
              </a:tblPr>
              <a:tblGrid>
                <a:gridCol w="723950"/>
                <a:gridCol w="732625"/>
                <a:gridCol w="732625"/>
              </a:tblGrid>
              <a:tr h="30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과일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원산지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Apple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Usa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Banana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China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00"/>
                          </a:solidFill>
                        </a:rPr>
                        <a:t>Banana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Korea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rgbClr val="000000"/>
                          </a:solidFill>
                        </a:rPr>
                        <a:t>Butter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Korea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6" name="Google Shape;176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endParaRPr sz="500"/>
          </a:p>
        </p:txBody>
      </p:sp>
      <p:sp>
        <p:nvSpPr>
          <p:cNvPr id="177" name="Google Shape;177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인덱스를 다룰 때 주의 해야할 점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571559" y="547625"/>
            <a:ext cx="2911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하나의 쿼리에는 하나의 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998775" y="2122925"/>
            <a:ext cx="6734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하나의 쿼리에는 하나의 인덱스만 탄다.</a:t>
            </a:r>
            <a:br>
              <a:rPr lang="ko" sz="1800"/>
            </a:br>
            <a:r>
              <a:rPr lang="ko" sz="1800"/>
              <a:t>여러 인덱스 테이블을 동시에 탐색하지 않음</a:t>
            </a:r>
            <a:br>
              <a:rPr lang="ko" sz="1800"/>
            </a:br>
            <a:r>
              <a:rPr lang="ko" sz="1100"/>
              <a:t>* index merge hint를 사용하면 가능</a:t>
            </a:r>
            <a:endParaRPr sz="1100"/>
          </a:p>
        </p:txBody>
      </p:sp>
      <p:sp>
        <p:nvSpPr>
          <p:cNvPr id="185" name="Google Shape;185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endParaRPr sz="500"/>
          </a:p>
        </p:txBody>
      </p:sp>
      <p:sp>
        <p:nvSpPr>
          <p:cNvPr id="186" name="Google Shape;186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인덱스를 다룰 때 주의 해야할 점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2" name="Google Shape;192;p32"/>
          <p:cNvSpPr/>
          <p:nvPr/>
        </p:nvSpPr>
        <p:spPr>
          <a:xfrm>
            <a:off x="571559" y="547625"/>
            <a:ext cx="2911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하나의 쿼리에는 하나의 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998775" y="2122925"/>
            <a:ext cx="6734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WHERE, ORDER BY, GROUP BY 혼합해서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사용할 때에는 인덱스를 잘 고려해야함</a:t>
            </a:r>
            <a:endParaRPr sz="1100"/>
          </a:p>
        </p:txBody>
      </p:sp>
      <p:sp>
        <p:nvSpPr>
          <p:cNvPr id="194" name="Google Shape;194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endParaRPr sz="500"/>
          </a:p>
        </p:txBody>
      </p:sp>
      <p:sp>
        <p:nvSpPr>
          <p:cNvPr id="195" name="Google Shape;195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인덱스를 다룰 때 주의 해야할 점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1" name="Google Shape;201;p33"/>
          <p:cNvSpPr/>
          <p:nvPr/>
        </p:nvSpPr>
        <p:spPr>
          <a:xfrm>
            <a:off x="571559" y="547625"/>
            <a:ext cx="2911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마지막으로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998775" y="2122925"/>
            <a:ext cx="6734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의도대로 인덱스가 동작하지 않을 수 있음. explain으로 확인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인덱스도 비용이다. 쓰기를 희생하고 조회를 얻는 것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꼭 인덱스로만 해결할 수 있는 문제인가?</a:t>
            </a:r>
            <a:endParaRPr sz="1800"/>
          </a:p>
        </p:txBody>
      </p:sp>
      <p:sp>
        <p:nvSpPr>
          <p:cNvPr id="203" name="Google Shape;203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endParaRPr sz="500"/>
          </a:p>
        </p:txBody>
      </p:sp>
      <p:sp>
        <p:nvSpPr>
          <p:cNvPr id="204" name="Google Shape;204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인덱스를 다룰 때 주의 해야할 점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