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479573-3DD9-427D-85D5-9A6297092503}">
  <a:tblStyle styleId="{09479573-3DD9-427D-85D5-9A62970925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924ea35d8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g15924ea35d8_0_6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924ea35d8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g15924ea35d8_0_7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924ea35d8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g15924ea35d8_0_8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924ea35d8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g15924ea35d8_0_9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924ea35d8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g15924ea35d8_0_10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924ea35d8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g15924ea35d8_0_11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924ea35d8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g15924ea35d8_0_12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924ea35d8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g15924ea35d8_0_13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977744ff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g15977744ffb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921e8e6ae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g15921e8e6ae_0_12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924ea35d8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g15924ea35d8_0_1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921e8e6ae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g15921e8e6ae_0_13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924ea35d8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g15924ea35d8_0_3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924ea35d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g15924ea35d8_0_2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924ea35d8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g15924ea35d8_0_2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924ea35d8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g15924ea35d8_0_4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921e8e6ae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g15921e8e6ae_0_14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924ea35d8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g15924ea35d8_0_5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180509" y="1392243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조회 최적화를 위한 인덱스 이해하기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2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인덱스의 기본동작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15" name="Google Shape;215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1461700" y="219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{09479573-3DD9-427D-85D5-9A6297092503}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김천사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김철수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24" name="Google Shape;224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26" name="Google Shape;226;p36"/>
          <p:cNvGraphicFramePr/>
          <p:nvPr/>
        </p:nvGraphicFramePr>
        <p:xfrm>
          <a:off x="1461700" y="219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{09479573-3DD9-427D-85D5-9A6297092503}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김천사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목사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김철수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33" name="Google Shape;233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35" name="Google Shape;235;p37"/>
          <p:cNvGraphicFramePr/>
          <p:nvPr/>
        </p:nvGraphicFramePr>
        <p:xfrm>
          <a:off x="1461700" y="219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{09479573-3DD9-427D-85D5-9A6297092503}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김천사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목사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어부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김철수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42" name="Google Shape;242;p3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44" name="Google Shape;244;p38"/>
          <p:cNvGraphicFramePr/>
          <p:nvPr/>
        </p:nvGraphicFramePr>
        <p:xfrm>
          <a:off x="1461700" y="219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{09479573-3DD9-427D-85D5-9A6297092503}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김천사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목사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어부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김철수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개발자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51" name="Google Shape;251;p3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3" name="Google Shape;253;p39"/>
          <p:cNvSpPr txBox="1"/>
          <p:nvPr/>
        </p:nvSpPr>
        <p:spPr>
          <a:xfrm>
            <a:off x="1145750" y="272010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전체 데이터를 다 봐야함…</a:t>
            </a:r>
            <a:br>
              <a:rPr lang="ko" sz="1800"/>
            </a:br>
            <a:r>
              <a:rPr lang="ko" sz="1800"/>
              <a:t>인덱스가 있다면?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60" name="Google Shape;260;p4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62" name="Google Shape;262;p40"/>
          <p:cNvGraphicFramePr/>
          <p:nvPr/>
        </p:nvGraphicFramePr>
        <p:xfrm>
          <a:off x="3209425" y="2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{09479573-3DD9-427D-85D5-9A6297092503}</a:tableStyleId>
              </a:tblPr>
              <a:tblGrid>
                <a:gridCol w="1086525"/>
                <a:gridCol w="931175"/>
                <a:gridCol w="1146925"/>
                <a:gridCol w="1146925"/>
                <a:gridCol w="1146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</a:t>
                      </a:r>
                      <a:r>
                        <a:rPr lang="ko"/>
                        <a:t>터 주소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김천사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김철수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3" name="Google Shape;263;p40"/>
          <p:cNvGraphicFramePr/>
          <p:nvPr/>
        </p:nvGraphicFramePr>
        <p:xfrm>
          <a:off x="680675" y="2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{09479573-3DD9-427D-85D5-9A6297092503}</a:tableStyleId>
              </a:tblPr>
              <a:tblGrid>
                <a:gridCol w="552925"/>
                <a:gridCol w="1150675"/>
              </a:tblGrid>
              <a:tr h="3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</a:t>
                      </a:r>
                      <a:r>
                        <a:rPr lang="ko"/>
                        <a:t>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데이터 주소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70" name="Google Shape;270;p4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72" name="Google Shape;272;p41"/>
          <p:cNvGraphicFramePr/>
          <p:nvPr/>
        </p:nvGraphicFramePr>
        <p:xfrm>
          <a:off x="3209425" y="2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{09479573-3DD9-427D-85D5-9A6297092503}</a:tableStyleId>
              </a:tblPr>
              <a:tblGrid>
                <a:gridCol w="1086525"/>
                <a:gridCol w="931175"/>
                <a:gridCol w="1146925"/>
                <a:gridCol w="1146925"/>
                <a:gridCol w="1146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주소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김천사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어부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김철수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3" name="Google Shape;273;p41"/>
          <p:cNvGraphicFramePr/>
          <p:nvPr/>
        </p:nvGraphicFramePr>
        <p:xfrm>
          <a:off x="680675" y="2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{09479573-3DD9-427D-85D5-9A6297092503}</a:tableStyleId>
              </a:tblPr>
              <a:tblGrid>
                <a:gridCol w="552925"/>
                <a:gridCol w="1150675"/>
              </a:tblGrid>
              <a:tr h="3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데이터 주소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4" name="Google Shape;274;p41"/>
          <p:cNvCxnSpPr/>
          <p:nvPr/>
        </p:nvCxnSpPr>
        <p:spPr>
          <a:xfrm>
            <a:off x="2218050" y="2692925"/>
            <a:ext cx="1035600" cy="7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81" name="Google Shape;281;p4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82" name="Google Shape;282;p4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3" name="Google Shape;283;p42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데이터가 나이순으로 정렬되어 있어 하나만 조회하면 됨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90" name="Google Shape;290;p4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91" name="Google Shape;291;p4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92" name="Google Shape;292;p43"/>
          <p:cNvGraphicFramePr/>
          <p:nvPr/>
        </p:nvGraphicFramePr>
        <p:xfrm>
          <a:off x="3209425" y="2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{09479573-3DD9-427D-85D5-9A6297092503}</a:tableStyleId>
              </a:tblPr>
              <a:tblGrid>
                <a:gridCol w="1086525"/>
                <a:gridCol w="931175"/>
                <a:gridCol w="1146925"/>
                <a:gridCol w="1146925"/>
                <a:gridCol w="1146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주소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김천사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어부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김철수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3" name="Google Shape;293;p43"/>
          <p:cNvGraphicFramePr/>
          <p:nvPr/>
        </p:nvGraphicFramePr>
        <p:xfrm>
          <a:off x="680675" y="2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{09479573-3DD9-427D-85D5-9A6297092503}</a:tableStyleId>
              </a:tblPr>
              <a:tblGrid>
                <a:gridCol w="552925"/>
                <a:gridCol w="1150675"/>
              </a:tblGrid>
              <a:tr h="3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데이터 주소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4" name="Google Shape;294;p43"/>
          <p:cNvCxnSpPr/>
          <p:nvPr/>
        </p:nvCxnSpPr>
        <p:spPr>
          <a:xfrm>
            <a:off x="2218050" y="2692925"/>
            <a:ext cx="1035600" cy="7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43"/>
          <p:cNvSpPr/>
          <p:nvPr/>
        </p:nvSpPr>
        <p:spPr>
          <a:xfrm>
            <a:off x="604250" y="1898950"/>
            <a:ext cx="1941900" cy="2330100"/>
          </a:xfrm>
          <a:prstGeom prst="rect">
            <a:avLst/>
          </a:prstGeom>
          <a:noFill/>
          <a:ln cap="flat" cmpd="sng" w="9525">
            <a:solidFill>
              <a:srgbClr val="ED23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3"/>
          <p:cNvSpPr txBox="1"/>
          <p:nvPr/>
        </p:nvSpPr>
        <p:spPr>
          <a:xfrm>
            <a:off x="786575" y="1330675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인덱스도 테이블이다!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endParaRPr sz="500"/>
          </a:p>
        </p:txBody>
      </p:sp>
      <p:sp>
        <p:nvSpPr>
          <p:cNvPr id="303" name="Google Shape;303;p4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디스크에서 데이터를 읽어오는 과정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04" name="Google Shape;304;p4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5" name="Google Shape;305;p44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인덱스의 핵심은 탐색(검색) 범위를 최소화 하는 것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145750" y="272010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다음 장표에는 A~G까지 문자가 담겨있는 표가 있어요.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장표를 넘기면서 G를 찾아보세요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52" name="Google Shape;152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54" name="Google Shape;154;p28"/>
          <p:cNvGraphicFramePr/>
          <p:nvPr/>
        </p:nvGraphicFramePr>
        <p:xfrm>
          <a:off x="4080738" y="15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{09479573-3DD9-427D-85D5-9A6297092503}</a:tableStyleId>
              </a:tblPr>
              <a:tblGrid>
                <a:gridCol w="896225"/>
              </a:tblGrid>
              <a:tr h="4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61" name="Google Shape;161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다음 장표는 알파벳 순으로 정렬되어 있어요.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70" name="Google Shape;17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72" name="Google Shape;172;p30"/>
          <p:cNvGraphicFramePr/>
          <p:nvPr/>
        </p:nvGraphicFramePr>
        <p:xfrm>
          <a:off x="4080738" y="15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{09479573-3DD9-427D-85D5-9A6297092503}</a:tableStyleId>
              </a:tblPr>
              <a:tblGrid>
                <a:gridCol w="896225"/>
              </a:tblGrid>
              <a:tr h="4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79" name="Google Shape;179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어떤 것이 G가 없다는 걸 깨닫는데 더 짧은 시간이 드나요?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88" name="Google Shape;188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인덱스는 정렬된 자료구조, 이를 통해 탐색범위를 최소화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97" name="Google Shape;197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1461700" y="219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{09479573-3DD9-427D-85D5-9A6297092503}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</a:t>
                      </a:r>
                      <a:r>
                        <a:rPr lang="ko"/>
                        <a:t>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</a:t>
                      </a:r>
                      <a:r>
                        <a:rPr lang="ko"/>
                        <a:t>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</a:t>
                      </a:r>
                      <a:r>
                        <a:rPr lang="ko"/>
                        <a:t>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</a:t>
                      </a:r>
                      <a:r>
                        <a:rPr lang="ko"/>
                        <a:t>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</a:t>
                      </a:r>
                      <a:r>
                        <a:rPr lang="ko"/>
                        <a:t>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</a:t>
                      </a:r>
                      <a:r>
                        <a:rPr lang="ko"/>
                        <a:t>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</a:t>
                      </a:r>
                      <a:r>
                        <a:rPr lang="ko"/>
                        <a:t>천사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</a:t>
                      </a:r>
                      <a:r>
                        <a:rPr lang="ko"/>
                        <a:t>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</a:t>
                      </a:r>
                      <a:r>
                        <a:rPr lang="ko"/>
                        <a:t>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</a:t>
                      </a:r>
                      <a:r>
                        <a:rPr lang="ko"/>
                        <a:t>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김철</a:t>
                      </a:r>
                      <a:r>
                        <a:rPr lang="ko"/>
                        <a:t>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</a:t>
                      </a:r>
                      <a:r>
                        <a:rPr lang="ko"/>
                        <a:t>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06" name="Google Shape;206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인덱스의 기본동작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8" name="Google Shape;208;p34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나이가 가장 어린사람의 데이터를 찾고싶다.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