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42A7371-EDDF-4C7B-9406-9D4F63048CFA}">
  <a:tblStyle styleId="{442A7371-EDDF-4C7B-9406-9D4F63048C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slide" Target="slides/slide15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dff3bd19a_0_18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fdff3bd19a_0_1841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5b11b5848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2" name="Google Shape;222;g15b11b58481_0_0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5a85d1f3af_0_1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3" name="Google Shape;233;g15a85d1f3af_0_183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5a85d1f3af_0_1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4" name="Google Shape;244;g15a85d1f3af_0_193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5a85d1f3af_0_2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5" name="Google Shape;255;g15a85d1f3af_0_203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5a85d1f3af_0_2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6" name="Google Shape;266;g15a85d1f3af_0_213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5a85d1f3af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7" name="Google Shape;277;g15a85d1f3af_0_1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5a85d1f3af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6" name="Google Shape;296;g15a85d1f3af_0_63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924ea35d8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9" name="Google Shape;139;g15924ea35d8_0_11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5a85d1f3af_0_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0" name="Google Shape;150;g15a85d1f3af_0_94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5a85d1f3af_0_1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9" name="Google Shape;159;g15a85d1f3af_0_120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5a85d1f3af_0_1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9" name="Google Shape;169;g15a85d1f3af_0_129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5a85d1f3af_0_1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9" name="Google Shape;179;g15a85d1f3af_0_138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5a85d1f3af_0_1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9" name="Google Shape;189;g15a85d1f3af_0_147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5a85d1f3af_0_1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0" name="Google Shape;200;g15a85d1f3af_0_158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5a85d1f3af_0_1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1" name="Google Shape;211;g15a85d1f3af_0_168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■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■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7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ctrTitle"/>
          </p:nvPr>
        </p:nvSpPr>
        <p:spPr>
          <a:xfrm>
            <a:off x="1143001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1143001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3888" y="1282305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2" type="body"/>
          </p:nvPr>
        </p:nvSpPr>
        <p:spPr>
          <a:xfrm>
            <a:off x="4629152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19"/>
          <p:cNvSpPr txBox="1"/>
          <p:nvPr>
            <p:ph idx="2" type="body"/>
          </p:nvPr>
        </p:nvSpPr>
        <p:spPr>
          <a:xfrm>
            <a:off x="629842" y="1878807"/>
            <a:ext cx="38682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3" type="body"/>
          </p:nvPr>
        </p:nvSpPr>
        <p:spPr>
          <a:xfrm>
            <a:off x="4629154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2" name="Google Shape;92;p19"/>
          <p:cNvSpPr txBox="1"/>
          <p:nvPr>
            <p:ph idx="4" type="body"/>
          </p:nvPr>
        </p:nvSpPr>
        <p:spPr>
          <a:xfrm>
            <a:off x="4629154" y="1878807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887393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9" name="Google Shape;109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4" name="Google Shape;114;p23"/>
          <p:cNvSpPr/>
          <p:nvPr>
            <p:ph idx="2" type="pic"/>
          </p:nvPr>
        </p:nvSpPr>
        <p:spPr>
          <a:xfrm>
            <a:off x="3887393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940304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 rot="5400000">
            <a:off x="5350056" y="1467546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 rot="5400000">
            <a:off x="1349480" y="-447054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/>
          <p:nvPr/>
        </p:nvSpPr>
        <p:spPr>
          <a:xfrm>
            <a:off x="1180509" y="1392243"/>
            <a:ext cx="6572700" cy="9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dk1"/>
                </a:solidFill>
              </a:rPr>
              <a:t>조회 최적화를 위한 인덱스 이해하기</a:t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ED234B"/>
                </a:solidFill>
              </a:rPr>
              <a:t>4</a:t>
            </a:r>
            <a:r>
              <a:rPr b="1" lang="ko" sz="1500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" sz="1500">
                <a:solidFill>
                  <a:schemeClr val="dk1"/>
                </a:solidFill>
              </a:rPr>
              <a:t>클러스터 인덱스</a:t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3</a:t>
            </a:r>
            <a:endParaRPr sz="500"/>
          </a:p>
        </p:txBody>
      </p:sp>
      <p:sp>
        <p:nvSpPr>
          <p:cNvPr id="225" name="Google Shape;225;p35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클러스터 인덱스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26" name="Google Shape;226;p35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27" name="Google Shape;227;p35"/>
          <p:cNvSpPr txBox="1"/>
          <p:nvPr/>
        </p:nvSpPr>
        <p:spPr>
          <a:xfrm>
            <a:off x="1145750" y="272010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8" name="Google Shape;228;p35"/>
          <p:cNvSpPr txBox="1"/>
          <p:nvPr/>
        </p:nvSpPr>
        <p:spPr>
          <a:xfrm>
            <a:off x="1145750" y="272010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9" name="Google Shape;229;p35"/>
          <p:cNvSpPr txBox="1"/>
          <p:nvPr/>
        </p:nvSpPr>
        <p:spPr>
          <a:xfrm>
            <a:off x="1007425" y="230445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Pk로 Auto Increment vs UUID 찾아보기</a:t>
            </a:r>
            <a:endParaRPr sz="1800"/>
          </a:p>
        </p:txBody>
      </p:sp>
      <p:sp>
        <p:nvSpPr>
          <p:cNvPr id="230" name="Google Shape;230;p35"/>
          <p:cNvSpPr/>
          <p:nvPr/>
        </p:nvSpPr>
        <p:spPr>
          <a:xfrm>
            <a:off x="571559" y="547625"/>
            <a:ext cx="2911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MySQL PK는 클러스터 인덱스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3</a:t>
            </a:r>
            <a:endParaRPr sz="500"/>
          </a:p>
        </p:txBody>
      </p:sp>
      <p:sp>
        <p:nvSpPr>
          <p:cNvPr id="236" name="Google Shape;236;p36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클러스터 인덱스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37" name="Google Shape;237;p36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38" name="Google Shape;238;p36"/>
          <p:cNvSpPr txBox="1"/>
          <p:nvPr/>
        </p:nvSpPr>
        <p:spPr>
          <a:xfrm>
            <a:off x="1145750" y="272010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9" name="Google Shape;239;p36"/>
          <p:cNvSpPr txBox="1"/>
          <p:nvPr/>
        </p:nvSpPr>
        <p:spPr>
          <a:xfrm>
            <a:off x="1145750" y="272010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0" name="Google Shape;240;p36"/>
          <p:cNvSpPr txBox="1"/>
          <p:nvPr/>
        </p:nvSpPr>
        <p:spPr>
          <a:xfrm>
            <a:off x="1007425" y="230445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MySQL에서 PK를 제외한 모든 인덱스는 PK를가지고 있다. </a:t>
            </a:r>
            <a:endParaRPr sz="1800"/>
          </a:p>
        </p:txBody>
      </p:sp>
      <p:sp>
        <p:nvSpPr>
          <p:cNvPr id="241" name="Google Shape;241;p36"/>
          <p:cNvSpPr/>
          <p:nvPr/>
        </p:nvSpPr>
        <p:spPr>
          <a:xfrm>
            <a:off x="571559" y="547625"/>
            <a:ext cx="2911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모든 인덱스는 PK를 가지고 있다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3</a:t>
            </a:r>
            <a:endParaRPr sz="500"/>
          </a:p>
        </p:txBody>
      </p:sp>
      <p:sp>
        <p:nvSpPr>
          <p:cNvPr id="247" name="Google Shape;247;p37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클러스터 인덱스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48" name="Google Shape;248;p37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49" name="Google Shape;249;p37"/>
          <p:cNvSpPr txBox="1"/>
          <p:nvPr/>
        </p:nvSpPr>
        <p:spPr>
          <a:xfrm>
            <a:off x="1145750" y="272010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0" name="Google Shape;250;p37"/>
          <p:cNvSpPr txBox="1"/>
          <p:nvPr/>
        </p:nvSpPr>
        <p:spPr>
          <a:xfrm>
            <a:off x="1145750" y="272010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1" name="Google Shape;251;p37"/>
          <p:cNvSpPr txBox="1"/>
          <p:nvPr/>
        </p:nvSpPr>
        <p:spPr>
          <a:xfrm>
            <a:off x="1007425" y="230445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PK의 사이즈가 인덱스의 사이즈를 결정</a:t>
            </a:r>
            <a:endParaRPr sz="1800"/>
          </a:p>
        </p:txBody>
      </p:sp>
      <p:sp>
        <p:nvSpPr>
          <p:cNvPr id="252" name="Google Shape;252;p37"/>
          <p:cNvSpPr/>
          <p:nvPr/>
        </p:nvSpPr>
        <p:spPr>
          <a:xfrm>
            <a:off x="571559" y="547625"/>
            <a:ext cx="2911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모든 인덱스는 PK를 가지고 있다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3</a:t>
            </a:r>
            <a:endParaRPr sz="500"/>
          </a:p>
        </p:txBody>
      </p:sp>
      <p:sp>
        <p:nvSpPr>
          <p:cNvPr id="258" name="Google Shape;258;p38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클러스터 인덱스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59" name="Google Shape;259;p38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60" name="Google Shape;260;p38"/>
          <p:cNvSpPr txBox="1"/>
          <p:nvPr/>
        </p:nvSpPr>
        <p:spPr>
          <a:xfrm>
            <a:off x="1145750" y="272010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1" name="Google Shape;261;p38"/>
          <p:cNvSpPr txBox="1"/>
          <p:nvPr/>
        </p:nvSpPr>
        <p:spPr>
          <a:xfrm>
            <a:off x="1145750" y="272010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2" name="Google Shape;262;p38"/>
          <p:cNvSpPr txBox="1"/>
          <p:nvPr/>
        </p:nvSpPr>
        <p:spPr>
          <a:xfrm>
            <a:off x="1007425" y="2304450"/>
            <a:ext cx="6734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세컨더리 인덱스만으로는 데이터를 찾아갈 수 없다.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-&gt; PK 인덱스를 항상 검색해야함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63" name="Google Shape;263;p38"/>
          <p:cNvSpPr/>
          <p:nvPr/>
        </p:nvSpPr>
        <p:spPr>
          <a:xfrm>
            <a:off x="571559" y="547625"/>
            <a:ext cx="2911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모든 인덱스는 PK를 가지고 있다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9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3</a:t>
            </a:r>
            <a:endParaRPr sz="500"/>
          </a:p>
        </p:txBody>
      </p:sp>
      <p:sp>
        <p:nvSpPr>
          <p:cNvPr id="269" name="Google Shape;269;p39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클러스터 인덱스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70" name="Google Shape;270;p39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71" name="Google Shape;271;p39"/>
          <p:cNvSpPr txBox="1"/>
          <p:nvPr/>
        </p:nvSpPr>
        <p:spPr>
          <a:xfrm>
            <a:off x="1145750" y="272010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2" name="Google Shape;272;p39"/>
          <p:cNvSpPr txBox="1"/>
          <p:nvPr/>
        </p:nvSpPr>
        <p:spPr>
          <a:xfrm>
            <a:off x="1145750" y="272010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3" name="Google Shape;273;p39"/>
          <p:cNvSpPr txBox="1"/>
          <p:nvPr/>
        </p:nvSpPr>
        <p:spPr>
          <a:xfrm>
            <a:off x="1007425" y="2304450"/>
            <a:ext cx="6734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 sz="1800">
                <a:solidFill>
                  <a:schemeClr val="dk1"/>
                </a:solidFill>
              </a:rPr>
              <a:t>PK를 활용한 검색이 빠름. 특히 범위 검색!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 sz="1800">
                <a:solidFill>
                  <a:schemeClr val="dk1"/>
                </a:solidFill>
              </a:rPr>
              <a:t>세컨더리 인덱스들이 PK를 가지고 있어 커버링에 유리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74" name="Google Shape;274;p39"/>
          <p:cNvSpPr/>
          <p:nvPr/>
        </p:nvSpPr>
        <p:spPr>
          <a:xfrm>
            <a:off x="571559" y="547625"/>
            <a:ext cx="2911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클러스터 인덱스 장점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0"/>
          <p:cNvSpPr/>
          <p:nvPr/>
        </p:nvSpPr>
        <p:spPr>
          <a:xfrm>
            <a:off x="571559" y="547625"/>
            <a:ext cx="2911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클러스터 인덱스</a:t>
            </a:r>
            <a:r>
              <a:rPr lang="ko" sz="1100">
                <a:solidFill>
                  <a:schemeClr val="dk1"/>
                </a:solidFill>
              </a:rPr>
              <a:t>는 데이터위치를 결정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40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3</a:t>
            </a:r>
            <a:endParaRPr sz="500"/>
          </a:p>
        </p:txBody>
      </p:sp>
      <p:sp>
        <p:nvSpPr>
          <p:cNvPr id="281" name="Google Shape;281;p40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클러스터 인덱스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82" name="Google Shape;282;p40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aphicFrame>
        <p:nvGraphicFramePr>
          <p:cNvPr id="283" name="Google Shape;283;p40"/>
          <p:cNvGraphicFramePr/>
          <p:nvPr/>
        </p:nvGraphicFramePr>
        <p:xfrm>
          <a:off x="618950" y="241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{442A7371-EDDF-4C7B-9406-9D4F63048CFA}</a:tableStyleId>
              </a:tblPr>
              <a:tblGrid>
                <a:gridCol w="639250"/>
                <a:gridCol w="646900"/>
              </a:tblGrid>
              <a:tr h="2653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노드 1</a:t>
                      </a:r>
                      <a:endParaRPr sz="800"/>
                    </a:p>
                  </a:txBody>
                  <a:tcPr marT="91425" marB="91425" marR="91425" marL="91425"/>
                </a:tc>
                <a:tc hMerge="1"/>
              </a:tr>
              <a:tr h="26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인덱스 키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주소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6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Apple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6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Durian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17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…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…..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84" name="Google Shape;284;p40"/>
          <p:cNvGraphicFramePr/>
          <p:nvPr/>
        </p:nvGraphicFramePr>
        <p:xfrm>
          <a:off x="2553150" y="134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{442A7371-EDDF-4C7B-9406-9D4F63048CFA}</a:tableStyleId>
              </a:tblPr>
              <a:tblGrid>
                <a:gridCol w="639250"/>
                <a:gridCol w="646900"/>
              </a:tblGrid>
              <a:tr h="2653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노드 2</a:t>
                      </a:r>
                      <a:endParaRPr sz="800"/>
                    </a:p>
                  </a:txBody>
                  <a:tcPr marT="91425" marB="91425" marR="91425" marL="91425"/>
                </a:tc>
                <a:tc hMerge="1"/>
              </a:tr>
              <a:tr h="26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인덱스 키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주소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6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Apple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4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17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rgbClr val="000000"/>
                          </a:solidFill>
                        </a:rPr>
                        <a:t>Carrot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5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85" name="Google Shape;285;p40"/>
          <p:cNvGraphicFramePr/>
          <p:nvPr/>
        </p:nvGraphicFramePr>
        <p:xfrm>
          <a:off x="2553150" y="319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{442A7371-EDDF-4C7B-9406-9D4F63048CFA}</a:tableStyleId>
              </a:tblPr>
              <a:tblGrid>
                <a:gridCol w="639250"/>
                <a:gridCol w="646900"/>
              </a:tblGrid>
              <a:tr h="2653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노드 3</a:t>
                      </a:r>
                      <a:endParaRPr sz="800"/>
                    </a:p>
                  </a:txBody>
                  <a:tcPr marT="91425" marB="91425" marR="91425" marL="91425"/>
                </a:tc>
                <a:tc hMerge="1"/>
              </a:tr>
              <a:tr h="26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인덱스 키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주소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6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rgbClr val="000000"/>
                          </a:solidFill>
                        </a:rPr>
                        <a:t>Durian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6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6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rgbClr val="000000"/>
                          </a:solidFill>
                        </a:rPr>
                        <a:t>Melon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7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17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rgbClr val="000000"/>
                          </a:solidFill>
                        </a:rPr>
                        <a:t>Tomato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…..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86" name="Google Shape;286;p40"/>
          <p:cNvGraphicFramePr/>
          <p:nvPr/>
        </p:nvGraphicFramePr>
        <p:xfrm>
          <a:off x="4731000" y="134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{442A7371-EDDF-4C7B-9406-9D4F63048CFA}</a:tableStyleId>
              </a:tblPr>
              <a:tblGrid>
                <a:gridCol w="639250"/>
                <a:gridCol w="646900"/>
              </a:tblGrid>
              <a:tr h="2653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노드 4</a:t>
                      </a:r>
                      <a:endParaRPr sz="800"/>
                    </a:p>
                  </a:txBody>
                  <a:tcPr marT="91425" marB="91425" marR="91425" marL="91425"/>
                </a:tc>
                <a:tc hMerge="1"/>
              </a:tr>
              <a:tr h="26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인덱스 키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PK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6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Apple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6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rgbClr val="000000"/>
                          </a:solidFill>
                        </a:rPr>
                        <a:t>Banana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5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17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rgbClr val="000000"/>
                          </a:solidFill>
                        </a:rPr>
                        <a:t>Butter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87" name="Google Shape;287;p40"/>
          <p:cNvGraphicFramePr/>
          <p:nvPr/>
        </p:nvGraphicFramePr>
        <p:xfrm>
          <a:off x="4731000" y="3190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{442A7371-EDDF-4C7B-9406-9D4F63048CFA}</a:tableStyleId>
              </a:tblPr>
              <a:tblGrid>
                <a:gridCol w="639250"/>
                <a:gridCol w="646900"/>
              </a:tblGrid>
              <a:tr h="2559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노드 5</a:t>
                      </a:r>
                      <a:endParaRPr sz="800"/>
                    </a:p>
                  </a:txBody>
                  <a:tcPr marT="91425" marB="91425" marR="91425" marL="91425"/>
                </a:tc>
                <a:tc hMerge="1"/>
              </a:tr>
              <a:tr h="26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인덱스 키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PK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6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rgbClr val="000000"/>
                          </a:solidFill>
                        </a:rPr>
                        <a:t>Carrot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4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rgbClr val="000000"/>
                          </a:solidFill>
                        </a:rPr>
                        <a:t>Cherry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rgbClr val="000000"/>
                          </a:solidFill>
                        </a:rPr>
                        <a:t>Damons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…..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cxnSp>
        <p:nvCxnSpPr>
          <p:cNvPr id="288" name="Google Shape;288;p40"/>
          <p:cNvCxnSpPr/>
          <p:nvPr/>
        </p:nvCxnSpPr>
        <p:spPr>
          <a:xfrm flipH="1" rot="10800000">
            <a:off x="1676550" y="2363925"/>
            <a:ext cx="944100" cy="8226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" name="Google Shape;289;p40"/>
          <p:cNvCxnSpPr/>
          <p:nvPr/>
        </p:nvCxnSpPr>
        <p:spPr>
          <a:xfrm>
            <a:off x="3704100" y="2363925"/>
            <a:ext cx="1131300" cy="18807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0" name="Google Shape;290;p40"/>
          <p:cNvSpPr/>
          <p:nvPr/>
        </p:nvSpPr>
        <p:spPr>
          <a:xfrm>
            <a:off x="6664875" y="2250650"/>
            <a:ext cx="895500" cy="17115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PK 인덱스</a:t>
            </a:r>
            <a:endParaRPr/>
          </a:p>
        </p:txBody>
      </p:sp>
      <p:sp>
        <p:nvSpPr>
          <p:cNvPr id="291" name="Google Shape;291;p40"/>
          <p:cNvSpPr/>
          <p:nvPr/>
        </p:nvSpPr>
        <p:spPr>
          <a:xfrm>
            <a:off x="7839525" y="2250650"/>
            <a:ext cx="895500" cy="17115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</a:t>
            </a:r>
            <a:endParaRPr/>
          </a:p>
        </p:txBody>
      </p:sp>
      <p:cxnSp>
        <p:nvCxnSpPr>
          <p:cNvPr id="292" name="Google Shape;292;p40"/>
          <p:cNvCxnSpPr>
            <a:endCxn id="290" idx="1"/>
          </p:cNvCxnSpPr>
          <p:nvPr/>
        </p:nvCxnSpPr>
        <p:spPr>
          <a:xfrm flipH="1" rot="10800000">
            <a:off x="5909775" y="3106400"/>
            <a:ext cx="755100" cy="11382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" name="Google Shape;293;p40"/>
          <p:cNvCxnSpPr>
            <a:stCxn id="290" idx="3"/>
            <a:endCxn id="291" idx="1"/>
          </p:cNvCxnSpPr>
          <p:nvPr/>
        </p:nvCxnSpPr>
        <p:spPr>
          <a:xfrm>
            <a:off x="7560375" y="3106400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1"/>
          <p:cNvSpPr/>
          <p:nvPr/>
        </p:nvSpPr>
        <p:spPr>
          <a:xfrm>
            <a:off x="571559" y="547625"/>
            <a:ext cx="2911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클러스터 인덱스는 데이터위치를 결정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41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3</a:t>
            </a:r>
            <a:endParaRPr sz="500"/>
          </a:p>
        </p:txBody>
      </p:sp>
      <p:sp>
        <p:nvSpPr>
          <p:cNvPr id="300" name="Google Shape;300;p41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클러스터 인덱스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301" name="Google Shape;301;p41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aphicFrame>
        <p:nvGraphicFramePr>
          <p:cNvPr id="302" name="Google Shape;302;p41"/>
          <p:cNvGraphicFramePr/>
          <p:nvPr/>
        </p:nvGraphicFramePr>
        <p:xfrm>
          <a:off x="937550" y="239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{442A7371-EDDF-4C7B-9406-9D4F63048CFA}</a:tableStyleId>
              </a:tblPr>
              <a:tblGrid>
                <a:gridCol w="639250"/>
                <a:gridCol w="646900"/>
              </a:tblGrid>
              <a:tr h="2653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노드 1</a:t>
                      </a:r>
                      <a:endParaRPr sz="800"/>
                    </a:p>
                  </a:txBody>
                  <a:tcPr marT="91425" marB="91425" marR="91425" marL="91425"/>
                </a:tc>
                <a:tc hMerge="1"/>
              </a:tr>
              <a:tr h="26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인덱스 키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주소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6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6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7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17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…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…..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03" name="Google Shape;303;p41"/>
          <p:cNvGraphicFramePr/>
          <p:nvPr/>
        </p:nvGraphicFramePr>
        <p:xfrm>
          <a:off x="2871750" y="132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{442A7371-EDDF-4C7B-9406-9D4F63048CFA}</a:tableStyleId>
              </a:tblPr>
              <a:tblGrid>
                <a:gridCol w="639250"/>
                <a:gridCol w="646900"/>
              </a:tblGrid>
              <a:tr h="2653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노드 2</a:t>
                      </a:r>
                      <a:endParaRPr sz="800"/>
                    </a:p>
                  </a:txBody>
                  <a:tcPr marT="91425" marB="91425" marR="91425" marL="91425"/>
                </a:tc>
                <a:tc hMerge="1"/>
              </a:tr>
              <a:tr h="26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인덱스 키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주소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6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4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17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5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5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04" name="Google Shape;304;p41"/>
          <p:cNvGraphicFramePr/>
          <p:nvPr/>
        </p:nvGraphicFramePr>
        <p:xfrm>
          <a:off x="2871750" y="317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{442A7371-EDDF-4C7B-9406-9D4F63048CFA}</a:tableStyleId>
              </a:tblPr>
              <a:tblGrid>
                <a:gridCol w="639250"/>
                <a:gridCol w="646900"/>
              </a:tblGrid>
              <a:tr h="2653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노드 3</a:t>
                      </a:r>
                      <a:endParaRPr sz="800"/>
                    </a:p>
                  </a:txBody>
                  <a:tcPr marT="91425" marB="91425" marR="91425" marL="91425"/>
                </a:tc>
                <a:tc hMerge="1"/>
              </a:tr>
              <a:tr h="26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인덱스 키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주소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6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/>
                        <a:t>7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6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6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8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7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17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9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…..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05" name="Google Shape;305;p41"/>
          <p:cNvGraphicFramePr/>
          <p:nvPr/>
        </p:nvGraphicFramePr>
        <p:xfrm>
          <a:off x="5049600" y="132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{442A7371-EDDF-4C7B-9406-9D4F63048CFA}</a:tableStyleId>
              </a:tblPr>
              <a:tblGrid>
                <a:gridCol w="639250"/>
                <a:gridCol w="646900"/>
              </a:tblGrid>
              <a:tr h="2653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노드 4</a:t>
                      </a:r>
                      <a:endParaRPr sz="800"/>
                    </a:p>
                  </a:txBody>
                  <a:tcPr marT="91425" marB="91425" marR="91425" marL="91425"/>
                </a:tc>
                <a:tc hMerge="1"/>
              </a:tr>
              <a:tr h="26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인덱스 키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데이터 주소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6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32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6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2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64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17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128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06" name="Google Shape;306;p41"/>
          <p:cNvGraphicFramePr/>
          <p:nvPr/>
        </p:nvGraphicFramePr>
        <p:xfrm>
          <a:off x="5049600" y="3173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{442A7371-EDDF-4C7B-9406-9D4F63048CFA}</a:tableStyleId>
              </a:tblPr>
              <a:tblGrid>
                <a:gridCol w="639250"/>
                <a:gridCol w="646900"/>
              </a:tblGrid>
              <a:tr h="2559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노드 5</a:t>
                      </a:r>
                      <a:endParaRPr sz="800"/>
                    </a:p>
                  </a:txBody>
                  <a:tcPr marT="91425" marB="91425" marR="91425" marL="91425"/>
                </a:tc>
                <a:tc hMerge="1"/>
              </a:tr>
              <a:tr h="26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인덱스 키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데이터 주소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4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256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/>
                        <a:t>5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512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6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…..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cxnSp>
        <p:nvCxnSpPr>
          <p:cNvPr id="307" name="Google Shape;307;p41"/>
          <p:cNvCxnSpPr/>
          <p:nvPr/>
        </p:nvCxnSpPr>
        <p:spPr>
          <a:xfrm flipH="1" rot="10800000">
            <a:off x="1995150" y="2346650"/>
            <a:ext cx="944100" cy="8226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" name="Google Shape;308;p41"/>
          <p:cNvCxnSpPr/>
          <p:nvPr/>
        </p:nvCxnSpPr>
        <p:spPr>
          <a:xfrm>
            <a:off x="4035450" y="2124875"/>
            <a:ext cx="1063500" cy="4149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9" name="Google Shape;309;p41"/>
          <p:cNvSpPr/>
          <p:nvPr/>
        </p:nvSpPr>
        <p:spPr>
          <a:xfrm>
            <a:off x="7310950" y="2242150"/>
            <a:ext cx="895500" cy="17115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</a:t>
            </a:r>
            <a:endParaRPr/>
          </a:p>
        </p:txBody>
      </p:sp>
      <p:cxnSp>
        <p:nvCxnSpPr>
          <p:cNvPr id="310" name="Google Shape;310;p41"/>
          <p:cNvCxnSpPr>
            <a:endCxn id="309" idx="1"/>
          </p:cNvCxnSpPr>
          <p:nvPr/>
        </p:nvCxnSpPr>
        <p:spPr>
          <a:xfrm>
            <a:off x="6196450" y="2574400"/>
            <a:ext cx="1114500" cy="5235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클러스터 인덱스 3줄요약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7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3</a:t>
            </a:r>
            <a:endParaRPr sz="500"/>
          </a:p>
        </p:txBody>
      </p:sp>
      <p:sp>
        <p:nvSpPr>
          <p:cNvPr id="143" name="Google Shape;143;p27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클러스터 인덱스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44" name="Google Shape;144;p27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1145750" y="272010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6" name="Google Shape;146;p27"/>
          <p:cNvSpPr txBox="1"/>
          <p:nvPr/>
        </p:nvSpPr>
        <p:spPr>
          <a:xfrm>
            <a:off x="1145750" y="272010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7" name="Google Shape;147;p27"/>
          <p:cNvSpPr txBox="1"/>
          <p:nvPr/>
        </p:nvSpPr>
        <p:spPr>
          <a:xfrm>
            <a:off x="1007425" y="2304450"/>
            <a:ext cx="6734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클러스터 인덱스는 데이터 위치를 결정하는 키 값이다.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MySQL의 PK는 클러스터 인덱스다.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MySQL에서 PK를 제외한 모든 인덱스는 PK를가지고 있다. 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3</a:t>
            </a:r>
            <a:endParaRPr sz="500"/>
          </a:p>
        </p:txBody>
      </p:sp>
      <p:sp>
        <p:nvSpPr>
          <p:cNvPr id="153" name="Google Shape;153;p28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클러스터 인덱스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54" name="Google Shape;154;p28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aphicFrame>
        <p:nvGraphicFramePr>
          <p:cNvPr id="155" name="Google Shape;155;p28"/>
          <p:cNvGraphicFramePr/>
          <p:nvPr/>
        </p:nvGraphicFramePr>
        <p:xfrm>
          <a:off x="4837000" y="1959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{442A7371-EDDF-4C7B-9406-9D4F63048CFA}</a:tableStyleId>
              </a:tblPr>
              <a:tblGrid>
                <a:gridCol w="1318925"/>
                <a:gridCol w="1025650"/>
              </a:tblGrid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클러스터 키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데이터 주소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6" name="Google Shape;156;p28"/>
          <p:cNvSpPr/>
          <p:nvPr/>
        </p:nvSpPr>
        <p:spPr>
          <a:xfrm>
            <a:off x="571559" y="547625"/>
            <a:ext cx="2911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클러스터 인덱스는 데이터위치를 결정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3</a:t>
            </a:r>
            <a:endParaRPr sz="500"/>
          </a:p>
        </p:txBody>
      </p:sp>
      <p:sp>
        <p:nvSpPr>
          <p:cNvPr id="162" name="Google Shape;162;p29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클러스터 인덱스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63" name="Google Shape;163;p29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aphicFrame>
        <p:nvGraphicFramePr>
          <p:cNvPr id="164" name="Google Shape;164;p29"/>
          <p:cNvGraphicFramePr/>
          <p:nvPr/>
        </p:nvGraphicFramePr>
        <p:xfrm>
          <a:off x="4837000" y="1959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{442A7371-EDDF-4C7B-9406-9D4F63048CFA}</a:tableStyleId>
              </a:tblPr>
              <a:tblGrid>
                <a:gridCol w="1318925"/>
                <a:gridCol w="1025650"/>
              </a:tblGrid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클러스터 키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데이터 주소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5" name="Google Shape;165;p29"/>
          <p:cNvSpPr/>
          <p:nvPr/>
        </p:nvSpPr>
        <p:spPr>
          <a:xfrm>
            <a:off x="571559" y="547625"/>
            <a:ext cx="2911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클러스터 인덱스는 데이터위치를 결정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9"/>
          <p:cNvSpPr txBox="1"/>
          <p:nvPr/>
        </p:nvSpPr>
        <p:spPr>
          <a:xfrm>
            <a:off x="1007425" y="230445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클러스터 키 4번이 Insert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3</a:t>
            </a:r>
            <a:endParaRPr sz="500"/>
          </a:p>
        </p:txBody>
      </p:sp>
      <p:sp>
        <p:nvSpPr>
          <p:cNvPr id="172" name="Google Shape;172;p30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클러스터 인덱스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73" name="Google Shape;173;p30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aphicFrame>
        <p:nvGraphicFramePr>
          <p:cNvPr id="174" name="Google Shape;174;p30"/>
          <p:cNvGraphicFramePr/>
          <p:nvPr/>
        </p:nvGraphicFramePr>
        <p:xfrm>
          <a:off x="4837000" y="1959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{442A7371-EDDF-4C7B-9406-9D4F63048CFA}</a:tableStyleId>
              </a:tblPr>
              <a:tblGrid>
                <a:gridCol w="1318925"/>
                <a:gridCol w="1025650"/>
              </a:tblGrid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클러스터 키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데이터 주소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5" name="Google Shape;175;p30"/>
          <p:cNvSpPr/>
          <p:nvPr/>
        </p:nvSpPr>
        <p:spPr>
          <a:xfrm>
            <a:off x="571559" y="547625"/>
            <a:ext cx="2911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클러스터 인덱스는 데이터위치를 결정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30"/>
          <p:cNvSpPr txBox="1"/>
          <p:nvPr/>
        </p:nvSpPr>
        <p:spPr>
          <a:xfrm>
            <a:off x="1007425" y="230445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클러스터 키 4번이 Insert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3</a:t>
            </a:r>
            <a:endParaRPr sz="500"/>
          </a:p>
        </p:txBody>
      </p:sp>
      <p:sp>
        <p:nvSpPr>
          <p:cNvPr id="182" name="Google Shape;182;p31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클러스터 인덱스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83" name="Google Shape;183;p31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aphicFrame>
        <p:nvGraphicFramePr>
          <p:cNvPr id="184" name="Google Shape;184;p31"/>
          <p:cNvGraphicFramePr/>
          <p:nvPr/>
        </p:nvGraphicFramePr>
        <p:xfrm>
          <a:off x="4837000" y="1959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{442A7371-EDDF-4C7B-9406-9D4F63048CFA}</a:tableStyleId>
              </a:tblPr>
              <a:tblGrid>
                <a:gridCol w="1318925"/>
                <a:gridCol w="1025650"/>
              </a:tblGrid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클러스터 키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데이터 주소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5" name="Google Shape;185;p31"/>
          <p:cNvSpPr/>
          <p:nvPr/>
        </p:nvSpPr>
        <p:spPr>
          <a:xfrm>
            <a:off x="571559" y="547625"/>
            <a:ext cx="2911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클러스터 인덱스는 데이터위치를 결정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31"/>
          <p:cNvSpPr txBox="1"/>
          <p:nvPr/>
        </p:nvSpPr>
        <p:spPr>
          <a:xfrm>
            <a:off x="1007425" y="230445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클러스터 키 4번이 Insert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3</a:t>
            </a:r>
            <a:endParaRPr sz="500"/>
          </a:p>
        </p:txBody>
      </p:sp>
      <p:sp>
        <p:nvSpPr>
          <p:cNvPr id="192" name="Google Shape;192;p32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클러스터 인덱스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93" name="Google Shape;193;p32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94" name="Google Shape;194;p32"/>
          <p:cNvSpPr txBox="1"/>
          <p:nvPr/>
        </p:nvSpPr>
        <p:spPr>
          <a:xfrm>
            <a:off x="1145750" y="272010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5" name="Google Shape;195;p32"/>
          <p:cNvSpPr txBox="1"/>
          <p:nvPr/>
        </p:nvSpPr>
        <p:spPr>
          <a:xfrm>
            <a:off x="1145750" y="272010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6" name="Google Shape;196;p32"/>
          <p:cNvSpPr txBox="1"/>
          <p:nvPr/>
        </p:nvSpPr>
        <p:spPr>
          <a:xfrm>
            <a:off x="1007425" y="2304450"/>
            <a:ext cx="6734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클러스터 키 순서에 따라서 데이터 저장 위치가 변경된다!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-&gt; 클러스터 키 삽입/갱신시에 성능이슈 발생</a:t>
            </a:r>
            <a:endParaRPr sz="1800"/>
          </a:p>
        </p:txBody>
      </p:sp>
      <p:sp>
        <p:nvSpPr>
          <p:cNvPr id="197" name="Google Shape;197;p32"/>
          <p:cNvSpPr/>
          <p:nvPr/>
        </p:nvSpPr>
        <p:spPr>
          <a:xfrm>
            <a:off x="571559" y="547625"/>
            <a:ext cx="2911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클러스터 인덱스는 데이터위치를 결정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3</a:t>
            </a:r>
            <a:endParaRPr sz="500"/>
          </a:p>
        </p:txBody>
      </p:sp>
      <p:sp>
        <p:nvSpPr>
          <p:cNvPr id="203" name="Google Shape;203;p33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클러스터 인덱스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04" name="Google Shape;204;p33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05" name="Google Shape;205;p33"/>
          <p:cNvSpPr txBox="1"/>
          <p:nvPr/>
        </p:nvSpPr>
        <p:spPr>
          <a:xfrm>
            <a:off x="1145750" y="272010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6" name="Google Shape;206;p33"/>
          <p:cNvSpPr txBox="1"/>
          <p:nvPr/>
        </p:nvSpPr>
        <p:spPr>
          <a:xfrm>
            <a:off x="1145750" y="272010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7" name="Google Shape;207;p33"/>
          <p:cNvSpPr txBox="1"/>
          <p:nvPr/>
        </p:nvSpPr>
        <p:spPr>
          <a:xfrm>
            <a:off x="1007425" y="230445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MySQL의 PK는 클러스터 인덱스다.</a:t>
            </a:r>
            <a:endParaRPr sz="1800"/>
          </a:p>
        </p:txBody>
      </p:sp>
      <p:sp>
        <p:nvSpPr>
          <p:cNvPr id="208" name="Google Shape;208;p33"/>
          <p:cNvSpPr/>
          <p:nvPr/>
        </p:nvSpPr>
        <p:spPr>
          <a:xfrm>
            <a:off x="571559" y="547625"/>
            <a:ext cx="2911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MySQL PK는 클러스터 인덱스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3</a:t>
            </a:r>
            <a:endParaRPr sz="500"/>
          </a:p>
        </p:txBody>
      </p:sp>
      <p:sp>
        <p:nvSpPr>
          <p:cNvPr id="214" name="Google Shape;214;p34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클러스터 인덱스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15" name="Google Shape;215;p34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16" name="Google Shape;216;p34"/>
          <p:cNvSpPr txBox="1"/>
          <p:nvPr/>
        </p:nvSpPr>
        <p:spPr>
          <a:xfrm>
            <a:off x="1145750" y="272010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7" name="Google Shape;217;p34"/>
          <p:cNvSpPr txBox="1"/>
          <p:nvPr/>
        </p:nvSpPr>
        <p:spPr>
          <a:xfrm>
            <a:off x="1145750" y="272010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8" name="Google Shape;218;p34"/>
          <p:cNvSpPr/>
          <p:nvPr/>
        </p:nvSpPr>
        <p:spPr>
          <a:xfrm>
            <a:off x="571559" y="547625"/>
            <a:ext cx="2911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MySQL PK는 클러스터 인덱스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4"/>
          <p:cNvSpPr txBox="1"/>
          <p:nvPr/>
        </p:nvSpPr>
        <p:spPr>
          <a:xfrm>
            <a:off x="1007425" y="2304450"/>
            <a:ext cx="6734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PK</a:t>
            </a:r>
            <a:r>
              <a:rPr lang="ko" sz="1800"/>
              <a:t> 순서에 따라서 데이터 저장 위치가 변경된다!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-&gt; PK 키 삽입/갱신시에 성능이슈 발생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