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1B75155-FA22-41FC-80DB-5B088122BFEE}">
  <a:tblStyle styleId="{91B75155-FA22-41FC-80DB-5B088122BF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dff3bd19a_0_18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fdff3bd19a_0_184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68b16b5c9a_0_1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168b16b5c9a_0_182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68b16b5c9a_0_1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168b16b5c9a_0_19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68b16b5c9a_0_2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168b16b5c9a_0_20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716e967ee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마지막 페이지를 구하기 위해 전체 갯수 혹은 마지막 페이지 여부를 알아야함</a:t>
            </a:r>
            <a:endParaRPr/>
          </a:p>
        </p:txBody>
      </p:sp>
      <p:sp>
        <p:nvSpPr>
          <p:cNvPr id="139" name="Google Shape;139;g1716e967eef_0_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68b16b5c9a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168b16b5c9a_0_2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68b16b5c9a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68b16b5c9a_0_12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68b16b5c9a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68b16b5c9a_0_28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68b16b5c9a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168b16b5c9a_0_49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68b16b5c9a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68b16b5c9a_0_7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68b16b5c9a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68b16b5c9a_0_83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68b16b5c9a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168b16b5c9a_0_95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7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ctrTitle"/>
          </p:nvPr>
        </p:nvSpPr>
        <p:spPr>
          <a:xfrm>
            <a:off x="1143001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1143001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3888" y="1282305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4629152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629842" y="1878807"/>
            <a:ext cx="38682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3" type="body"/>
          </p:nvPr>
        </p:nvSpPr>
        <p:spPr>
          <a:xfrm>
            <a:off x="4629154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2" name="Google Shape;92;p19"/>
          <p:cNvSpPr txBox="1"/>
          <p:nvPr>
            <p:ph idx="4" type="body"/>
          </p:nvPr>
        </p:nvSpPr>
        <p:spPr>
          <a:xfrm>
            <a:off x="4629154" y="1878807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887393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9" name="Google Shape;109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4" name="Google Shape;114;p23"/>
          <p:cNvSpPr/>
          <p:nvPr>
            <p:ph idx="2" type="pic"/>
          </p:nvPr>
        </p:nvSpPr>
        <p:spPr>
          <a:xfrm>
            <a:off x="3887393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940304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 rot="5400000">
            <a:off x="5350056" y="1467546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 rot="5400000">
            <a:off x="1349480" y="-447054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/>
          <p:nvPr/>
        </p:nvSpPr>
        <p:spPr>
          <a:xfrm>
            <a:off x="1059684" y="1383618"/>
            <a:ext cx="65727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dk1"/>
                </a:solidFill>
              </a:rPr>
              <a:t>페이지네이션 최적화</a:t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ED234B"/>
                </a:solidFill>
              </a:rPr>
              <a:t>3</a:t>
            </a:r>
            <a:r>
              <a:rPr b="1" lang="ko" sz="1500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" sz="1500">
                <a:solidFill>
                  <a:schemeClr val="dk1"/>
                </a:solidFill>
              </a:rPr>
              <a:t>오프셋 기반 페이징 구현의 문제</a:t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커서 기반 페이징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5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233" name="Google Shape;233;p35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오프셋 기반 페이징 구현의 문제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34" name="Google Shape;234;p35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35" name="Google Shape;235;p35"/>
          <p:cNvSpPr txBox="1"/>
          <p:nvPr/>
        </p:nvSpPr>
        <p:spPr>
          <a:xfrm>
            <a:off x="999575" y="2411263"/>
            <a:ext cx="688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커서 기반 페이징</a:t>
            </a:r>
            <a:r>
              <a:rPr lang="ko" sz="1800"/>
              <a:t>은 키를 기준으로 데이터 탐색범위를 최소화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커서 기반 페이징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6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242" name="Google Shape;242;p36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오프셋 기반 페이징 구현의 문제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43" name="Google Shape;243;p36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44" name="Google Shape;244;p36"/>
          <p:cNvSpPr txBox="1"/>
          <p:nvPr/>
        </p:nvSpPr>
        <p:spPr>
          <a:xfrm>
            <a:off x="999575" y="2411263"/>
            <a:ext cx="6883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커서 기반 페이징은 전체 데이터를 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조회하지 않기때문에 아래 UI 구현이 어려움</a:t>
            </a:r>
            <a:endParaRPr sz="1800"/>
          </a:p>
        </p:txBody>
      </p:sp>
      <p:pic>
        <p:nvPicPr>
          <p:cNvPr id="245" name="Google Shape;24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9575" y="3522325"/>
            <a:ext cx="2925000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커서 기반 페이징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7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252" name="Google Shape;252;p37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오프셋 기반 페이징 구현의 문제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53" name="Google Shape;253;p37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54" name="Google Shape;254;p37"/>
          <p:cNvSpPr txBox="1"/>
          <p:nvPr/>
        </p:nvSpPr>
        <p:spPr>
          <a:xfrm>
            <a:off x="999575" y="2411263"/>
            <a:ext cx="688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대신 무한 스크롤 또는 더 보기 버튼 UI를 사용함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페이지네이션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7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43" name="Google Shape;14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0200" y="2606250"/>
            <a:ext cx="292500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7"/>
          <p:cNvSpPr txBox="1"/>
          <p:nvPr/>
        </p:nvSpPr>
        <p:spPr>
          <a:xfrm>
            <a:off x="999575" y="2411263"/>
            <a:ext cx="6883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마지막 페이지를 구하기 위해 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전체 갯수를 알아야함</a:t>
            </a:r>
            <a:endParaRPr sz="1800"/>
          </a:p>
        </p:txBody>
      </p:sp>
      <p:sp>
        <p:nvSpPr>
          <p:cNvPr id="145" name="Google Shape;145;p27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146" name="Google Shape;146;p27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오프셋 기반 페이징 구현의 문제</a:t>
            </a:r>
            <a:endParaRPr sz="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페이지네이션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153" name="Google Shape;153;p28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오프셋 기반 페이징 구현의 문제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600" y="2068050"/>
            <a:ext cx="3165325" cy="195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8"/>
          <p:cNvSpPr txBox="1"/>
          <p:nvPr/>
        </p:nvSpPr>
        <p:spPr>
          <a:xfrm>
            <a:off x="4440100" y="2765113"/>
            <a:ext cx="688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offset = 4, size = 2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페이지네이션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9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163" name="Google Shape;163;p29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오프셋 기반 페이징 구현의 문제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64" name="Google Shape;164;p29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165" name="Google Shape;165;p29"/>
          <p:cNvGraphicFramePr/>
          <p:nvPr/>
        </p:nvGraphicFramePr>
        <p:xfrm>
          <a:off x="1030300" y="18732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{91B75155-FA22-41FC-80DB-5B088122BFEE}</a:tableStyleId>
              </a:tblPr>
              <a:tblGrid>
                <a:gridCol w="1156550"/>
              </a:tblGrid>
              <a:tr h="31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1번 게시물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1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00"/>
                          </a:solidFill>
                        </a:rPr>
                        <a:t>2번 게시물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1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00"/>
                          </a:solidFill>
                        </a:rPr>
                        <a:t>3번 게시물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1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00"/>
                          </a:solidFill>
                        </a:rPr>
                        <a:t>4번 게시물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1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00"/>
                          </a:solidFill>
                        </a:rPr>
                        <a:t>5번 게시물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1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00"/>
                          </a:solidFill>
                        </a:rPr>
                        <a:t>6번 게시물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p29"/>
          <p:cNvGraphicFramePr/>
          <p:nvPr/>
        </p:nvGraphicFramePr>
        <p:xfrm>
          <a:off x="4693025" y="18732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{91B75155-FA22-41FC-80DB-5B088122BFEE}</a:tableStyleId>
              </a:tblPr>
              <a:tblGrid>
                <a:gridCol w="1156550"/>
              </a:tblGrid>
              <a:tr h="31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1번 게시물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1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00"/>
                          </a:solidFill>
                        </a:rPr>
                        <a:t>2번 게시물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1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00"/>
                          </a:solidFill>
                        </a:rPr>
                        <a:t>3번 게시물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1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00"/>
                          </a:solidFill>
                        </a:rPr>
                        <a:t>4번 게시물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1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00"/>
                          </a:solidFill>
                        </a:rPr>
                        <a:t>5번 게시물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1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00"/>
                          </a:solidFill>
                        </a:rPr>
                        <a:t>6번 게시물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167" name="Google Shape;167;p29"/>
          <p:cNvSpPr txBox="1"/>
          <p:nvPr/>
        </p:nvSpPr>
        <p:spPr>
          <a:xfrm>
            <a:off x="2238650" y="2600213"/>
            <a:ext cx="2301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4번 Offset부터 시작하기 위해 0~3번 Offset까지 데이터를 다시 읽는다.</a:t>
            </a:r>
            <a:endParaRPr sz="1200"/>
          </a:p>
        </p:txBody>
      </p:sp>
      <p:sp>
        <p:nvSpPr>
          <p:cNvPr id="168" name="Google Shape;168;p29"/>
          <p:cNvSpPr txBox="1"/>
          <p:nvPr/>
        </p:nvSpPr>
        <p:spPr>
          <a:xfrm>
            <a:off x="6142775" y="2781763"/>
            <a:ext cx="23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4번 Offset부터 size만큼 반환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페이지네이션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3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175" name="Google Shape;175;p3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오프셋 기반 페이징 구현의 문제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76" name="Google Shape;176;p30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aphicFrame>
        <p:nvGraphicFramePr>
          <p:cNvPr id="177" name="Google Shape;177;p30"/>
          <p:cNvGraphicFramePr/>
          <p:nvPr/>
        </p:nvGraphicFramePr>
        <p:xfrm>
          <a:off x="1030300" y="18732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{91B75155-FA22-41FC-80DB-5B088122BFEE}</a:tableStyleId>
              </a:tblPr>
              <a:tblGrid>
                <a:gridCol w="1156550"/>
              </a:tblGrid>
              <a:tr h="31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1번 게시물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1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00"/>
                          </a:solidFill>
                        </a:rPr>
                        <a:t>2번 게시물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1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00"/>
                          </a:solidFill>
                        </a:rPr>
                        <a:t>3번 게시물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1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00"/>
                          </a:solidFill>
                        </a:rPr>
                        <a:t>4번 게시물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1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00"/>
                          </a:solidFill>
                        </a:rPr>
                        <a:t>5번 게시물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1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00"/>
                          </a:solidFill>
                        </a:rPr>
                        <a:t>6번 게시물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8" name="Google Shape;178;p30"/>
          <p:cNvSpPr txBox="1"/>
          <p:nvPr/>
        </p:nvSpPr>
        <p:spPr>
          <a:xfrm>
            <a:off x="2564225" y="2705213"/>
            <a:ext cx="688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&gt; 불필요한 데이터 조회 발생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커서 기반 페이징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31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185" name="Google Shape;185;p31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오프셋 기반 페이징 구현의 문제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86" name="Google Shape;186;p31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87" name="Google Shape;187;p31"/>
          <p:cNvSpPr txBox="1"/>
          <p:nvPr/>
        </p:nvSpPr>
        <p:spPr>
          <a:xfrm>
            <a:off x="999575" y="2411263"/>
            <a:ext cx="688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커서 기반 페이징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커서 기반 페이징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3" name="Google Shape;193;p32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194" name="Google Shape;194;p32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오프셋 기반 페이징 구현의 문제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95" name="Google Shape;195;p32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96" name="Google Shape;196;p32"/>
          <p:cNvSpPr/>
          <p:nvPr/>
        </p:nvSpPr>
        <p:spPr>
          <a:xfrm>
            <a:off x="1056900" y="2611911"/>
            <a:ext cx="1849800" cy="122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클라이언트</a:t>
            </a:r>
            <a:endParaRPr/>
          </a:p>
        </p:txBody>
      </p:sp>
      <p:sp>
        <p:nvSpPr>
          <p:cNvPr id="197" name="Google Shape;197;p32"/>
          <p:cNvSpPr/>
          <p:nvPr/>
        </p:nvSpPr>
        <p:spPr>
          <a:xfrm>
            <a:off x="4367125" y="2611911"/>
            <a:ext cx="1849800" cy="122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</a:t>
            </a:r>
            <a:endParaRPr/>
          </a:p>
        </p:txBody>
      </p:sp>
      <p:graphicFrame>
        <p:nvGraphicFramePr>
          <p:cNvPr id="198" name="Google Shape;198;p32"/>
          <p:cNvGraphicFramePr/>
          <p:nvPr/>
        </p:nvGraphicFramePr>
        <p:xfrm>
          <a:off x="6813500" y="20375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{91B75155-FA22-41FC-80DB-5B088122BFEE}</a:tableStyleId>
              </a:tblPr>
              <a:tblGrid>
                <a:gridCol w="1156550"/>
              </a:tblGrid>
              <a:tr h="31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1번 게시물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1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000000"/>
                          </a:solidFill>
                        </a:rPr>
                        <a:t>2번 게시물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1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000000"/>
                          </a:solidFill>
                        </a:rPr>
                        <a:t>3번 게시물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1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000000"/>
                          </a:solidFill>
                        </a:rPr>
                        <a:t>4번 게시물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1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000000"/>
                          </a:solidFill>
                        </a:rPr>
                        <a:t>5번 게시물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1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000000"/>
                          </a:solidFill>
                        </a:rPr>
                        <a:t>6번 게시물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99" name="Google Shape;199;p32"/>
          <p:cNvCxnSpPr>
            <a:stCxn id="196" idx="3"/>
            <a:endCxn id="197" idx="1"/>
          </p:cNvCxnSpPr>
          <p:nvPr/>
        </p:nvCxnSpPr>
        <p:spPr>
          <a:xfrm>
            <a:off x="2906700" y="3226161"/>
            <a:ext cx="1460400" cy="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32"/>
          <p:cNvSpPr txBox="1"/>
          <p:nvPr/>
        </p:nvSpPr>
        <p:spPr>
          <a:xfrm>
            <a:off x="2979913" y="2742100"/>
            <a:ext cx="131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key 4, size 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커서 기반 페이징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6" name="Google Shape;206;p33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3</a:t>
            </a:r>
            <a:endParaRPr sz="500"/>
          </a:p>
        </p:txBody>
      </p:sp>
      <p:sp>
        <p:nvSpPr>
          <p:cNvPr id="207" name="Google Shape;207;p33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오프셋 기반 페이징 구현의 문제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08" name="Google Shape;208;p33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09" name="Google Shape;209;p33"/>
          <p:cNvSpPr/>
          <p:nvPr/>
        </p:nvSpPr>
        <p:spPr>
          <a:xfrm>
            <a:off x="1056900" y="2611911"/>
            <a:ext cx="1849800" cy="122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클라이언트</a:t>
            </a:r>
            <a:endParaRPr/>
          </a:p>
        </p:txBody>
      </p:sp>
      <p:sp>
        <p:nvSpPr>
          <p:cNvPr id="210" name="Google Shape;210;p33"/>
          <p:cNvSpPr/>
          <p:nvPr/>
        </p:nvSpPr>
        <p:spPr>
          <a:xfrm>
            <a:off x="4367125" y="2611911"/>
            <a:ext cx="1849800" cy="122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</a:t>
            </a:r>
            <a:endParaRPr/>
          </a:p>
        </p:txBody>
      </p:sp>
      <p:graphicFrame>
        <p:nvGraphicFramePr>
          <p:cNvPr id="211" name="Google Shape;211;p33"/>
          <p:cNvGraphicFramePr/>
          <p:nvPr/>
        </p:nvGraphicFramePr>
        <p:xfrm>
          <a:off x="6813500" y="20375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{91B75155-FA22-41FC-80DB-5B088122BFEE}</a:tableStyleId>
              </a:tblPr>
              <a:tblGrid>
                <a:gridCol w="1156550"/>
              </a:tblGrid>
              <a:tr h="31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1번 게시물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1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000000"/>
                          </a:solidFill>
                        </a:rPr>
                        <a:t>2번 게시물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1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000000"/>
                          </a:solidFill>
                        </a:rPr>
                        <a:t>3번 게시물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1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000000"/>
                          </a:solidFill>
                        </a:rPr>
                        <a:t>4번 게시물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1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000000"/>
                          </a:solidFill>
                        </a:rPr>
                        <a:t>5번 게시물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1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000000"/>
                          </a:solidFill>
                        </a:rPr>
                        <a:t>6번 게시물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212" name="Google Shape;212;p33"/>
          <p:cNvCxnSpPr>
            <a:stCxn id="209" idx="3"/>
            <a:endCxn id="210" idx="1"/>
          </p:cNvCxnSpPr>
          <p:nvPr/>
        </p:nvCxnSpPr>
        <p:spPr>
          <a:xfrm>
            <a:off x="2906700" y="3226161"/>
            <a:ext cx="1460400" cy="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33"/>
          <p:cNvSpPr txBox="1"/>
          <p:nvPr/>
        </p:nvSpPr>
        <p:spPr>
          <a:xfrm>
            <a:off x="2979913" y="2742100"/>
            <a:ext cx="131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key 4, size 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/>
          <p:nvPr/>
        </p:nvSpPr>
        <p:spPr>
          <a:xfrm>
            <a:off x="571538" y="547613"/>
            <a:ext cx="1667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페이지네이션 구현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4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1</a:t>
            </a:r>
            <a:endParaRPr sz="500"/>
          </a:p>
        </p:txBody>
      </p:sp>
      <p:sp>
        <p:nvSpPr>
          <p:cNvPr id="220" name="Google Shape;220;p34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페이지네이션이란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21" name="Google Shape;221;p34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22" name="Google Shape;222;p34"/>
          <p:cNvSpPr/>
          <p:nvPr/>
        </p:nvSpPr>
        <p:spPr>
          <a:xfrm>
            <a:off x="1056900" y="2611911"/>
            <a:ext cx="1849800" cy="122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클라이언트</a:t>
            </a:r>
            <a:endParaRPr/>
          </a:p>
        </p:txBody>
      </p:sp>
      <p:sp>
        <p:nvSpPr>
          <p:cNvPr id="223" name="Google Shape;223;p34"/>
          <p:cNvSpPr/>
          <p:nvPr/>
        </p:nvSpPr>
        <p:spPr>
          <a:xfrm>
            <a:off x="4367125" y="2611911"/>
            <a:ext cx="1849800" cy="122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</a:t>
            </a:r>
            <a:endParaRPr/>
          </a:p>
        </p:txBody>
      </p:sp>
      <p:graphicFrame>
        <p:nvGraphicFramePr>
          <p:cNvPr id="224" name="Google Shape;224;p34"/>
          <p:cNvGraphicFramePr/>
          <p:nvPr/>
        </p:nvGraphicFramePr>
        <p:xfrm>
          <a:off x="6813500" y="20375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{91B75155-FA22-41FC-80DB-5B088122BFEE}</a:tableStyleId>
              </a:tblPr>
              <a:tblGrid>
                <a:gridCol w="1156550"/>
              </a:tblGrid>
              <a:tr h="31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1번 게시물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1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2번 게시물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1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3번 게시물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1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4번 게시물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1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5번 게시물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31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6번 게시물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cxnSp>
        <p:nvCxnSpPr>
          <p:cNvPr id="225" name="Google Shape;225;p34"/>
          <p:cNvCxnSpPr/>
          <p:nvPr/>
        </p:nvCxnSpPr>
        <p:spPr>
          <a:xfrm rot="10800000">
            <a:off x="2906700" y="3226161"/>
            <a:ext cx="146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p34"/>
          <p:cNvSpPr txBox="1"/>
          <p:nvPr/>
        </p:nvSpPr>
        <p:spPr>
          <a:xfrm>
            <a:off x="3178725" y="2829950"/>
            <a:ext cx="131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key 6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