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4D97FEB-8BF8-400B-BDF7-413CEB4A536C}">
  <a:tblStyle styleId="{74D97FEB-8BF8-400B-BDF7-413CEB4A53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dff3bd19a_0_18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fdff3bd19a_0_184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69fa2fe6ab_0_1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169fa2fe6ab_0_13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69fa2fe6ab_0_1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169fa2fe6ab_0_143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69fa2fe6ab_0_1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169fa2fe6ab_0_169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69fa2fe6ab_0_1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169fa2fe6ab_0_185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69fa2fe6a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69fa2fe6ab_0_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69fa2fe6ab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69fa2fe6ab_0_8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9fa2fe6ab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69fa2fe6ab_0_16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69fa2fe6ab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69fa2fe6ab_0_64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69fa2fe6ab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69fa2fe6ab_0_77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69fa2fe6ab_0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69fa2fe6ab_0_9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69fa2fe6ab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169fa2fe6ab_0_103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69fa2fe6ab_0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169fa2fe6ab_0_117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7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1143001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1143001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4629152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629842" y="1878807"/>
            <a:ext cx="38682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3" type="body"/>
          </p:nvPr>
        </p:nvSpPr>
        <p:spPr>
          <a:xfrm>
            <a:off x="4629154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19"/>
          <p:cNvSpPr txBox="1"/>
          <p:nvPr>
            <p:ph idx="4" type="body"/>
          </p:nvPr>
        </p:nvSpPr>
        <p:spPr>
          <a:xfrm>
            <a:off x="4629154" y="1878807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4" name="Google Shape;114;p23"/>
          <p:cNvSpPr/>
          <p:nvPr>
            <p:ph idx="2" type="pic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940304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 rot="5400000">
            <a:off x="5350056" y="1467546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 rot="5400000">
            <a:off x="1349480" y="-447054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1059684" y="1383618"/>
            <a:ext cx="65727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dk1"/>
                </a:solidFill>
              </a:rPr>
              <a:t>타임라인 최적화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ED234B"/>
                </a:solidFill>
              </a:rPr>
              <a:t>4</a:t>
            </a:r>
            <a:r>
              <a:rPr b="1" lang="ko" sz="1500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" sz="1500">
                <a:solidFill>
                  <a:schemeClr val="dk1"/>
                </a:solidFill>
              </a:rPr>
              <a:t>Fan on write 방식의 타임라인 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Fan out on write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5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4</a:t>
            </a:r>
            <a:endParaRPr sz="500"/>
          </a:p>
        </p:txBody>
      </p:sp>
      <p:sp>
        <p:nvSpPr>
          <p:cNvPr id="240" name="Google Shape;240;p35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Fan out on write 방식의 타임라인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41" name="Google Shape;241;p35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242" name="Google Shape;242;p35"/>
          <p:cNvGraphicFramePr/>
          <p:nvPr/>
        </p:nvGraphicFramePr>
        <p:xfrm>
          <a:off x="719125" y="19769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{74D97FEB-8BF8-400B-BDF7-413CEB4A536C}</a:tableStyleId>
              </a:tblPr>
              <a:tblGrid>
                <a:gridCol w="543775"/>
                <a:gridCol w="543775"/>
                <a:gridCol w="543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from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43" name="Google Shape;243;p35"/>
          <p:cNvSpPr txBox="1"/>
          <p:nvPr/>
        </p:nvSpPr>
        <p:spPr>
          <a:xfrm>
            <a:off x="719125" y="1515275"/>
            <a:ext cx="95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Follow</a:t>
            </a:r>
            <a:endParaRPr sz="1800"/>
          </a:p>
        </p:txBody>
      </p:sp>
      <p:graphicFrame>
        <p:nvGraphicFramePr>
          <p:cNvPr id="244" name="Google Shape;244;p35"/>
          <p:cNvGraphicFramePr/>
          <p:nvPr/>
        </p:nvGraphicFramePr>
        <p:xfrm>
          <a:off x="3006725" y="19769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{74D97FEB-8BF8-400B-BDF7-413CEB4A536C}</a:tableStyleId>
              </a:tblPr>
              <a:tblGrid>
                <a:gridCol w="1142400"/>
                <a:gridCol w="11424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id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memberId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245" name="Google Shape;245;p35"/>
          <p:cNvSpPr txBox="1"/>
          <p:nvPr/>
        </p:nvSpPr>
        <p:spPr>
          <a:xfrm>
            <a:off x="3006725" y="1515275"/>
            <a:ext cx="95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Post</a:t>
            </a:r>
            <a:endParaRPr sz="1800"/>
          </a:p>
        </p:txBody>
      </p:sp>
      <p:graphicFrame>
        <p:nvGraphicFramePr>
          <p:cNvPr id="246" name="Google Shape;246;p35"/>
          <p:cNvGraphicFramePr/>
          <p:nvPr/>
        </p:nvGraphicFramePr>
        <p:xfrm>
          <a:off x="5781625" y="19769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{74D97FEB-8BF8-400B-BDF7-413CEB4A536C}</a:tableStyleId>
              </a:tblPr>
              <a:tblGrid>
                <a:gridCol w="670525"/>
                <a:gridCol w="1050500"/>
                <a:gridCol w="860500"/>
              </a:tblGrid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memberId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postId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47" name="Google Shape;247;p35"/>
          <p:cNvSpPr txBox="1"/>
          <p:nvPr/>
        </p:nvSpPr>
        <p:spPr>
          <a:xfrm>
            <a:off x="5781625" y="1515275"/>
            <a:ext cx="122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Timeline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Fan out on write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6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4</a:t>
            </a:r>
            <a:endParaRPr sz="500"/>
          </a:p>
        </p:txBody>
      </p:sp>
      <p:sp>
        <p:nvSpPr>
          <p:cNvPr id="254" name="Google Shape;254;p36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Fan out on write 방식의 타임라인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55" name="Google Shape;255;p36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256" name="Google Shape;256;p36"/>
          <p:cNvGraphicFramePr/>
          <p:nvPr/>
        </p:nvGraphicFramePr>
        <p:xfrm>
          <a:off x="719125" y="19769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{74D97FEB-8BF8-400B-BDF7-413CEB4A536C}</a:tableStyleId>
              </a:tblPr>
              <a:tblGrid>
                <a:gridCol w="543775"/>
                <a:gridCol w="543775"/>
                <a:gridCol w="543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from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57" name="Google Shape;257;p36"/>
          <p:cNvSpPr txBox="1"/>
          <p:nvPr/>
        </p:nvSpPr>
        <p:spPr>
          <a:xfrm>
            <a:off x="719125" y="1515275"/>
            <a:ext cx="95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Follow</a:t>
            </a:r>
            <a:endParaRPr sz="1800"/>
          </a:p>
        </p:txBody>
      </p:sp>
      <p:graphicFrame>
        <p:nvGraphicFramePr>
          <p:cNvPr id="258" name="Google Shape;258;p36"/>
          <p:cNvGraphicFramePr/>
          <p:nvPr/>
        </p:nvGraphicFramePr>
        <p:xfrm>
          <a:off x="3006725" y="19769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{74D97FEB-8BF8-400B-BDF7-413CEB4A536C}</a:tableStyleId>
              </a:tblPr>
              <a:tblGrid>
                <a:gridCol w="1142400"/>
                <a:gridCol w="11424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id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memberId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259" name="Google Shape;259;p36"/>
          <p:cNvSpPr txBox="1"/>
          <p:nvPr/>
        </p:nvSpPr>
        <p:spPr>
          <a:xfrm>
            <a:off x="3006725" y="1515275"/>
            <a:ext cx="95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Post</a:t>
            </a:r>
            <a:endParaRPr sz="1800"/>
          </a:p>
        </p:txBody>
      </p:sp>
      <p:graphicFrame>
        <p:nvGraphicFramePr>
          <p:cNvPr id="260" name="Google Shape;260;p36"/>
          <p:cNvGraphicFramePr/>
          <p:nvPr/>
        </p:nvGraphicFramePr>
        <p:xfrm>
          <a:off x="5781625" y="19769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{74D97FEB-8BF8-400B-BDF7-413CEB4A536C}</a:tableStyleId>
              </a:tblPr>
              <a:tblGrid>
                <a:gridCol w="670525"/>
                <a:gridCol w="1050500"/>
                <a:gridCol w="860500"/>
              </a:tblGrid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memberId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postId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261" name="Google Shape;261;p36"/>
          <p:cNvSpPr txBox="1"/>
          <p:nvPr/>
        </p:nvSpPr>
        <p:spPr>
          <a:xfrm>
            <a:off x="5781625" y="1515275"/>
            <a:ext cx="122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Timeline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Fan out on write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7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4</a:t>
            </a:r>
            <a:endParaRPr sz="500"/>
          </a:p>
        </p:txBody>
      </p:sp>
      <p:sp>
        <p:nvSpPr>
          <p:cNvPr id="268" name="Google Shape;268;p37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Fan out on write 방식의 타임라인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69" name="Google Shape;269;p37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70" name="Google Shape;270;p37"/>
          <p:cNvSpPr txBox="1"/>
          <p:nvPr/>
        </p:nvSpPr>
        <p:spPr>
          <a:xfrm>
            <a:off x="1145750" y="2720100"/>
            <a:ext cx="710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타임라인 조회시에는 Timeline 테이블을 조회하여 게시물들 조회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Fan out on write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4</a:t>
            </a:r>
            <a:endParaRPr sz="500"/>
          </a:p>
        </p:txBody>
      </p:sp>
      <p:sp>
        <p:nvSpPr>
          <p:cNvPr id="277" name="Google Shape;277;p3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Fan out on write 방식의 타임라인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78" name="Google Shape;278;p38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79" name="Google Shape;279;p38"/>
          <p:cNvSpPr txBox="1"/>
          <p:nvPr/>
        </p:nvSpPr>
        <p:spPr>
          <a:xfrm>
            <a:off x="1145750" y="2720100"/>
            <a:ext cx="710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Pull 모델에서의 조회시점의 부하를 쓰기시점의 부하로 치환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Fan out on read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2" name="Google Shape;142;p27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4</a:t>
            </a:r>
            <a:endParaRPr sz="500"/>
          </a:p>
        </p:txBody>
      </p:sp>
      <p:sp>
        <p:nvSpPr>
          <p:cNvPr id="143" name="Google Shape;143;p27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Fan out on write 방식의 타임라인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1145750" y="2720100"/>
            <a:ext cx="710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Fan Out On Read (Pull Model)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Fan out on write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4</a:t>
            </a:r>
            <a:endParaRPr sz="500"/>
          </a:p>
        </p:txBody>
      </p:sp>
      <p:sp>
        <p:nvSpPr>
          <p:cNvPr id="152" name="Google Shape;152;p2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Fan out on write 방식의 타임라인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53" name="Google Shape;153;p28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4" name="Google Shape;154;p28"/>
          <p:cNvSpPr txBox="1"/>
          <p:nvPr/>
        </p:nvSpPr>
        <p:spPr>
          <a:xfrm>
            <a:off x="1145750" y="2720100"/>
            <a:ext cx="710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Fan Out On Write (Push Model)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Fan out on write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9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4</a:t>
            </a:r>
            <a:endParaRPr sz="500"/>
          </a:p>
        </p:txBody>
      </p:sp>
      <p:sp>
        <p:nvSpPr>
          <p:cNvPr id="161" name="Google Shape;161;p29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Fan out on write 방식의 타임라인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62" name="Google Shape;162;p29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63" name="Google Shape;163;p29"/>
          <p:cNvSpPr txBox="1"/>
          <p:nvPr/>
        </p:nvSpPr>
        <p:spPr>
          <a:xfrm>
            <a:off x="1145750" y="2720100"/>
            <a:ext cx="710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게시물 작성시, 해당 회원을 팔로우하는 회원들에게 데이터를 배달한다.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Fan out on write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4</a:t>
            </a:r>
            <a:endParaRPr sz="500"/>
          </a:p>
        </p:txBody>
      </p:sp>
      <p:sp>
        <p:nvSpPr>
          <p:cNvPr id="170" name="Google Shape;170;p3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Fan out on write 방식의 타임라인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71" name="Google Shape;171;p30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172" name="Google Shape;172;p30"/>
          <p:cNvGraphicFramePr/>
          <p:nvPr/>
        </p:nvGraphicFramePr>
        <p:xfrm>
          <a:off x="719125" y="19769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{74D97FEB-8BF8-400B-BDF7-413CEB4A536C}</a:tableStyleId>
              </a:tblPr>
              <a:tblGrid>
                <a:gridCol w="543775"/>
                <a:gridCol w="543775"/>
                <a:gridCol w="543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from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p30"/>
          <p:cNvSpPr txBox="1"/>
          <p:nvPr/>
        </p:nvSpPr>
        <p:spPr>
          <a:xfrm>
            <a:off x="719125" y="1515275"/>
            <a:ext cx="95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Follow</a:t>
            </a:r>
            <a:endParaRPr sz="1800"/>
          </a:p>
        </p:txBody>
      </p:sp>
      <p:graphicFrame>
        <p:nvGraphicFramePr>
          <p:cNvPr id="174" name="Google Shape;174;p30"/>
          <p:cNvGraphicFramePr/>
          <p:nvPr/>
        </p:nvGraphicFramePr>
        <p:xfrm>
          <a:off x="3006725" y="19769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{74D97FEB-8BF8-400B-BDF7-413CEB4A536C}</a:tableStyleId>
              </a:tblPr>
              <a:tblGrid>
                <a:gridCol w="1142400"/>
                <a:gridCol w="11424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id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memberId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5" name="Google Shape;175;p30"/>
          <p:cNvSpPr txBox="1"/>
          <p:nvPr/>
        </p:nvSpPr>
        <p:spPr>
          <a:xfrm>
            <a:off x="3006725" y="1515275"/>
            <a:ext cx="95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Post</a:t>
            </a:r>
            <a:endParaRPr sz="1800"/>
          </a:p>
        </p:txBody>
      </p:sp>
      <p:graphicFrame>
        <p:nvGraphicFramePr>
          <p:cNvPr id="176" name="Google Shape;176;p30"/>
          <p:cNvGraphicFramePr/>
          <p:nvPr/>
        </p:nvGraphicFramePr>
        <p:xfrm>
          <a:off x="5781625" y="19769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{74D97FEB-8BF8-400B-BDF7-413CEB4A536C}</a:tableStyleId>
              </a:tblPr>
              <a:tblGrid>
                <a:gridCol w="670525"/>
                <a:gridCol w="1050500"/>
                <a:gridCol w="860500"/>
              </a:tblGrid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memberId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postId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7" name="Google Shape;177;p30"/>
          <p:cNvSpPr txBox="1"/>
          <p:nvPr/>
        </p:nvSpPr>
        <p:spPr>
          <a:xfrm>
            <a:off x="5781625" y="1515275"/>
            <a:ext cx="122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Timeline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Fan out on write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31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4</a:t>
            </a:r>
            <a:endParaRPr sz="500"/>
          </a:p>
        </p:txBody>
      </p:sp>
      <p:sp>
        <p:nvSpPr>
          <p:cNvPr id="184" name="Google Shape;184;p31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Fan out on write 방식의 타임라인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85" name="Google Shape;185;p31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186" name="Google Shape;186;p31"/>
          <p:cNvGraphicFramePr/>
          <p:nvPr/>
        </p:nvGraphicFramePr>
        <p:xfrm>
          <a:off x="719125" y="19769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{74D97FEB-8BF8-400B-BDF7-413CEB4A536C}</a:tableStyleId>
              </a:tblPr>
              <a:tblGrid>
                <a:gridCol w="543775"/>
                <a:gridCol w="543775"/>
                <a:gridCol w="543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from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7" name="Google Shape;187;p31"/>
          <p:cNvSpPr txBox="1"/>
          <p:nvPr/>
        </p:nvSpPr>
        <p:spPr>
          <a:xfrm>
            <a:off x="719125" y="1515275"/>
            <a:ext cx="95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Follow</a:t>
            </a:r>
            <a:endParaRPr sz="1800"/>
          </a:p>
        </p:txBody>
      </p:sp>
      <p:graphicFrame>
        <p:nvGraphicFramePr>
          <p:cNvPr id="188" name="Google Shape;188;p31"/>
          <p:cNvGraphicFramePr/>
          <p:nvPr/>
        </p:nvGraphicFramePr>
        <p:xfrm>
          <a:off x="3006725" y="19769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{74D97FEB-8BF8-400B-BDF7-413CEB4A536C}</a:tableStyleId>
              </a:tblPr>
              <a:tblGrid>
                <a:gridCol w="1142400"/>
                <a:gridCol w="11424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id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memberId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9" name="Google Shape;189;p31"/>
          <p:cNvSpPr txBox="1"/>
          <p:nvPr/>
        </p:nvSpPr>
        <p:spPr>
          <a:xfrm>
            <a:off x="3006725" y="1515275"/>
            <a:ext cx="95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Post</a:t>
            </a:r>
            <a:endParaRPr sz="1800"/>
          </a:p>
        </p:txBody>
      </p:sp>
      <p:graphicFrame>
        <p:nvGraphicFramePr>
          <p:cNvPr id="190" name="Google Shape;190;p31"/>
          <p:cNvGraphicFramePr/>
          <p:nvPr/>
        </p:nvGraphicFramePr>
        <p:xfrm>
          <a:off x="5781625" y="19769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{74D97FEB-8BF8-400B-BDF7-413CEB4A536C}</a:tableStyleId>
              </a:tblPr>
              <a:tblGrid>
                <a:gridCol w="670525"/>
                <a:gridCol w="1050500"/>
                <a:gridCol w="860500"/>
              </a:tblGrid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memberId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postId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1" name="Google Shape;191;p31"/>
          <p:cNvSpPr txBox="1"/>
          <p:nvPr/>
        </p:nvSpPr>
        <p:spPr>
          <a:xfrm>
            <a:off x="5781625" y="1515275"/>
            <a:ext cx="122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Timeline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Fan out on write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2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4</a:t>
            </a:r>
            <a:endParaRPr sz="500"/>
          </a:p>
        </p:txBody>
      </p:sp>
      <p:sp>
        <p:nvSpPr>
          <p:cNvPr id="198" name="Google Shape;198;p32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Fan out on write 방식의 타임라인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99" name="Google Shape;199;p32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200" name="Google Shape;200;p32"/>
          <p:cNvGraphicFramePr/>
          <p:nvPr/>
        </p:nvGraphicFramePr>
        <p:xfrm>
          <a:off x="719125" y="19769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{74D97FEB-8BF8-400B-BDF7-413CEB4A536C}</a:tableStyleId>
              </a:tblPr>
              <a:tblGrid>
                <a:gridCol w="543775"/>
                <a:gridCol w="543775"/>
                <a:gridCol w="543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from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1" name="Google Shape;201;p32"/>
          <p:cNvSpPr txBox="1"/>
          <p:nvPr/>
        </p:nvSpPr>
        <p:spPr>
          <a:xfrm>
            <a:off x="719125" y="1515275"/>
            <a:ext cx="95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Follow</a:t>
            </a:r>
            <a:endParaRPr sz="1800"/>
          </a:p>
        </p:txBody>
      </p:sp>
      <p:graphicFrame>
        <p:nvGraphicFramePr>
          <p:cNvPr id="202" name="Google Shape;202;p32"/>
          <p:cNvGraphicFramePr/>
          <p:nvPr/>
        </p:nvGraphicFramePr>
        <p:xfrm>
          <a:off x="3006725" y="19769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{74D97FEB-8BF8-400B-BDF7-413CEB4A536C}</a:tableStyleId>
              </a:tblPr>
              <a:tblGrid>
                <a:gridCol w="1142400"/>
                <a:gridCol w="11424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id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memberId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203" name="Google Shape;203;p32"/>
          <p:cNvSpPr txBox="1"/>
          <p:nvPr/>
        </p:nvSpPr>
        <p:spPr>
          <a:xfrm>
            <a:off x="3006725" y="1515275"/>
            <a:ext cx="95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Post</a:t>
            </a:r>
            <a:endParaRPr sz="1800"/>
          </a:p>
        </p:txBody>
      </p:sp>
      <p:graphicFrame>
        <p:nvGraphicFramePr>
          <p:cNvPr id="204" name="Google Shape;204;p32"/>
          <p:cNvGraphicFramePr/>
          <p:nvPr/>
        </p:nvGraphicFramePr>
        <p:xfrm>
          <a:off x="5781625" y="19769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{74D97FEB-8BF8-400B-BDF7-413CEB4A536C}</a:tableStyleId>
              </a:tblPr>
              <a:tblGrid>
                <a:gridCol w="670525"/>
                <a:gridCol w="1050500"/>
                <a:gridCol w="860500"/>
              </a:tblGrid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memberId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postId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5" name="Google Shape;205;p32"/>
          <p:cNvSpPr txBox="1"/>
          <p:nvPr/>
        </p:nvSpPr>
        <p:spPr>
          <a:xfrm>
            <a:off x="5781625" y="1515275"/>
            <a:ext cx="122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Timeline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Fan out on write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3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4</a:t>
            </a:r>
            <a:endParaRPr sz="500"/>
          </a:p>
        </p:txBody>
      </p:sp>
      <p:sp>
        <p:nvSpPr>
          <p:cNvPr id="212" name="Google Shape;212;p33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Fan out on write 방식의 타임라인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13" name="Google Shape;213;p33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214" name="Google Shape;214;p33"/>
          <p:cNvGraphicFramePr/>
          <p:nvPr/>
        </p:nvGraphicFramePr>
        <p:xfrm>
          <a:off x="719125" y="19769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{74D97FEB-8BF8-400B-BDF7-413CEB4A536C}</a:tableStyleId>
              </a:tblPr>
              <a:tblGrid>
                <a:gridCol w="543775"/>
                <a:gridCol w="543775"/>
                <a:gridCol w="543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from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5" name="Google Shape;215;p33"/>
          <p:cNvSpPr txBox="1"/>
          <p:nvPr/>
        </p:nvSpPr>
        <p:spPr>
          <a:xfrm>
            <a:off x="719125" y="1515275"/>
            <a:ext cx="95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Follow</a:t>
            </a:r>
            <a:endParaRPr sz="1800"/>
          </a:p>
        </p:txBody>
      </p:sp>
      <p:graphicFrame>
        <p:nvGraphicFramePr>
          <p:cNvPr id="216" name="Google Shape;216;p33"/>
          <p:cNvGraphicFramePr/>
          <p:nvPr/>
        </p:nvGraphicFramePr>
        <p:xfrm>
          <a:off x="3006725" y="19769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{74D97FEB-8BF8-400B-BDF7-413CEB4A536C}</a:tableStyleId>
              </a:tblPr>
              <a:tblGrid>
                <a:gridCol w="1142400"/>
                <a:gridCol w="11424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id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memberId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217" name="Google Shape;217;p33"/>
          <p:cNvSpPr txBox="1"/>
          <p:nvPr/>
        </p:nvSpPr>
        <p:spPr>
          <a:xfrm>
            <a:off x="3006725" y="1515275"/>
            <a:ext cx="95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Post</a:t>
            </a:r>
            <a:endParaRPr sz="1800"/>
          </a:p>
        </p:txBody>
      </p:sp>
      <p:graphicFrame>
        <p:nvGraphicFramePr>
          <p:cNvPr id="218" name="Google Shape;218;p33"/>
          <p:cNvGraphicFramePr/>
          <p:nvPr/>
        </p:nvGraphicFramePr>
        <p:xfrm>
          <a:off x="5781625" y="19769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{74D97FEB-8BF8-400B-BDF7-413CEB4A536C}</a:tableStyleId>
              </a:tblPr>
              <a:tblGrid>
                <a:gridCol w="670525"/>
                <a:gridCol w="1050500"/>
                <a:gridCol w="860500"/>
              </a:tblGrid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memberId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postId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219" name="Google Shape;219;p33"/>
          <p:cNvSpPr txBox="1"/>
          <p:nvPr/>
        </p:nvSpPr>
        <p:spPr>
          <a:xfrm>
            <a:off x="5781625" y="1515275"/>
            <a:ext cx="122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Timeline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Fan out on write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4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4</a:t>
            </a:r>
            <a:endParaRPr sz="500"/>
          </a:p>
        </p:txBody>
      </p:sp>
      <p:sp>
        <p:nvSpPr>
          <p:cNvPr id="226" name="Google Shape;226;p34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Fan out on write 방식의 타임라인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27" name="Google Shape;227;p34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228" name="Google Shape;228;p34"/>
          <p:cNvGraphicFramePr/>
          <p:nvPr/>
        </p:nvGraphicFramePr>
        <p:xfrm>
          <a:off x="719125" y="19769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{74D97FEB-8BF8-400B-BDF7-413CEB4A536C}</a:tableStyleId>
              </a:tblPr>
              <a:tblGrid>
                <a:gridCol w="543775"/>
                <a:gridCol w="543775"/>
                <a:gridCol w="543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from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9" name="Google Shape;229;p34"/>
          <p:cNvSpPr txBox="1"/>
          <p:nvPr/>
        </p:nvSpPr>
        <p:spPr>
          <a:xfrm>
            <a:off x="719125" y="1515275"/>
            <a:ext cx="95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Follow</a:t>
            </a:r>
            <a:endParaRPr sz="1800"/>
          </a:p>
        </p:txBody>
      </p:sp>
      <p:graphicFrame>
        <p:nvGraphicFramePr>
          <p:cNvPr id="230" name="Google Shape;230;p34"/>
          <p:cNvGraphicFramePr/>
          <p:nvPr/>
        </p:nvGraphicFramePr>
        <p:xfrm>
          <a:off x="3006725" y="19769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{74D97FEB-8BF8-400B-BDF7-413CEB4A536C}</a:tableStyleId>
              </a:tblPr>
              <a:tblGrid>
                <a:gridCol w="1142400"/>
                <a:gridCol w="11424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id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memberId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4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1" name="Google Shape;231;p34"/>
          <p:cNvSpPr txBox="1"/>
          <p:nvPr/>
        </p:nvSpPr>
        <p:spPr>
          <a:xfrm>
            <a:off x="3006725" y="1515275"/>
            <a:ext cx="95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Post</a:t>
            </a:r>
            <a:endParaRPr sz="1800"/>
          </a:p>
        </p:txBody>
      </p:sp>
      <p:graphicFrame>
        <p:nvGraphicFramePr>
          <p:cNvPr id="232" name="Google Shape;232;p34"/>
          <p:cNvGraphicFramePr/>
          <p:nvPr/>
        </p:nvGraphicFramePr>
        <p:xfrm>
          <a:off x="5781625" y="19769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{74D97FEB-8BF8-400B-BDF7-413CEB4A536C}</a:tableStyleId>
              </a:tblPr>
              <a:tblGrid>
                <a:gridCol w="670525"/>
                <a:gridCol w="1050500"/>
                <a:gridCol w="860500"/>
              </a:tblGrid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memberId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postId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3" name="Google Shape;233;p34"/>
          <p:cNvSpPr txBox="1"/>
          <p:nvPr/>
        </p:nvSpPr>
        <p:spPr>
          <a:xfrm>
            <a:off x="5781625" y="1515275"/>
            <a:ext cx="122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Timeline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