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173425-3F3A-436F-9F4C-3F316F408C60}">
  <a:tblStyle styleId="{DE173425-3F3A-436F-9F4C-3F316F408C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7190e52325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7190e52325_0_17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190e52325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7190e52325_0_21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190e52325_0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7190e52325_0_24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190e52325_0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7190e52325_0_26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7190e52325_0_2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7190e52325_0_28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190e52325_0_2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7190e52325_0_29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7190e52325_0_3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7190e52325_0_30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190e52325_0_3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7190e52325_0_32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7190e52325_0_3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7190e52325_0_34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7190e52325_0_3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7190e52325_0_35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8a775fa5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68a775fa53_0_2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190e5232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7190e52325_0_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190e52325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7190e52325_0_17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190e52325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7190e52325_0_3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190e52325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7190e52325_0_4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190e52325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7190e52325_0_5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190e52325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7190e52325_0_6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190e52325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7190e52325_0_8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05968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데이터 정합성 보장을 위한 트랜잭션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4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트랜잭션 격리레벨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40" name="Google Shape;240;p3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Non Repeatable Read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43" name="Google Shape;243;p35"/>
          <p:cNvGraphicFramePr/>
          <p:nvPr/>
        </p:nvGraphicFramePr>
        <p:xfrm>
          <a:off x="3276200" y="13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{DE173425-3F3A-436F-9F4C-3F316F408C60}</a:tableStyleId>
              </a:tblPr>
              <a:tblGrid>
                <a:gridCol w="1000525"/>
                <a:gridCol w="1000525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잔액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홍길동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김국밥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4" name="Google Shape;244;p35"/>
          <p:cNvCxnSpPr/>
          <p:nvPr/>
        </p:nvCxnSpPr>
        <p:spPr>
          <a:xfrm>
            <a:off x="4281675" y="2358775"/>
            <a:ext cx="26400" cy="27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5"/>
          <p:cNvSpPr txBox="1"/>
          <p:nvPr/>
        </p:nvSpPr>
        <p:spPr>
          <a:xfrm>
            <a:off x="1145750" y="2720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READ (홍길동 잔고)  =&gt; 1000</a:t>
            </a:r>
            <a:endParaRPr sz="1200"/>
          </a:p>
        </p:txBody>
      </p:sp>
      <p:sp>
        <p:nvSpPr>
          <p:cNvPr id="246" name="Google Shape;246;p35"/>
          <p:cNvSpPr txBox="1"/>
          <p:nvPr/>
        </p:nvSpPr>
        <p:spPr>
          <a:xfrm>
            <a:off x="1399775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1</a:t>
            </a:r>
            <a:endParaRPr sz="1200"/>
          </a:p>
        </p:txBody>
      </p:sp>
      <p:sp>
        <p:nvSpPr>
          <p:cNvPr id="247" name="Google Shape;247;p35"/>
          <p:cNvSpPr txBox="1"/>
          <p:nvPr/>
        </p:nvSpPr>
        <p:spPr>
          <a:xfrm>
            <a:off x="5882600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2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53" name="Google Shape;253;p3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Non Repeatable Read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5" name="Google Shape;255;p3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56" name="Google Shape;256;p36"/>
          <p:cNvGraphicFramePr/>
          <p:nvPr/>
        </p:nvGraphicFramePr>
        <p:xfrm>
          <a:off x="3276200" y="13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{DE173425-3F3A-436F-9F4C-3F316F408C60}</a:tableStyleId>
              </a:tblPr>
              <a:tblGrid>
                <a:gridCol w="1000525"/>
                <a:gridCol w="1000525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잔액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홍길동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김국밥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57" name="Google Shape;257;p36"/>
          <p:cNvCxnSpPr/>
          <p:nvPr/>
        </p:nvCxnSpPr>
        <p:spPr>
          <a:xfrm>
            <a:off x="4281675" y="2358775"/>
            <a:ext cx="26400" cy="27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6"/>
          <p:cNvSpPr txBox="1"/>
          <p:nvPr/>
        </p:nvSpPr>
        <p:spPr>
          <a:xfrm>
            <a:off x="1145750" y="2720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READ (홍길동 잔고)  =&gt; 1000</a:t>
            </a:r>
            <a:endParaRPr sz="1200"/>
          </a:p>
        </p:txBody>
      </p:sp>
      <p:sp>
        <p:nvSpPr>
          <p:cNvPr id="259" name="Google Shape;259;p36"/>
          <p:cNvSpPr txBox="1"/>
          <p:nvPr/>
        </p:nvSpPr>
        <p:spPr>
          <a:xfrm>
            <a:off x="1399775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1</a:t>
            </a:r>
            <a:endParaRPr sz="1200"/>
          </a:p>
        </p:txBody>
      </p:sp>
      <p:sp>
        <p:nvSpPr>
          <p:cNvPr id="260" name="Google Shape;260;p36"/>
          <p:cNvSpPr txBox="1"/>
          <p:nvPr/>
        </p:nvSpPr>
        <p:spPr>
          <a:xfrm>
            <a:off x="5882600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2</a:t>
            </a:r>
            <a:endParaRPr sz="1200"/>
          </a:p>
        </p:txBody>
      </p:sp>
      <p:sp>
        <p:nvSpPr>
          <p:cNvPr id="261" name="Google Shape;261;p36"/>
          <p:cNvSpPr txBox="1"/>
          <p:nvPr/>
        </p:nvSpPr>
        <p:spPr>
          <a:xfrm>
            <a:off x="4431075" y="321275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UPDATE </a:t>
            </a:r>
            <a:r>
              <a:rPr lang="ko" sz="1200">
                <a:solidFill>
                  <a:schemeClr val="dk1"/>
                </a:solidFill>
              </a:rPr>
              <a:t>(홍길동 잔고)  =&gt; 1200</a:t>
            </a:r>
            <a:endParaRPr sz="1200"/>
          </a:p>
        </p:txBody>
      </p:sp>
      <p:sp>
        <p:nvSpPr>
          <p:cNvPr id="262" name="Google Shape;262;p36"/>
          <p:cNvSpPr txBox="1"/>
          <p:nvPr/>
        </p:nvSpPr>
        <p:spPr>
          <a:xfrm>
            <a:off x="1165600" y="358205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READ (홍길동 잔고)  =&gt; 1000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68" name="Google Shape;268;p3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Non Repeatable Read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70" name="Google Shape;270;p3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71" name="Google Shape;271;p37"/>
          <p:cNvGraphicFramePr/>
          <p:nvPr/>
        </p:nvGraphicFramePr>
        <p:xfrm>
          <a:off x="3276200" y="13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{DE173425-3F3A-436F-9F4C-3F316F408C60}</a:tableStyleId>
              </a:tblPr>
              <a:tblGrid>
                <a:gridCol w="1000525"/>
                <a:gridCol w="1000525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잔액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홍길동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1200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김국밥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72" name="Google Shape;272;p37"/>
          <p:cNvCxnSpPr/>
          <p:nvPr/>
        </p:nvCxnSpPr>
        <p:spPr>
          <a:xfrm>
            <a:off x="4281675" y="2358775"/>
            <a:ext cx="26400" cy="27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7"/>
          <p:cNvSpPr txBox="1"/>
          <p:nvPr/>
        </p:nvSpPr>
        <p:spPr>
          <a:xfrm>
            <a:off x="1145750" y="2720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READ (홍길동 잔고)  =&gt; 1000</a:t>
            </a:r>
            <a:endParaRPr sz="1200"/>
          </a:p>
        </p:txBody>
      </p:sp>
      <p:sp>
        <p:nvSpPr>
          <p:cNvPr id="274" name="Google Shape;274;p37"/>
          <p:cNvSpPr txBox="1"/>
          <p:nvPr/>
        </p:nvSpPr>
        <p:spPr>
          <a:xfrm>
            <a:off x="1399775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1</a:t>
            </a:r>
            <a:endParaRPr sz="1200"/>
          </a:p>
        </p:txBody>
      </p:sp>
      <p:sp>
        <p:nvSpPr>
          <p:cNvPr id="275" name="Google Shape;275;p37"/>
          <p:cNvSpPr txBox="1"/>
          <p:nvPr/>
        </p:nvSpPr>
        <p:spPr>
          <a:xfrm>
            <a:off x="5882600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2</a:t>
            </a:r>
            <a:endParaRPr sz="1200"/>
          </a:p>
        </p:txBody>
      </p:sp>
      <p:sp>
        <p:nvSpPr>
          <p:cNvPr id="276" name="Google Shape;276;p37"/>
          <p:cNvSpPr txBox="1"/>
          <p:nvPr/>
        </p:nvSpPr>
        <p:spPr>
          <a:xfrm>
            <a:off x="4431075" y="321275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UPDATE (홍길동 잔고)  =&gt; 1200</a:t>
            </a:r>
            <a:endParaRPr sz="1200"/>
          </a:p>
        </p:txBody>
      </p:sp>
      <p:sp>
        <p:nvSpPr>
          <p:cNvPr id="277" name="Google Shape;277;p37"/>
          <p:cNvSpPr txBox="1"/>
          <p:nvPr/>
        </p:nvSpPr>
        <p:spPr>
          <a:xfrm>
            <a:off x="1165600" y="358205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READ (홍길동 잔고)  =&gt; 1000</a:t>
            </a:r>
            <a:endParaRPr sz="1200"/>
          </a:p>
        </p:txBody>
      </p:sp>
      <p:sp>
        <p:nvSpPr>
          <p:cNvPr id="278" name="Google Shape;278;p37"/>
          <p:cNvSpPr txBox="1"/>
          <p:nvPr/>
        </p:nvSpPr>
        <p:spPr>
          <a:xfrm>
            <a:off x="4431075" y="39262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COMMIT</a:t>
            </a:r>
            <a:endParaRPr sz="1200"/>
          </a:p>
        </p:txBody>
      </p:sp>
      <p:cxnSp>
        <p:nvCxnSpPr>
          <p:cNvPr id="279" name="Google Shape;279;p37"/>
          <p:cNvCxnSpPr/>
          <p:nvPr/>
        </p:nvCxnSpPr>
        <p:spPr>
          <a:xfrm rot="10800000">
            <a:off x="4988850" y="1925825"/>
            <a:ext cx="57300" cy="20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85" name="Google Shape;285;p3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Non Repeatable Read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88" name="Google Shape;288;p38"/>
          <p:cNvGraphicFramePr/>
          <p:nvPr/>
        </p:nvGraphicFramePr>
        <p:xfrm>
          <a:off x="3276200" y="13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{DE173425-3F3A-436F-9F4C-3F316F408C60}</a:tableStyleId>
              </a:tblPr>
              <a:tblGrid>
                <a:gridCol w="1000525"/>
                <a:gridCol w="1000525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잔액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홍길동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1200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김국밥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89" name="Google Shape;289;p38"/>
          <p:cNvCxnSpPr/>
          <p:nvPr/>
        </p:nvCxnSpPr>
        <p:spPr>
          <a:xfrm>
            <a:off x="4281675" y="2358775"/>
            <a:ext cx="26400" cy="27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8"/>
          <p:cNvSpPr txBox="1"/>
          <p:nvPr/>
        </p:nvSpPr>
        <p:spPr>
          <a:xfrm>
            <a:off x="1145750" y="2720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READ (홍길동 잔고)  =&gt; 1000</a:t>
            </a:r>
            <a:endParaRPr sz="1200"/>
          </a:p>
        </p:txBody>
      </p:sp>
      <p:sp>
        <p:nvSpPr>
          <p:cNvPr id="291" name="Google Shape;291;p38"/>
          <p:cNvSpPr txBox="1"/>
          <p:nvPr/>
        </p:nvSpPr>
        <p:spPr>
          <a:xfrm>
            <a:off x="1399775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1</a:t>
            </a:r>
            <a:endParaRPr sz="1200"/>
          </a:p>
        </p:txBody>
      </p:sp>
      <p:sp>
        <p:nvSpPr>
          <p:cNvPr id="292" name="Google Shape;292;p38"/>
          <p:cNvSpPr txBox="1"/>
          <p:nvPr/>
        </p:nvSpPr>
        <p:spPr>
          <a:xfrm>
            <a:off x="5882600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2</a:t>
            </a:r>
            <a:endParaRPr sz="1200"/>
          </a:p>
        </p:txBody>
      </p:sp>
      <p:sp>
        <p:nvSpPr>
          <p:cNvPr id="293" name="Google Shape;293;p38"/>
          <p:cNvSpPr txBox="1"/>
          <p:nvPr/>
        </p:nvSpPr>
        <p:spPr>
          <a:xfrm>
            <a:off x="4431075" y="321275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UPDATE (홍길동 잔고)  =&gt; 1200</a:t>
            </a:r>
            <a:endParaRPr sz="1200"/>
          </a:p>
        </p:txBody>
      </p:sp>
      <p:sp>
        <p:nvSpPr>
          <p:cNvPr id="294" name="Google Shape;294;p38"/>
          <p:cNvSpPr txBox="1"/>
          <p:nvPr/>
        </p:nvSpPr>
        <p:spPr>
          <a:xfrm>
            <a:off x="1165600" y="358205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READ (홍길동 잔고)  =&gt; 1000</a:t>
            </a:r>
            <a:endParaRPr sz="1200"/>
          </a:p>
        </p:txBody>
      </p:sp>
      <p:sp>
        <p:nvSpPr>
          <p:cNvPr id="295" name="Google Shape;295;p38"/>
          <p:cNvSpPr txBox="1"/>
          <p:nvPr/>
        </p:nvSpPr>
        <p:spPr>
          <a:xfrm>
            <a:off x="4431075" y="39262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COMMIT</a:t>
            </a:r>
            <a:endParaRPr sz="1200"/>
          </a:p>
        </p:txBody>
      </p:sp>
      <p:cxnSp>
        <p:nvCxnSpPr>
          <p:cNvPr id="296" name="Google Shape;296;p38"/>
          <p:cNvCxnSpPr/>
          <p:nvPr/>
        </p:nvCxnSpPr>
        <p:spPr>
          <a:xfrm flipH="1">
            <a:off x="3239000" y="1881550"/>
            <a:ext cx="1329900" cy="24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8"/>
          <p:cNvSpPr txBox="1"/>
          <p:nvPr/>
        </p:nvSpPr>
        <p:spPr>
          <a:xfrm>
            <a:off x="1145750" y="42955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READ (홍길동 잔고)  =&gt; 1200</a:t>
            </a:r>
            <a:endParaRPr sz="1200"/>
          </a:p>
        </p:txBody>
      </p:sp>
      <p:sp>
        <p:nvSpPr>
          <p:cNvPr id="298" name="Google Shape;298;p38"/>
          <p:cNvSpPr txBox="1"/>
          <p:nvPr/>
        </p:nvSpPr>
        <p:spPr>
          <a:xfrm>
            <a:off x="4380225" y="2536600"/>
            <a:ext cx="35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Non Repeatable Read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304" name="Google Shape;304;p3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Phantom Read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307" name="Google Shape;307;p39"/>
          <p:cNvGraphicFramePr/>
          <p:nvPr/>
        </p:nvGraphicFramePr>
        <p:xfrm>
          <a:off x="3276200" y="13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{DE173425-3F3A-436F-9F4C-3F316F408C60}</a:tableStyleId>
              </a:tblPr>
              <a:tblGrid>
                <a:gridCol w="1000525"/>
                <a:gridCol w="1000525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잔액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홍길동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김국밥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281675" y="2358775"/>
            <a:ext cx="26400" cy="27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39"/>
          <p:cNvSpPr txBox="1"/>
          <p:nvPr/>
        </p:nvSpPr>
        <p:spPr>
          <a:xfrm>
            <a:off x="751050" y="2720100"/>
            <a:ext cx="318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Read (1000원보다 많은 잔고) =&gt; 홍길동</a:t>
            </a:r>
            <a:endParaRPr sz="1200"/>
          </a:p>
        </p:txBody>
      </p:sp>
      <p:sp>
        <p:nvSpPr>
          <p:cNvPr id="310" name="Google Shape;310;p39"/>
          <p:cNvSpPr txBox="1"/>
          <p:nvPr/>
        </p:nvSpPr>
        <p:spPr>
          <a:xfrm>
            <a:off x="1399775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1</a:t>
            </a:r>
            <a:endParaRPr sz="1200"/>
          </a:p>
        </p:txBody>
      </p:sp>
      <p:sp>
        <p:nvSpPr>
          <p:cNvPr id="311" name="Google Shape;311;p39"/>
          <p:cNvSpPr txBox="1"/>
          <p:nvPr/>
        </p:nvSpPr>
        <p:spPr>
          <a:xfrm>
            <a:off x="5882600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2</a:t>
            </a:r>
            <a:endParaRPr sz="1200"/>
          </a:p>
        </p:txBody>
      </p:sp>
      <p:sp>
        <p:nvSpPr>
          <p:cNvPr id="312" name="Google Shape;312;p39"/>
          <p:cNvSpPr txBox="1"/>
          <p:nvPr/>
        </p:nvSpPr>
        <p:spPr>
          <a:xfrm>
            <a:off x="4413400" y="2720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UPDATE (김국</a:t>
            </a:r>
            <a:r>
              <a:rPr lang="ko" sz="1200">
                <a:solidFill>
                  <a:schemeClr val="dk1"/>
                </a:solidFill>
              </a:rPr>
              <a:t>밥</a:t>
            </a:r>
            <a:r>
              <a:rPr lang="ko" sz="1200">
                <a:solidFill>
                  <a:schemeClr val="dk1"/>
                </a:solidFill>
              </a:rPr>
              <a:t>)  =&gt; 1200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318" name="Google Shape;318;p4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Phantom Read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20" name="Google Shape;320;p4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321" name="Google Shape;321;p40"/>
          <p:cNvGraphicFramePr/>
          <p:nvPr/>
        </p:nvGraphicFramePr>
        <p:xfrm>
          <a:off x="3276200" y="13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{DE173425-3F3A-436F-9F4C-3F316F408C60}</a:tableStyleId>
              </a:tblPr>
              <a:tblGrid>
                <a:gridCol w="1000525"/>
                <a:gridCol w="1000525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잔액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홍길동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김국밥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1200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2" name="Google Shape;322;p40"/>
          <p:cNvCxnSpPr/>
          <p:nvPr/>
        </p:nvCxnSpPr>
        <p:spPr>
          <a:xfrm>
            <a:off x="4281675" y="2358775"/>
            <a:ext cx="26400" cy="27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40"/>
          <p:cNvSpPr txBox="1"/>
          <p:nvPr/>
        </p:nvSpPr>
        <p:spPr>
          <a:xfrm>
            <a:off x="751050" y="2720100"/>
            <a:ext cx="318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Read (1000원보다 많은 잔고) =&gt; 홍길동</a:t>
            </a:r>
            <a:endParaRPr sz="1200"/>
          </a:p>
        </p:txBody>
      </p:sp>
      <p:sp>
        <p:nvSpPr>
          <p:cNvPr id="324" name="Google Shape;324;p40"/>
          <p:cNvSpPr txBox="1"/>
          <p:nvPr/>
        </p:nvSpPr>
        <p:spPr>
          <a:xfrm>
            <a:off x="1399775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1</a:t>
            </a:r>
            <a:endParaRPr sz="1200"/>
          </a:p>
        </p:txBody>
      </p:sp>
      <p:sp>
        <p:nvSpPr>
          <p:cNvPr id="325" name="Google Shape;325;p40"/>
          <p:cNvSpPr txBox="1"/>
          <p:nvPr/>
        </p:nvSpPr>
        <p:spPr>
          <a:xfrm>
            <a:off x="5882600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2</a:t>
            </a:r>
            <a:endParaRPr sz="1200"/>
          </a:p>
        </p:txBody>
      </p:sp>
      <p:sp>
        <p:nvSpPr>
          <p:cNvPr id="326" name="Google Shape;326;p40"/>
          <p:cNvSpPr txBox="1"/>
          <p:nvPr/>
        </p:nvSpPr>
        <p:spPr>
          <a:xfrm>
            <a:off x="4413400" y="2720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UPDATE (김국밥)  =&gt; 1200</a:t>
            </a:r>
            <a:endParaRPr sz="1200"/>
          </a:p>
        </p:txBody>
      </p:sp>
      <p:sp>
        <p:nvSpPr>
          <p:cNvPr id="327" name="Google Shape;327;p40"/>
          <p:cNvSpPr txBox="1"/>
          <p:nvPr/>
        </p:nvSpPr>
        <p:spPr>
          <a:xfrm>
            <a:off x="4413400" y="3626975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COMMIT</a:t>
            </a:r>
            <a:endParaRPr sz="1200"/>
          </a:p>
        </p:txBody>
      </p:sp>
      <p:cxnSp>
        <p:nvCxnSpPr>
          <p:cNvPr id="328" name="Google Shape;328;p40"/>
          <p:cNvCxnSpPr/>
          <p:nvPr/>
        </p:nvCxnSpPr>
        <p:spPr>
          <a:xfrm rot="10800000">
            <a:off x="4966650" y="2173475"/>
            <a:ext cx="0" cy="14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334" name="Google Shape;334;p4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Phantom Read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36" name="Google Shape;336;p4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337" name="Google Shape;337;p41"/>
          <p:cNvGraphicFramePr/>
          <p:nvPr/>
        </p:nvGraphicFramePr>
        <p:xfrm>
          <a:off x="3276200" y="13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{DE173425-3F3A-436F-9F4C-3F316F408C60}</a:tableStyleId>
              </a:tblPr>
              <a:tblGrid>
                <a:gridCol w="1000525"/>
                <a:gridCol w="1000525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잔액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홍길동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김국밥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1200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8" name="Google Shape;338;p41"/>
          <p:cNvCxnSpPr/>
          <p:nvPr/>
        </p:nvCxnSpPr>
        <p:spPr>
          <a:xfrm>
            <a:off x="4281675" y="2358775"/>
            <a:ext cx="26400" cy="27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41"/>
          <p:cNvSpPr txBox="1"/>
          <p:nvPr/>
        </p:nvSpPr>
        <p:spPr>
          <a:xfrm>
            <a:off x="751050" y="2720100"/>
            <a:ext cx="318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Read (1000원보다 많은 잔고) =&gt; 홍길동</a:t>
            </a:r>
            <a:endParaRPr sz="1200"/>
          </a:p>
        </p:txBody>
      </p:sp>
      <p:sp>
        <p:nvSpPr>
          <p:cNvPr id="340" name="Google Shape;340;p41"/>
          <p:cNvSpPr txBox="1"/>
          <p:nvPr/>
        </p:nvSpPr>
        <p:spPr>
          <a:xfrm>
            <a:off x="1399775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1</a:t>
            </a:r>
            <a:endParaRPr sz="1200"/>
          </a:p>
        </p:txBody>
      </p:sp>
      <p:sp>
        <p:nvSpPr>
          <p:cNvPr id="341" name="Google Shape;341;p41"/>
          <p:cNvSpPr txBox="1"/>
          <p:nvPr/>
        </p:nvSpPr>
        <p:spPr>
          <a:xfrm>
            <a:off x="5882600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2</a:t>
            </a:r>
            <a:endParaRPr sz="1200"/>
          </a:p>
        </p:txBody>
      </p:sp>
      <p:sp>
        <p:nvSpPr>
          <p:cNvPr id="342" name="Google Shape;342;p41"/>
          <p:cNvSpPr txBox="1"/>
          <p:nvPr/>
        </p:nvSpPr>
        <p:spPr>
          <a:xfrm>
            <a:off x="4413400" y="2720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UPDATE (김국밥)  =&gt; 1200</a:t>
            </a:r>
            <a:endParaRPr sz="1200"/>
          </a:p>
        </p:txBody>
      </p:sp>
      <p:sp>
        <p:nvSpPr>
          <p:cNvPr id="343" name="Google Shape;343;p41"/>
          <p:cNvSpPr txBox="1"/>
          <p:nvPr/>
        </p:nvSpPr>
        <p:spPr>
          <a:xfrm>
            <a:off x="4413400" y="3626975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COMMIT</a:t>
            </a:r>
            <a:endParaRPr sz="1200"/>
          </a:p>
        </p:txBody>
      </p:sp>
      <p:sp>
        <p:nvSpPr>
          <p:cNvPr id="344" name="Google Shape;344;p41"/>
          <p:cNvSpPr txBox="1"/>
          <p:nvPr/>
        </p:nvSpPr>
        <p:spPr>
          <a:xfrm>
            <a:off x="751050" y="4149550"/>
            <a:ext cx="318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Read (1000원보다 많은 잔고) =&gt; 홍길동, 김국</a:t>
            </a:r>
            <a:r>
              <a:rPr lang="ko" sz="1200">
                <a:solidFill>
                  <a:schemeClr val="dk1"/>
                </a:solidFill>
              </a:rPr>
              <a:t>밥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350" name="Google Shape;350;p4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격리레벨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52" name="Google Shape;352;p4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53" name="Google Shape;353;p42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354" name="Google Shape;354;p4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{DE173425-3F3A-436F-9F4C-3F316F408C60}</a:tableStyleId>
              </a:tblPr>
              <a:tblGrid>
                <a:gridCol w="1809750"/>
                <a:gridCol w="1235300"/>
                <a:gridCol w="2070475"/>
                <a:gridCol w="212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Dirty 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Non Repeatable 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Phantom Read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Read Uncommitted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Read Committed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Repeatable 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Serializable 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5" name="Google Shape;355;p42"/>
          <p:cNvSpPr/>
          <p:nvPr/>
        </p:nvSpPr>
        <p:spPr>
          <a:xfrm>
            <a:off x="3128375" y="2080400"/>
            <a:ext cx="327000" cy="293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2"/>
          <p:cNvSpPr/>
          <p:nvPr/>
        </p:nvSpPr>
        <p:spPr>
          <a:xfrm>
            <a:off x="4774325" y="2080400"/>
            <a:ext cx="327000" cy="293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2"/>
          <p:cNvSpPr/>
          <p:nvPr/>
        </p:nvSpPr>
        <p:spPr>
          <a:xfrm>
            <a:off x="6605875" y="2080400"/>
            <a:ext cx="327000" cy="293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2"/>
          <p:cNvSpPr/>
          <p:nvPr/>
        </p:nvSpPr>
        <p:spPr>
          <a:xfrm>
            <a:off x="4774325" y="2489100"/>
            <a:ext cx="327000" cy="293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2"/>
          <p:cNvSpPr/>
          <p:nvPr/>
        </p:nvSpPr>
        <p:spPr>
          <a:xfrm>
            <a:off x="6605875" y="2897800"/>
            <a:ext cx="327000" cy="293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2"/>
          <p:cNvSpPr/>
          <p:nvPr/>
        </p:nvSpPr>
        <p:spPr>
          <a:xfrm>
            <a:off x="6605875" y="2489100"/>
            <a:ext cx="327000" cy="293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366" name="Google Shape;366;p4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격리레벨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68" name="Google Shape;368;p4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9" name="Google Shape;369;p43"/>
          <p:cNvSpPr txBox="1"/>
          <p:nvPr/>
        </p:nvSpPr>
        <p:spPr>
          <a:xfrm>
            <a:off x="982250" y="2097050"/>
            <a:ext cx="6734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READ UNCOMMITTED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READ COMMITTED</a:t>
            </a:r>
            <a:br>
              <a:rPr lang="ko" sz="1800">
                <a:solidFill>
                  <a:schemeClr val="dk1"/>
                </a:solidFill>
              </a:rPr>
            </a:br>
            <a:r>
              <a:rPr lang="ko" sz="1800">
                <a:solidFill>
                  <a:schemeClr val="dk1"/>
                </a:solidFill>
              </a:rPr>
              <a:t>REPEATABLE READ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SERIALIZABLE READ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3813275" y="2208525"/>
            <a:ext cx="349200" cy="14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3"/>
          <p:cNvSpPr txBox="1"/>
          <p:nvPr/>
        </p:nvSpPr>
        <p:spPr>
          <a:xfrm>
            <a:off x="4258775" y="2619013"/>
            <a:ext cx="41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 아래로 갈수록 이상현상이 없음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377" name="Google Shape;377;p4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격리레벨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79" name="Google Shape;379;p4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80" name="Google Shape;380;p44"/>
          <p:cNvSpPr txBox="1"/>
          <p:nvPr/>
        </p:nvSpPr>
        <p:spPr>
          <a:xfrm>
            <a:off x="982250" y="2097050"/>
            <a:ext cx="6734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READ UNCOMMITTED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READ COMMITTED</a:t>
            </a:r>
            <a:br>
              <a:rPr lang="ko" sz="1800">
                <a:solidFill>
                  <a:schemeClr val="dk1"/>
                </a:solidFill>
              </a:rPr>
            </a:br>
            <a:r>
              <a:rPr lang="ko" sz="1800">
                <a:solidFill>
                  <a:schemeClr val="dk1"/>
                </a:solidFill>
              </a:rPr>
              <a:t>REPEATABLE READ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SERIALIZABLE READ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1" name="Google Shape;381;p44"/>
          <p:cNvSpPr/>
          <p:nvPr/>
        </p:nvSpPr>
        <p:spPr>
          <a:xfrm>
            <a:off x="3813275" y="2208525"/>
            <a:ext cx="349200" cy="14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4"/>
          <p:cNvSpPr txBox="1"/>
          <p:nvPr/>
        </p:nvSpPr>
        <p:spPr>
          <a:xfrm>
            <a:off x="4258775" y="2619013"/>
            <a:ext cx="41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 아래로 갈수록 동시 처리량</a:t>
            </a:r>
            <a:r>
              <a:rPr lang="ko" sz="1800">
                <a:solidFill>
                  <a:schemeClr val="dk1"/>
                </a:solidFill>
              </a:rPr>
              <a:t>이 낮다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42" name="Google Shape;142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격리레벨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ISOLATION - 트랜잭션은 서로 간섭하지 않고 독립적으로 동작한다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51" name="Google Shape;151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격리레</a:t>
            </a:r>
            <a:r>
              <a:rPr lang="ko" sz="1100">
                <a:solidFill>
                  <a:schemeClr val="dk1"/>
                </a:solidFill>
              </a:rPr>
              <a:t>벨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982250" y="2097050"/>
            <a:ext cx="6734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READ UNCOMMITTED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READ COMMITTED</a:t>
            </a:r>
            <a:br>
              <a:rPr lang="ko" sz="1800">
                <a:solidFill>
                  <a:schemeClr val="dk1"/>
                </a:solidFill>
              </a:rPr>
            </a:br>
            <a:r>
              <a:rPr lang="ko" sz="1800">
                <a:solidFill>
                  <a:schemeClr val="dk1"/>
                </a:solidFill>
              </a:rPr>
              <a:t>REPEATABLE READ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SERIALIZABLE READ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60" name="Google Shape;160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격리레벨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982250" y="2097050"/>
            <a:ext cx="673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Dirty Read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Non Repeatable Read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Phantom READ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69" name="Google Shape;169;p3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격리레벨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홍길동이 김국밥에게 900원을 송금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78" name="Google Shape;178;p3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Dirty Read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0" name="Google Shape;180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81" name="Google Shape;181;p31"/>
          <p:cNvGraphicFramePr/>
          <p:nvPr/>
        </p:nvGraphicFramePr>
        <p:xfrm>
          <a:off x="3276200" y="13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{DE173425-3F3A-436F-9F4C-3F316F408C60}</a:tableStyleId>
              </a:tblPr>
              <a:tblGrid>
                <a:gridCol w="1000525"/>
                <a:gridCol w="1000525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잔액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홍길동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김국밥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2" name="Google Shape;182;p31"/>
          <p:cNvCxnSpPr/>
          <p:nvPr/>
        </p:nvCxnSpPr>
        <p:spPr>
          <a:xfrm>
            <a:off x="4281675" y="2358775"/>
            <a:ext cx="26400" cy="27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31"/>
          <p:cNvSpPr txBox="1"/>
          <p:nvPr/>
        </p:nvSpPr>
        <p:spPr>
          <a:xfrm>
            <a:off x="1145750" y="2720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READ (홍길동 잔고)  =&gt; 1000</a:t>
            </a:r>
            <a:endParaRPr sz="1200"/>
          </a:p>
        </p:txBody>
      </p:sp>
      <p:sp>
        <p:nvSpPr>
          <p:cNvPr id="184" name="Google Shape;184;p31"/>
          <p:cNvSpPr txBox="1"/>
          <p:nvPr/>
        </p:nvSpPr>
        <p:spPr>
          <a:xfrm>
            <a:off x="1399775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1</a:t>
            </a:r>
            <a:endParaRPr sz="1200"/>
          </a:p>
        </p:txBody>
      </p:sp>
      <p:sp>
        <p:nvSpPr>
          <p:cNvPr id="185" name="Google Shape;185;p31"/>
          <p:cNvSpPr txBox="1"/>
          <p:nvPr/>
        </p:nvSpPr>
        <p:spPr>
          <a:xfrm>
            <a:off x="5882600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2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91" name="Google Shape;191;p3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Dirty Read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2" name="Google Shape;192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94" name="Google Shape;194;p32"/>
          <p:cNvGraphicFramePr/>
          <p:nvPr/>
        </p:nvGraphicFramePr>
        <p:xfrm>
          <a:off x="3276200" y="13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{DE173425-3F3A-436F-9F4C-3F316F408C60}</a:tableStyleId>
              </a:tblPr>
              <a:tblGrid>
                <a:gridCol w="1000525"/>
                <a:gridCol w="1000525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잔액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홍길동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김국밥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1400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5" name="Google Shape;195;p32"/>
          <p:cNvCxnSpPr/>
          <p:nvPr/>
        </p:nvCxnSpPr>
        <p:spPr>
          <a:xfrm>
            <a:off x="4281675" y="2358775"/>
            <a:ext cx="26400" cy="27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2"/>
          <p:cNvSpPr txBox="1"/>
          <p:nvPr/>
        </p:nvSpPr>
        <p:spPr>
          <a:xfrm>
            <a:off x="1145750" y="2720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READ (홍길동 잔고)  =&gt; 1000</a:t>
            </a:r>
            <a:endParaRPr sz="1200"/>
          </a:p>
        </p:txBody>
      </p:sp>
      <p:sp>
        <p:nvSpPr>
          <p:cNvPr id="197" name="Google Shape;197;p32"/>
          <p:cNvSpPr txBox="1"/>
          <p:nvPr/>
        </p:nvSpPr>
        <p:spPr>
          <a:xfrm>
            <a:off x="1399775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1</a:t>
            </a:r>
            <a:endParaRPr sz="1200"/>
          </a:p>
        </p:txBody>
      </p:sp>
      <p:sp>
        <p:nvSpPr>
          <p:cNvPr id="198" name="Google Shape;198;p32"/>
          <p:cNvSpPr txBox="1"/>
          <p:nvPr/>
        </p:nvSpPr>
        <p:spPr>
          <a:xfrm>
            <a:off x="5882600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2</a:t>
            </a:r>
            <a:endParaRPr sz="1200"/>
          </a:p>
        </p:txBody>
      </p:sp>
      <p:sp>
        <p:nvSpPr>
          <p:cNvPr id="199" name="Google Shape;199;p32"/>
          <p:cNvSpPr txBox="1"/>
          <p:nvPr/>
        </p:nvSpPr>
        <p:spPr>
          <a:xfrm>
            <a:off x="1145750" y="3071350"/>
            <a:ext cx="35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UPDATE (김국밥 잔액) =&gt; 1400</a:t>
            </a:r>
            <a:endParaRPr sz="1200"/>
          </a:p>
        </p:txBody>
      </p:sp>
      <p:cxnSp>
        <p:nvCxnSpPr>
          <p:cNvPr id="200" name="Google Shape;200;p32"/>
          <p:cNvCxnSpPr/>
          <p:nvPr/>
        </p:nvCxnSpPr>
        <p:spPr>
          <a:xfrm flipH="1" rot="10800000">
            <a:off x="3322800" y="2279150"/>
            <a:ext cx="1250400" cy="9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06" name="Google Shape;206;p3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Dirty Read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09" name="Google Shape;209;p33"/>
          <p:cNvGraphicFramePr/>
          <p:nvPr/>
        </p:nvGraphicFramePr>
        <p:xfrm>
          <a:off x="3276200" y="13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{DE173425-3F3A-436F-9F4C-3F316F408C60}</a:tableStyleId>
              </a:tblPr>
              <a:tblGrid>
                <a:gridCol w="1000525"/>
                <a:gridCol w="1000525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잔액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홍길동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김국밥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0" name="Google Shape;210;p33"/>
          <p:cNvCxnSpPr/>
          <p:nvPr/>
        </p:nvCxnSpPr>
        <p:spPr>
          <a:xfrm>
            <a:off x="4281675" y="2358775"/>
            <a:ext cx="26400" cy="27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33"/>
          <p:cNvSpPr txBox="1"/>
          <p:nvPr/>
        </p:nvSpPr>
        <p:spPr>
          <a:xfrm>
            <a:off x="1145750" y="2720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READ (홍길동)  =&gt; 1000</a:t>
            </a:r>
            <a:endParaRPr sz="1200"/>
          </a:p>
        </p:txBody>
      </p:sp>
      <p:sp>
        <p:nvSpPr>
          <p:cNvPr id="212" name="Google Shape;212;p33"/>
          <p:cNvSpPr txBox="1"/>
          <p:nvPr/>
        </p:nvSpPr>
        <p:spPr>
          <a:xfrm>
            <a:off x="1399775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1</a:t>
            </a:r>
            <a:endParaRPr sz="1200"/>
          </a:p>
        </p:txBody>
      </p:sp>
      <p:sp>
        <p:nvSpPr>
          <p:cNvPr id="213" name="Google Shape;213;p33"/>
          <p:cNvSpPr txBox="1"/>
          <p:nvPr/>
        </p:nvSpPr>
        <p:spPr>
          <a:xfrm>
            <a:off x="5882600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2</a:t>
            </a:r>
            <a:endParaRPr sz="1200"/>
          </a:p>
        </p:txBody>
      </p:sp>
      <p:sp>
        <p:nvSpPr>
          <p:cNvPr id="214" name="Google Shape;214;p33"/>
          <p:cNvSpPr txBox="1"/>
          <p:nvPr/>
        </p:nvSpPr>
        <p:spPr>
          <a:xfrm>
            <a:off x="1145750" y="3071350"/>
            <a:ext cx="35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UPDATE (김국밥 잔액) =&gt; 1400</a:t>
            </a:r>
            <a:endParaRPr sz="1200"/>
          </a:p>
        </p:txBody>
      </p:sp>
      <p:sp>
        <p:nvSpPr>
          <p:cNvPr id="215" name="Google Shape;215;p33"/>
          <p:cNvSpPr txBox="1"/>
          <p:nvPr/>
        </p:nvSpPr>
        <p:spPr>
          <a:xfrm>
            <a:off x="1196525" y="3630275"/>
            <a:ext cx="35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실패</a:t>
            </a:r>
            <a:endParaRPr sz="1200"/>
          </a:p>
        </p:txBody>
      </p:sp>
      <p:cxnSp>
        <p:nvCxnSpPr>
          <p:cNvPr id="216" name="Google Shape;216;p33"/>
          <p:cNvCxnSpPr/>
          <p:nvPr/>
        </p:nvCxnSpPr>
        <p:spPr>
          <a:xfrm flipH="1" rot="10800000">
            <a:off x="1559700" y="2239425"/>
            <a:ext cx="2912100" cy="15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22" name="Google Shape;222;p3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Dirty Read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격리레벨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25" name="Google Shape;225;p34"/>
          <p:cNvGraphicFramePr/>
          <p:nvPr/>
        </p:nvGraphicFramePr>
        <p:xfrm>
          <a:off x="3276200" y="13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{DE173425-3F3A-436F-9F4C-3F316F408C60}</a:tableStyleId>
              </a:tblPr>
              <a:tblGrid>
                <a:gridCol w="1000525"/>
                <a:gridCol w="1000525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잔액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홍길동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김국밥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1400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6" name="Google Shape;226;p34"/>
          <p:cNvCxnSpPr/>
          <p:nvPr/>
        </p:nvCxnSpPr>
        <p:spPr>
          <a:xfrm>
            <a:off x="4281675" y="2358775"/>
            <a:ext cx="26400" cy="27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34"/>
          <p:cNvSpPr txBox="1"/>
          <p:nvPr/>
        </p:nvSpPr>
        <p:spPr>
          <a:xfrm>
            <a:off x="1145750" y="2720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READ (홍길동)  =&gt; 1000</a:t>
            </a:r>
            <a:endParaRPr sz="1200"/>
          </a:p>
        </p:txBody>
      </p:sp>
      <p:sp>
        <p:nvSpPr>
          <p:cNvPr id="228" name="Google Shape;228;p34"/>
          <p:cNvSpPr txBox="1"/>
          <p:nvPr/>
        </p:nvSpPr>
        <p:spPr>
          <a:xfrm>
            <a:off x="1399775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1</a:t>
            </a:r>
            <a:endParaRPr sz="1200"/>
          </a:p>
        </p:txBody>
      </p:sp>
      <p:sp>
        <p:nvSpPr>
          <p:cNvPr id="229" name="Google Shape;229;p34"/>
          <p:cNvSpPr txBox="1"/>
          <p:nvPr/>
        </p:nvSpPr>
        <p:spPr>
          <a:xfrm>
            <a:off x="5882600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TX 2</a:t>
            </a:r>
            <a:endParaRPr sz="1200"/>
          </a:p>
        </p:txBody>
      </p:sp>
      <p:sp>
        <p:nvSpPr>
          <p:cNvPr id="230" name="Google Shape;230;p34"/>
          <p:cNvSpPr txBox="1"/>
          <p:nvPr/>
        </p:nvSpPr>
        <p:spPr>
          <a:xfrm>
            <a:off x="1145750" y="3071350"/>
            <a:ext cx="35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UPDATE (김국밥 잔액) =&gt; 1400</a:t>
            </a:r>
            <a:endParaRPr sz="1200"/>
          </a:p>
        </p:txBody>
      </p:sp>
      <p:sp>
        <p:nvSpPr>
          <p:cNvPr id="231" name="Google Shape;231;p34"/>
          <p:cNvSpPr txBox="1"/>
          <p:nvPr/>
        </p:nvSpPr>
        <p:spPr>
          <a:xfrm>
            <a:off x="1196525" y="3630275"/>
            <a:ext cx="35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실패</a:t>
            </a:r>
            <a:endParaRPr sz="1200"/>
          </a:p>
        </p:txBody>
      </p:sp>
      <p:sp>
        <p:nvSpPr>
          <p:cNvPr id="232" name="Google Shape;232;p34"/>
          <p:cNvSpPr txBox="1"/>
          <p:nvPr/>
        </p:nvSpPr>
        <p:spPr>
          <a:xfrm>
            <a:off x="4492950" y="3365175"/>
            <a:ext cx="35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READ </a:t>
            </a:r>
            <a:r>
              <a:rPr lang="ko" sz="1200">
                <a:solidFill>
                  <a:schemeClr val="dk1"/>
                </a:solidFill>
              </a:rPr>
              <a:t>(김국</a:t>
            </a:r>
            <a:r>
              <a:rPr lang="ko" sz="1200">
                <a:solidFill>
                  <a:schemeClr val="dk1"/>
                </a:solidFill>
              </a:rPr>
              <a:t>밥</a:t>
            </a:r>
            <a:r>
              <a:rPr lang="ko" sz="1200">
                <a:solidFill>
                  <a:schemeClr val="dk1"/>
                </a:solidFill>
              </a:rPr>
              <a:t>) =&gt; 1400</a:t>
            </a:r>
            <a:endParaRPr sz="1200"/>
          </a:p>
        </p:txBody>
      </p:sp>
      <p:cxnSp>
        <p:nvCxnSpPr>
          <p:cNvPr id="233" name="Google Shape;233;p34"/>
          <p:cNvCxnSpPr/>
          <p:nvPr/>
        </p:nvCxnSpPr>
        <p:spPr>
          <a:xfrm>
            <a:off x="4953350" y="2301325"/>
            <a:ext cx="521400" cy="11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4"/>
          <p:cNvSpPr txBox="1"/>
          <p:nvPr/>
        </p:nvSpPr>
        <p:spPr>
          <a:xfrm>
            <a:off x="5405400" y="2624975"/>
            <a:ext cx="35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Dirty Read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