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3815E6-B24F-4398-A429-416186665A2A}">
  <a:tblStyle styleId="{383815E6-B24F-4398-A429-416186665A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ff3bd19a_0_18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dff3bd19a_0_18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1877f1c0d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71877f1c0d_0_8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71877f1c0d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71877f1c0d_0_9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1877f1c0d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71877f1c0d_0_10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71877f1c0d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71877f1c0d_0_10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71877f1c0d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71877f1c0d_0_11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71877f1c0d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71877f1c0d_0_12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71877f1c0d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71877f1c0d_0_13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8a775fa5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68a775fa53_0_2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1877f1c0d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71877f1c0d_0_1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1877f1c0d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71877f1c0d_0_2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1174c9cb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71174c9cb1_0_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71877f1c0d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71877f1c0d_0_3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71877f1c0d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71877f1c0d_0_6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71877f1c0d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71877f1c0d_0_5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71877f1c0d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71877f1c0d_0_7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105968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데이터 정합성 보장을 위한 트랙잭션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2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트랜잭션 ACID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30" name="Google Shape;230;p3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 ACID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ACID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CONSISTENCY </a:t>
            </a:r>
            <a:r>
              <a:rPr lang="ko" sz="1800"/>
              <a:t>- 트랜잭션</a:t>
            </a:r>
            <a:r>
              <a:rPr lang="ko" sz="1800"/>
              <a:t>이 종료되었을 때 데이터 무결성이 보장된다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39" name="Google Shape;239;p3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 ACID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ACID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41" name="Google Shape;241;p3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2" name="Google Shape;242;p36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제약조건을 통해 ex) 유니크 제약, 외래키 제약 등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48" name="Google Shape;248;p3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 ACID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ACID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50" name="Google Shape;250;p3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1" name="Google Shape;251;p37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ISOLATION </a:t>
            </a:r>
            <a:r>
              <a:rPr lang="ko" sz="1800"/>
              <a:t>- 트랜잭션</a:t>
            </a:r>
            <a:r>
              <a:rPr lang="ko" sz="1800"/>
              <a:t>은 서로 간섭하지 않고 독립적으로 동작한다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57" name="Google Shape;257;p3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 ACID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ACID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60" name="Google Shape;260;p38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하지만 많은 성능을 포기해야하므로 개발자가 제어가 가능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66" name="Google Shape;266;p3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 ACID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ACID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68" name="Google Shape;268;p3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69" name="Google Shape;269;p39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트랜잭션 격리레벨을 통해 via MVCC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75" name="Google Shape;275;p4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 ACID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ACID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77" name="Google Shape;277;p4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8" name="Google Shape;278;p40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DURABILITY</a:t>
            </a:r>
            <a:r>
              <a:rPr lang="ko" sz="1800"/>
              <a:t>- 완료</a:t>
            </a:r>
            <a:r>
              <a:rPr lang="ko" sz="1800"/>
              <a:t>된 트랜잭션을 유실되지 않는다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84" name="Google Shape;284;p4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 ACID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ACID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86" name="Google Shape;286;p4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87" name="Google Shape;287;p41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WAL을 통해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42" name="Google Shape;142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 ACID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ACID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050" y="1734824"/>
            <a:ext cx="6909825" cy="24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861675" y="447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https://ko.wikipedia.org/wiki/ACID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52" name="Google Shape;152;p2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 ACID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ACID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1145750" y="2720100"/>
            <a:ext cx="6734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ATOMICITY - 원자적 연산을 보장해야한다.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-&gt; ALL or Nothing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61" name="Google Shape;161;p2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 ACID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ACID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어떻게? MVCC를 통해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1" name="Google Shape;171;p30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30"/>
          <p:cNvSpPr txBox="1"/>
          <p:nvPr/>
        </p:nvSpPr>
        <p:spPr>
          <a:xfrm>
            <a:off x="647775" y="2349475"/>
            <a:ext cx="42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트랜잭</a:t>
            </a:r>
            <a:r>
              <a:rPr lang="ko"/>
              <a:t>션 시작</a:t>
            </a:r>
            <a:endParaRPr/>
          </a:p>
        </p:txBody>
      </p:sp>
      <p:graphicFrame>
        <p:nvGraphicFramePr>
          <p:cNvPr id="173" name="Google Shape;173;p30"/>
          <p:cNvGraphicFramePr/>
          <p:nvPr/>
        </p:nvGraphicFramePr>
        <p:xfrm>
          <a:off x="4981875" y="220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{383815E6-B24F-4398-A429-416186665A2A}</a:tableStyleId>
              </a:tblPr>
              <a:tblGrid>
                <a:gridCol w="1380700"/>
                <a:gridCol w="1380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잔액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김국밥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Google Shape;174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75" name="Google Shape;175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ACID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2" name="Google Shape;182;p31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31"/>
          <p:cNvSpPr txBox="1"/>
          <p:nvPr/>
        </p:nvSpPr>
        <p:spPr>
          <a:xfrm>
            <a:off x="647775" y="2349475"/>
            <a:ext cx="4279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트랜잭션 시작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UPDATE (김국밥 잔액) = 김국밥 잔액 + 900</a:t>
            </a:r>
            <a:endParaRPr/>
          </a:p>
        </p:txBody>
      </p:sp>
      <p:graphicFrame>
        <p:nvGraphicFramePr>
          <p:cNvPr id="184" name="Google Shape;184;p31"/>
          <p:cNvGraphicFramePr/>
          <p:nvPr/>
        </p:nvGraphicFramePr>
        <p:xfrm>
          <a:off x="4981875" y="220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{383815E6-B24F-4398-A429-416186665A2A}</a:tableStyleId>
              </a:tblPr>
              <a:tblGrid>
                <a:gridCol w="1380700"/>
                <a:gridCol w="1380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잔액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김국밥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1400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" name="Google Shape;185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86" name="Google Shape;186;p3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ACID</a:t>
            </a:r>
            <a:endParaRPr sz="800">
              <a:solidFill>
                <a:srgbClr val="FFFFFF"/>
              </a:solidFill>
            </a:endParaRPr>
          </a:p>
        </p:txBody>
      </p:sp>
      <p:graphicFrame>
        <p:nvGraphicFramePr>
          <p:cNvPr id="187" name="Google Shape;187;p31"/>
          <p:cNvGraphicFramePr/>
          <p:nvPr/>
        </p:nvGraphicFramePr>
        <p:xfrm>
          <a:off x="4981875" y="344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{383815E6-B24F-4398-A429-416186665A2A}</a:tableStyleId>
              </a:tblPr>
              <a:tblGrid>
                <a:gridCol w="1380700"/>
                <a:gridCol w="1380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잔액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김국밥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8" name="Google Shape;188;p31"/>
          <p:cNvSpPr/>
          <p:nvPr/>
        </p:nvSpPr>
        <p:spPr>
          <a:xfrm>
            <a:off x="4948313" y="325986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Undo Log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5" name="Google Shape;195;p32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32"/>
          <p:cNvSpPr txBox="1"/>
          <p:nvPr/>
        </p:nvSpPr>
        <p:spPr>
          <a:xfrm>
            <a:off x="647775" y="2349475"/>
            <a:ext cx="427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트랜잭션 시작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UPDATE (김국밥 잔액) = 김국밥 잔액 + 900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트랜잭션 실</a:t>
            </a:r>
            <a:r>
              <a:rPr lang="ko"/>
              <a:t>패</a:t>
            </a:r>
            <a:endParaRPr/>
          </a:p>
        </p:txBody>
      </p:sp>
      <p:graphicFrame>
        <p:nvGraphicFramePr>
          <p:cNvPr id="197" name="Google Shape;197;p32"/>
          <p:cNvGraphicFramePr/>
          <p:nvPr/>
        </p:nvGraphicFramePr>
        <p:xfrm>
          <a:off x="4981875" y="220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{383815E6-B24F-4398-A429-416186665A2A}</a:tableStyleId>
              </a:tblPr>
              <a:tblGrid>
                <a:gridCol w="1380700"/>
                <a:gridCol w="1380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잔액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김국밥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1400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8" name="Google Shape;198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99" name="Google Shape;199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ACID</a:t>
            </a:r>
            <a:endParaRPr sz="800">
              <a:solidFill>
                <a:srgbClr val="FFFFFF"/>
              </a:solidFill>
            </a:endParaRPr>
          </a:p>
        </p:txBody>
      </p:sp>
      <p:graphicFrame>
        <p:nvGraphicFramePr>
          <p:cNvPr id="200" name="Google Shape;200;p32"/>
          <p:cNvGraphicFramePr/>
          <p:nvPr/>
        </p:nvGraphicFramePr>
        <p:xfrm>
          <a:off x="4981875" y="344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{383815E6-B24F-4398-A429-416186665A2A}</a:tableStyleId>
              </a:tblPr>
              <a:tblGrid>
                <a:gridCol w="1380700"/>
                <a:gridCol w="1380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잔액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김국밥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Google Shape;201;p32"/>
          <p:cNvSpPr/>
          <p:nvPr/>
        </p:nvSpPr>
        <p:spPr>
          <a:xfrm>
            <a:off x="4948313" y="325986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Undo Log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32"/>
          <p:cNvCxnSpPr/>
          <p:nvPr/>
        </p:nvCxnSpPr>
        <p:spPr>
          <a:xfrm rot="10800000">
            <a:off x="7043450" y="2977525"/>
            <a:ext cx="0" cy="4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" name="Google Shape;210;p33"/>
          <p:cNvSpPr txBox="1"/>
          <p:nvPr/>
        </p:nvSpPr>
        <p:spPr>
          <a:xfrm>
            <a:off x="647775" y="2349475"/>
            <a:ext cx="427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트랜잭션 시작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UPDATE (김국밥 잔액) = 김국밥 잔액 + 900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트랜잭</a:t>
            </a:r>
            <a:r>
              <a:rPr lang="ko"/>
              <a:t>션 커밋</a:t>
            </a:r>
            <a:endParaRPr/>
          </a:p>
        </p:txBody>
      </p:sp>
      <p:graphicFrame>
        <p:nvGraphicFramePr>
          <p:cNvPr id="211" name="Google Shape;211;p33"/>
          <p:cNvGraphicFramePr/>
          <p:nvPr/>
        </p:nvGraphicFramePr>
        <p:xfrm>
          <a:off x="4981875" y="220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{383815E6-B24F-4398-A429-416186665A2A}</a:tableStyleId>
              </a:tblPr>
              <a:tblGrid>
                <a:gridCol w="1380700"/>
                <a:gridCol w="1380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잔액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김국밥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1400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12" name="Google Shape;212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13" name="Google Shape;213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ACID</a:t>
            </a:r>
            <a:endParaRPr sz="800">
              <a:solidFill>
                <a:srgbClr val="FFFFFF"/>
              </a:solidFill>
            </a:endParaRPr>
          </a:p>
        </p:txBody>
      </p:sp>
      <p:graphicFrame>
        <p:nvGraphicFramePr>
          <p:cNvPr id="214" name="Google Shape;214;p33"/>
          <p:cNvGraphicFramePr/>
          <p:nvPr/>
        </p:nvGraphicFramePr>
        <p:xfrm>
          <a:off x="4981875" y="344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{383815E6-B24F-4398-A429-416186665A2A}</a:tableStyleId>
              </a:tblPr>
              <a:tblGrid>
                <a:gridCol w="1380700"/>
                <a:gridCol w="1380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잔액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김국밥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5" name="Google Shape;215;p33"/>
          <p:cNvSpPr/>
          <p:nvPr/>
        </p:nvSpPr>
        <p:spPr>
          <a:xfrm>
            <a:off x="4948313" y="325986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Undo Log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221" name="Google Shape;221;p34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 ACID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 ACID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4" name="Google Shape;224;p34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트랜잭션이 Atomicity한 단위가 된다.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