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21323E-7B56-4BCC-886A-B00DB61A69C9}">
  <a:tblStyle styleId="{1921323E-7B56-4BCC-886A-B00DB61A69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dff3bd19a_0_18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fdff3bd19a_0_184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71174c9cb1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71174c9cb1_0_10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71174c9cb1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71174c9cb1_0_117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71174c9cb1_0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71174c9cb1_0_132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71174c9cb1_0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71174c9cb1_0_14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8a775fa53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68a775fa53_0_2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71174c9cb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71174c9cb1_0_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1174c9cb1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71174c9cb1_0_1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71174c9cb1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71174c9cb1_0_5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71174c9cb1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71174c9cb1_0_6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71174c9cb1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71174c9cb1_0_1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71174c9cb1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71174c9cb1_0_36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71174c9cb1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71174c9cb1_0_10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1143001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2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2" y="1878807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4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4" y="1878807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304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56" y="1467546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480" y="-447054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105968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데이터 정합성 보장을 위한 트랙잭션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D234B"/>
                </a:solidFill>
              </a:rPr>
              <a:t>1</a:t>
            </a:r>
            <a:r>
              <a:rPr b="1" lang="ko" sz="150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" sz="1500">
                <a:solidFill>
                  <a:schemeClr val="dk1"/>
                </a:solidFill>
              </a:rPr>
              <a:t>트랜잭션이 없는 세상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트랜잭션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225" name="Google Shape;225;p35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트랜잭션이 없는 세상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26" name="Google Shape;226;p35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27" name="Google Shape;227;p35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트랜잭션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트랜잭션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6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234" name="Google Shape;234;p36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트랜잭션이 없는 세상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35" name="Google Shape;235;p3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36" name="Google Shape;236;p36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7" name="Google Shape;237;p36"/>
          <p:cNvSpPr txBox="1"/>
          <p:nvPr/>
        </p:nvSpPr>
        <p:spPr>
          <a:xfrm>
            <a:off x="647775" y="2349475"/>
            <a:ext cx="4279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READ (홍길동 잔고)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UPDATE (김국밥 잔액) = 김국밥 잔액 + 900</a:t>
            </a:r>
            <a:endParaRPr/>
          </a:p>
        </p:txBody>
      </p:sp>
      <p:graphicFrame>
        <p:nvGraphicFramePr>
          <p:cNvPr id="238" name="Google Shape;238;p36"/>
          <p:cNvGraphicFramePr/>
          <p:nvPr/>
        </p:nvGraphicFramePr>
        <p:xfrm>
          <a:off x="4981875" y="220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{1921323E-7B56-4BCC-886A-B00DB61A69C9}</a:tableStyleId>
              </a:tblPr>
              <a:tblGrid>
                <a:gridCol w="1380700"/>
                <a:gridCol w="1380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잔액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홍길동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김국밥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1400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9" name="Google Shape;239;p36"/>
          <p:cNvSpPr/>
          <p:nvPr/>
        </p:nvSpPr>
        <p:spPr>
          <a:xfrm>
            <a:off x="4982000" y="2999975"/>
            <a:ext cx="2761500" cy="39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36"/>
          <p:cNvCxnSpPr>
            <a:stCxn id="239" idx="2"/>
          </p:cNvCxnSpPr>
          <p:nvPr/>
        </p:nvCxnSpPr>
        <p:spPr>
          <a:xfrm>
            <a:off x="6362750" y="3396275"/>
            <a:ext cx="0" cy="52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36"/>
          <p:cNvSpPr txBox="1"/>
          <p:nvPr/>
        </p:nvSpPr>
        <p:spPr>
          <a:xfrm>
            <a:off x="5177075" y="3977200"/>
            <a:ext cx="351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순간 1400원을 출금해버린다면?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트랜잭션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248" name="Google Shape;248;p3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트랜잭션이 없는 세상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49" name="Google Shape;249;p3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50" name="Google Shape;250;p37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처리중인 데이터를 다른 곳에서 조회하게 되면 문제가 발생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트랜잭션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257" name="Google Shape;257;p3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트랜잭션이 없는 세상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58" name="Google Shape;258;p3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59" name="Google Shape;259;p38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트랜잭션 격리레벨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트랜잭션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43" name="Google Shape;143;p2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트랜잭션이 없는 세상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트랜잭션이 왜 필요한지 먼저 알아봅시다.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트랜잭션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52" name="Google Shape;152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트랜잭션이 없는 세상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54" name="Google Shape;154;p28"/>
          <p:cNvGraphicFramePr/>
          <p:nvPr/>
        </p:nvGraphicFramePr>
        <p:xfrm>
          <a:off x="27541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{1921323E-7B56-4BCC-886A-B00DB61A69C9}</a:tableStyleId>
              </a:tblPr>
              <a:tblGrid>
                <a:gridCol w="1380700"/>
                <a:gridCol w="1380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</a:t>
                      </a:r>
                      <a:r>
                        <a:rPr lang="ko"/>
                        <a:t>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잔</a:t>
                      </a:r>
                      <a:r>
                        <a:rPr lang="ko"/>
                        <a:t>액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홍길</a:t>
                      </a:r>
                      <a:r>
                        <a:rPr lang="ko"/>
                        <a:t>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김국</a:t>
                      </a:r>
                      <a:r>
                        <a:rPr lang="ko"/>
                        <a:t>밥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트랜잭션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61" name="Google Shape;161;p2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트랜잭션이 없는 세상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62" name="Google Shape;162;p2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3" name="Google Shape;163;p29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홍길동이 김국밥에게 900원을 송금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트랜잭션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70" name="Google Shape;170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트랜잭션이 없는 세상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71" name="Google Shape;171;p30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2" name="Google Shape;172;p30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" name="Google Shape;173;p30"/>
          <p:cNvSpPr txBox="1"/>
          <p:nvPr/>
        </p:nvSpPr>
        <p:spPr>
          <a:xfrm>
            <a:off x="647775" y="2349475"/>
            <a:ext cx="42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READ (홍길동 잔고)</a:t>
            </a:r>
            <a:endParaRPr/>
          </a:p>
        </p:txBody>
      </p:sp>
      <p:graphicFrame>
        <p:nvGraphicFramePr>
          <p:cNvPr id="174" name="Google Shape;174;p30"/>
          <p:cNvGraphicFramePr/>
          <p:nvPr/>
        </p:nvGraphicFramePr>
        <p:xfrm>
          <a:off x="4981875" y="220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{1921323E-7B56-4BCC-886A-B00DB61A69C9}</a:tableStyleId>
              </a:tblPr>
              <a:tblGrid>
                <a:gridCol w="1380700"/>
                <a:gridCol w="1380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잔액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홍길동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김국밥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트랜잭션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81" name="Google Shape;181;p3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트랜잭션이 없는 세상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82" name="Google Shape;182;p31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3" name="Google Shape;183;p31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4" name="Google Shape;184;p31"/>
          <p:cNvSpPr txBox="1"/>
          <p:nvPr/>
        </p:nvSpPr>
        <p:spPr>
          <a:xfrm>
            <a:off x="647775" y="2349475"/>
            <a:ext cx="4279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READ (홍길동 잔고)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UPDATE (김국밥 잔액) = 김국밥 잔액 + 900</a:t>
            </a:r>
            <a:endParaRPr/>
          </a:p>
        </p:txBody>
      </p:sp>
      <p:graphicFrame>
        <p:nvGraphicFramePr>
          <p:cNvPr id="185" name="Google Shape;185;p31"/>
          <p:cNvGraphicFramePr/>
          <p:nvPr/>
        </p:nvGraphicFramePr>
        <p:xfrm>
          <a:off x="4981875" y="220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{1921323E-7B56-4BCC-886A-B00DB61A69C9}</a:tableStyleId>
              </a:tblPr>
              <a:tblGrid>
                <a:gridCol w="1380700"/>
                <a:gridCol w="1380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잔액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홍길동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김국밥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14</a:t>
                      </a:r>
                      <a:r>
                        <a:rPr lang="ko"/>
                        <a:t>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트랜잭션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92" name="Google Shape;192;p3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트랜잭션이 없는 세상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93" name="Google Shape;193;p32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4" name="Google Shape;194;p32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5" name="Google Shape;195;p32"/>
          <p:cNvSpPr txBox="1"/>
          <p:nvPr/>
        </p:nvSpPr>
        <p:spPr>
          <a:xfrm>
            <a:off x="647775" y="2349475"/>
            <a:ext cx="4279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READ (</a:t>
            </a:r>
            <a:r>
              <a:rPr lang="ko"/>
              <a:t>홍길동 잔고)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UPDATE (김국밥 잔액) = 김국밥 잔액 + 900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UPDATE (홍길동 잔액) = 홍길동 잔액 -900</a:t>
            </a:r>
            <a:endParaRPr/>
          </a:p>
        </p:txBody>
      </p:sp>
      <p:graphicFrame>
        <p:nvGraphicFramePr>
          <p:cNvPr id="196" name="Google Shape;196;p32"/>
          <p:cNvGraphicFramePr/>
          <p:nvPr/>
        </p:nvGraphicFramePr>
        <p:xfrm>
          <a:off x="4981875" y="220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{1921323E-7B56-4BCC-886A-B00DB61A69C9}</a:tableStyleId>
              </a:tblPr>
              <a:tblGrid>
                <a:gridCol w="1380700"/>
                <a:gridCol w="1380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잔액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홍길동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김국밥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1400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트랜잭션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203" name="Google Shape;203;p3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트랜잭션이 없는 세상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04" name="Google Shape;204;p33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5" name="Google Shape;205;p33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6" name="Google Shape;206;p33"/>
          <p:cNvSpPr txBox="1"/>
          <p:nvPr/>
        </p:nvSpPr>
        <p:spPr>
          <a:xfrm>
            <a:off x="647775" y="2349475"/>
            <a:ext cx="4279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READ (홍길동 잔고)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UPDATE (김국밥 잔액) = 김국밥 잔액 + 900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UPDATE (홍길동 잔액) = 홍길동 잔액 -900</a:t>
            </a:r>
            <a:endParaRPr/>
          </a:p>
        </p:txBody>
      </p:sp>
      <p:sp>
        <p:nvSpPr>
          <p:cNvPr id="207" name="Google Shape;207;p33"/>
          <p:cNvSpPr/>
          <p:nvPr/>
        </p:nvSpPr>
        <p:spPr>
          <a:xfrm>
            <a:off x="727400" y="3033950"/>
            <a:ext cx="3780600" cy="334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33"/>
          <p:cNvCxnSpPr>
            <a:stCxn id="207" idx="3"/>
          </p:cNvCxnSpPr>
          <p:nvPr/>
        </p:nvCxnSpPr>
        <p:spPr>
          <a:xfrm>
            <a:off x="4508000" y="3201050"/>
            <a:ext cx="66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33"/>
          <p:cNvSpPr txBox="1"/>
          <p:nvPr/>
        </p:nvSpPr>
        <p:spPr>
          <a:xfrm>
            <a:off x="5262250" y="3000950"/>
            <a:ext cx="22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</a:t>
            </a:r>
            <a:r>
              <a:rPr lang="ko"/>
              <a:t>서 실패한다면?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트랜잭션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4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216" name="Google Shape;216;p34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트랜잭션이 없는 세상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8" name="Google Shape;218;p34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여러 SQL문을 마치 하나의 오퍼레이션으로 묶을 수 있어야한다!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