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C11D04-4105-47BE-9703-BF31DAF6510D}">
  <a:tblStyle styleId="{40C11D04-4105-47BE-9703-BF31DAF651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5c37f1da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155c37f1dab_0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a4432a563c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147" name="Google Shape;147;g1a4432a563c_0_93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a4432a563c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164" name="Google Shape;164;g1a4432a563c_0_109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a2d062bf99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64" name="Google Shape;64;g1a2d062bf99_0_99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4432a563c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72" name="Google Shape;72;g1a4432a563c_0_7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a4432a563c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80" name="Google Shape;80;g1a4432a563c_0_14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4432a563c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88" name="Google Shape;88;g1a4432a563c_0_28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4432a563c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96" name="Google Shape;96;g1a4432a563c_0_3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4432a563c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104" name="Google Shape;104;g1a4432a563c_0_42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4432a563c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118" name="Google Shape;118;g1a4432a563c_0_79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a4432a563c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132" name="Google Shape;132;g1a4432a563c_0_6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904934" y="1383618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dk1"/>
                </a:solidFill>
              </a:rPr>
              <a:t>동시성 제어하기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D234B"/>
                </a:solidFill>
              </a:rPr>
              <a:t>4</a:t>
            </a:r>
            <a:r>
              <a:rPr b="1" lang="ko" sz="150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" sz="1500">
                <a:solidFill>
                  <a:schemeClr val="dk1"/>
                </a:solidFill>
              </a:rPr>
              <a:t>낙관적 락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낙관적 락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4</a:t>
            </a:r>
            <a:endParaRPr sz="500"/>
          </a:p>
        </p:txBody>
      </p:sp>
      <p:sp>
        <p:nvSpPr>
          <p:cNvPr id="151" name="Google Shape;151;p23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낙관적 락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2" name="Google Shape;152;p23"/>
          <p:cNvGraphicFramePr/>
          <p:nvPr/>
        </p:nvGraphicFramePr>
        <p:xfrm>
          <a:off x="3276200" y="135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{40C11D04-4105-47BE-9703-BF31DAF6510D}</a:tableStyleId>
              </a:tblPr>
              <a:tblGrid>
                <a:gridCol w="667025"/>
                <a:gridCol w="667025"/>
                <a:gridCol w="667025"/>
              </a:tblGrid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이름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잔액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버전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홍길동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900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53" name="Google Shape;153;p23"/>
          <p:cNvCxnSpPr/>
          <p:nvPr/>
        </p:nvCxnSpPr>
        <p:spPr>
          <a:xfrm>
            <a:off x="4304600" y="2043000"/>
            <a:ext cx="3600" cy="30954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23"/>
          <p:cNvSpPr txBox="1"/>
          <p:nvPr/>
        </p:nvSpPr>
        <p:spPr>
          <a:xfrm>
            <a:off x="1145750" y="2720100"/>
            <a:ext cx="27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READ (홍길동 잔고)  =&gt; 1000, 1</a:t>
            </a:r>
            <a:endParaRPr sz="1200"/>
          </a:p>
        </p:txBody>
      </p:sp>
      <p:sp>
        <p:nvSpPr>
          <p:cNvPr id="155" name="Google Shape;155;p23"/>
          <p:cNvSpPr txBox="1"/>
          <p:nvPr/>
        </p:nvSpPr>
        <p:spPr>
          <a:xfrm>
            <a:off x="1399775" y="1962225"/>
            <a:ext cx="17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TX 1</a:t>
            </a:r>
            <a:endParaRPr sz="1200"/>
          </a:p>
        </p:txBody>
      </p:sp>
      <p:sp>
        <p:nvSpPr>
          <p:cNvPr id="156" name="Google Shape;156;p23"/>
          <p:cNvSpPr txBox="1"/>
          <p:nvPr/>
        </p:nvSpPr>
        <p:spPr>
          <a:xfrm>
            <a:off x="5882600" y="1962225"/>
            <a:ext cx="17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TX 2</a:t>
            </a:r>
            <a:endParaRPr sz="1200"/>
          </a:p>
        </p:txBody>
      </p:sp>
      <p:sp>
        <p:nvSpPr>
          <p:cNvPr id="157" name="Google Shape;157;p23"/>
          <p:cNvSpPr txBox="1"/>
          <p:nvPr/>
        </p:nvSpPr>
        <p:spPr>
          <a:xfrm>
            <a:off x="4444175" y="3089400"/>
            <a:ext cx="279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0000"/>
                </a:solidFill>
              </a:rPr>
              <a:t>READ (홍길동 잔고)  =&gt; 1000, 1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8" name="Google Shape;158;p23"/>
          <p:cNvSpPr txBox="1"/>
          <p:nvPr/>
        </p:nvSpPr>
        <p:spPr>
          <a:xfrm>
            <a:off x="1165600" y="3582050"/>
            <a:ext cx="279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UPDATE (홍길동 잔고 - 100), (2) 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WHERE 버전 = 1</a:t>
            </a:r>
            <a:endParaRPr sz="1200"/>
          </a:p>
        </p:txBody>
      </p:sp>
      <p:sp>
        <p:nvSpPr>
          <p:cNvPr id="159" name="Google Shape;159;p23"/>
          <p:cNvSpPr txBox="1"/>
          <p:nvPr/>
        </p:nvSpPr>
        <p:spPr>
          <a:xfrm>
            <a:off x="4377875" y="4252100"/>
            <a:ext cx="279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UPDATE (홍길동 잔고 - 100) 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WHERE 버전 = 1</a:t>
            </a:r>
            <a:endParaRPr sz="1200"/>
          </a:p>
        </p:txBody>
      </p:sp>
      <p:sp>
        <p:nvSpPr>
          <p:cNvPr id="160" name="Google Shape;160;p23"/>
          <p:cNvSpPr/>
          <p:nvPr/>
        </p:nvSpPr>
        <p:spPr>
          <a:xfrm>
            <a:off x="4400600" y="4298525"/>
            <a:ext cx="2001000" cy="530700"/>
          </a:xfrm>
          <a:prstGeom prst="rect">
            <a:avLst/>
          </a:prstGeom>
          <a:noFill/>
          <a:ln cap="flat" cmpd="sng" w="9525">
            <a:solidFill>
              <a:srgbClr val="ED23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4377875" y="3929225"/>
            <a:ext cx="27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ED234B"/>
                </a:solidFill>
              </a:rPr>
              <a:t>실패</a:t>
            </a:r>
            <a:endParaRPr sz="1200">
              <a:solidFill>
                <a:srgbClr val="ED234B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낙관적 락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4</a:t>
            </a:r>
            <a:endParaRPr sz="500"/>
          </a:p>
        </p:txBody>
      </p:sp>
      <p:sp>
        <p:nvSpPr>
          <p:cNvPr id="168" name="Google Shape;168;p24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낙관적 락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798450" y="290355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실패에 대한 처리를 직접 구현해야 함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비관적 락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4</a:t>
            </a:r>
            <a:endParaRPr sz="500"/>
          </a:p>
        </p:txBody>
      </p:sp>
      <p:sp>
        <p:nvSpPr>
          <p:cNvPr id="68" name="Google Shape;68;p15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낙관적 락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798450" y="2903550"/>
            <a:ext cx="673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동시성 제어를 위한 가장 보편적인 방법은 락을 통한 줄세우기</a:t>
            </a:r>
            <a:br>
              <a:rPr lang="ko" sz="1800">
                <a:solidFill>
                  <a:schemeClr val="dk1"/>
                </a:solidFill>
              </a:rPr>
            </a:br>
            <a:r>
              <a:rPr lang="ko" sz="1800">
                <a:solidFill>
                  <a:schemeClr val="dk1"/>
                </a:solidFill>
              </a:rPr>
              <a:t>-&gt; 비관적 락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비관적 락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4</a:t>
            </a:r>
            <a:endParaRPr sz="500"/>
          </a:p>
        </p:txBody>
      </p:sp>
      <p:sp>
        <p:nvSpPr>
          <p:cNvPr id="76" name="Google Shape;76;p16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낙관적 락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798450" y="290355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락을 통한 동시성 제어는 불필요한 대기 상태를 만듬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비관적 락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4</a:t>
            </a:r>
            <a:endParaRPr sz="500"/>
          </a:p>
        </p:txBody>
      </p:sp>
      <p:sp>
        <p:nvSpPr>
          <p:cNvPr id="84" name="Google Shape;84;p1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낙관적 락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798450" y="290355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동시성이 빈번하지 않은 쿼리로 인해 다른 쿼리가 대기한다면?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낙관적 </a:t>
            </a:r>
            <a:r>
              <a:rPr lang="ko" sz="1100">
                <a:solidFill>
                  <a:schemeClr val="dk1"/>
                </a:solidFill>
              </a:rPr>
              <a:t>락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4</a:t>
            </a:r>
            <a:endParaRPr sz="500"/>
          </a:p>
        </p:txBody>
      </p:sp>
      <p:sp>
        <p:nvSpPr>
          <p:cNvPr id="92" name="Google Shape;92;p1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낙관적 락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798450" y="290355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동시성 이슈가 빈번하지 않길 기대하고, 어플리케이션에서 제어한다.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낙관적 락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4</a:t>
            </a:r>
            <a:endParaRPr sz="500"/>
          </a:p>
        </p:txBody>
      </p:sp>
      <p:sp>
        <p:nvSpPr>
          <p:cNvPr id="100" name="Google Shape;100;p1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낙관적 락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798450" y="290355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CAS(compare and set)을 통해 제어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낙관적 락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4</a:t>
            </a:r>
            <a:endParaRPr sz="500"/>
          </a:p>
        </p:txBody>
      </p:sp>
      <p:sp>
        <p:nvSpPr>
          <p:cNvPr id="108" name="Google Shape;108;p2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낙관적 락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9" name="Google Shape;109;p20"/>
          <p:cNvGraphicFramePr/>
          <p:nvPr/>
        </p:nvGraphicFramePr>
        <p:xfrm>
          <a:off x="3276200" y="135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{40C11D04-4105-47BE-9703-BF31DAF6510D}</a:tableStyleId>
              </a:tblPr>
              <a:tblGrid>
                <a:gridCol w="667025"/>
                <a:gridCol w="667025"/>
                <a:gridCol w="667025"/>
              </a:tblGrid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이름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잔액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버전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홍길동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0" name="Google Shape;110;p20"/>
          <p:cNvCxnSpPr/>
          <p:nvPr/>
        </p:nvCxnSpPr>
        <p:spPr>
          <a:xfrm>
            <a:off x="4304600" y="2043000"/>
            <a:ext cx="3600" cy="30954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20"/>
          <p:cNvSpPr txBox="1"/>
          <p:nvPr/>
        </p:nvSpPr>
        <p:spPr>
          <a:xfrm>
            <a:off x="1145750" y="2720100"/>
            <a:ext cx="27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READ (홍길동 잔고)  =&gt; 1000, 1</a:t>
            </a:r>
            <a:endParaRPr sz="1200"/>
          </a:p>
        </p:txBody>
      </p:sp>
      <p:sp>
        <p:nvSpPr>
          <p:cNvPr id="112" name="Google Shape;112;p20"/>
          <p:cNvSpPr txBox="1"/>
          <p:nvPr/>
        </p:nvSpPr>
        <p:spPr>
          <a:xfrm>
            <a:off x="1399775" y="1962225"/>
            <a:ext cx="17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TX 1</a:t>
            </a:r>
            <a:endParaRPr sz="1200"/>
          </a:p>
        </p:txBody>
      </p:sp>
      <p:sp>
        <p:nvSpPr>
          <p:cNvPr id="113" name="Google Shape;113;p20"/>
          <p:cNvSpPr txBox="1"/>
          <p:nvPr/>
        </p:nvSpPr>
        <p:spPr>
          <a:xfrm>
            <a:off x="5882600" y="1962225"/>
            <a:ext cx="17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TX 2</a:t>
            </a:r>
            <a:endParaRPr sz="1200"/>
          </a:p>
        </p:txBody>
      </p:sp>
      <p:sp>
        <p:nvSpPr>
          <p:cNvPr id="114" name="Google Shape;114;p20"/>
          <p:cNvSpPr txBox="1"/>
          <p:nvPr/>
        </p:nvSpPr>
        <p:spPr>
          <a:xfrm>
            <a:off x="4444175" y="3089400"/>
            <a:ext cx="279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0000"/>
                </a:solidFill>
              </a:rPr>
              <a:t>READ (홍길동 잔고)  =&gt; 1000, 1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5" name="Google Shape;115;p20"/>
          <p:cNvSpPr txBox="1"/>
          <p:nvPr/>
        </p:nvSpPr>
        <p:spPr>
          <a:xfrm>
            <a:off x="1165600" y="3582050"/>
            <a:ext cx="279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UPDATE (홍길동 잔고 - 100), (</a:t>
            </a:r>
            <a:r>
              <a:rPr lang="ko" sz="1200"/>
              <a:t>2)</a:t>
            </a:r>
            <a:r>
              <a:rPr lang="ko" sz="1200">
                <a:solidFill>
                  <a:srgbClr val="000000"/>
                </a:solidFill>
              </a:rPr>
              <a:t> 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WHERE 버전 = 1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낙관적 락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4</a:t>
            </a:r>
            <a:endParaRPr sz="500"/>
          </a:p>
        </p:txBody>
      </p:sp>
      <p:sp>
        <p:nvSpPr>
          <p:cNvPr id="122" name="Google Shape;122;p21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낙관적 락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3" name="Google Shape;123;p21"/>
          <p:cNvGraphicFramePr/>
          <p:nvPr/>
        </p:nvGraphicFramePr>
        <p:xfrm>
          <a:off x="3276200" y="135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{40C11D04-4105-47BE-9703-BF31DAF6510D}</a:tableStyleId>
              </a:tblPr>
              <a:tblGrid>
                <a:gridCol w="667025"/>
                <a:gridCol w="667025"/>
                <a:gridCol w="667025"/>
              </a:tblGrid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이름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잔액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버전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홍길동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900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24" name="Google Shape;124;p21"/>
          <p:cNvCxnSpPr/>
          <p:nvPr/>
        </p:nvCxnSpPr>
        <p:spPr>
          <a:xfrm>
            <a:off x="4304600" y="2043000"/>
            <a:ext cx="3600" cy="30954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21"/>
          <p:cNvSpPr txBox="1"/>
          <p:nvPr/>
        </p:nvSpPr>
        <p:spPr>
          <a:xfrm>
            <a:off x="1145750" y="2720100"/>
            <a:ext cx="27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READ (홍길동 잔고)  =&gt; 1000, 1</a:t>
            </a:r>
            <a:endParaRPr sz="1200"/>
          </a:p>
        </p:txBody>
      </p:sp>
      <p:sp>
        <p:nvSpPr>
          <p:cNvPr id="126" name="Google Shape;126;p21"/>
          <p:cNvSpPr txBox="1"/>
          <p:nvPr/>
        </p:nvSpPr>
        <p:spPr>
          <a:xfrm>
            <a:off x="1399775" y="1962225"/>
            <a:ext cx="17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TX 1</a:t>
            </a:r>
            <a:endParaRPr sz="1200"/>
          </a:p>
        </p:txBody>
      </p:sp>
      <p:sp>
        <p:nvSpPr>
          <p:cNvPr id="127" name="Google Shape;127;p21"/>
          <p:cNvSpPr txBox="1"/>
          <p:nvPr/>
        </p:nvSpPr>
        <p:spPr>
          <a:xfrm>
            <a:off x="5882600" y="1962225"/>
            <a:ext cx="17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TX 2</a:t>
            </a:r>
            <a:endParaRPr sz="1200"/>
          </a:p>
        </p:txBody>
      </p:sp>
      <p:sp>
        <p:nvSpPr>
          <p:cNvPr id="128" name="Google Shape;128;p21"/>
          <p:cNvSpPr txBox="1"/>
          <p:nvPr/>
        </p:nvSpPr>
        <p:spPr>
          <a:xfrm>
            <a:off x="4444175" y="3089400"/>
            <a:ext cx="279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0000"/>
                </a:solidFill>
              </a:rPr>
              <a:t>READ (홍길동 잔고)  =&gt; 1000, 1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9" name="Google Shape;129;p21"/>
          <p:cNvSpPr txBox="1"/>
          <p:nvPr/>
        </p:nvSpPr>
        <p:spPr>
          <a:xfrm>
            <a:off x="1165600" y="3582050"/>
            <a:ext cx="279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UPDATE (홍길동 잔고 - 100), (</a:t>
            </a:r>
            <a:r>
              <a:rPr lang="ko" sz="1200"/>
              <a:t>2)</a:t>
            </a:r>
            <a:r>
              <a:rPr lang="ko" sz="1200">
                <a:solidFill>
                  <a:srgbClr val="000000"/>
                </a:solidFill>
              </a:rPr>
              <a:t> 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WHERE 버전 = 1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낙관적 락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4</a:t>
            </a:r>
            <a:endParaRPr sz="500"/>
          </a:p>
        </p:txBody>
      </p:sp>
      <p:sp>
        <p:nvSpPr>
          <p:cNvPr id="136" name="Google Shape;136;p2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낙관적 락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7" name="Google Shape;137;p22"/>
          <p:cNvGraphicFramePr/>
          <p:nvPr/>
        </p:nvGraphicFramePr>
        <p:xfrm>
          <a:off x="3276200" y="135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{40C11D04-4105-47BE-9703-BF31DAF6510D}</a:tableStyleId>
              </a:tblPr>
              <a:tblGrid>
                <a:gridCol w="667025"/>
                <a:gridCol w="667025"/>
                <a:gridCol w="667025"/>
              </a:tblGrid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이름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잔액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버전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홍길동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900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8" name="Google Shape;138;p22"/>
          <p:cNvCxnSpPr/>
          <p:nvPr/>
        </p:nvCxnSpPr>
        <p:spPr>
          <a:xfrm>
            <a:off x="4304600" y="2043000"/>
            <a:ext cx="3600" cy="30954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22"/>
          <p:cNvSpPr txBox="1"/>
          <p:nvPr/>
        </p:nvSpPr>
        <p:spPr>
          <a:xfrm>
            <a:off x="1145750" y="2720100"/>
            <a:ext cx="27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READ (홍길동 잔고)  =&gt; 1000, 1</a:t>
            </a:r>
            <a:endParaRPr sz="1200"/>
          </a:p>
        </p:txBody>
      </p:sp>
      <p:sp>
        <p:nvSpPr>
          <p:cNvPr id="140" name="Google Shape;140;p22"/>
          <p:cNvSpPr txBox="1"/>
          <p:nvPr/>
        </p:nvSpPr>
        <p:spPr>
          <a:xfrm>
            <a:off x="1399775" y="1962225"/>
            <a:ext cx="17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TX 1</a:t>
            </a:r>
            <a:endParaRPr sz="1200"/>
          </a:p>
        </p:txBody>
      </p:sp>
      <p:sp>
        <p:nvSpPr>
          <p:cNvPr id="141" name="Google Shape;141;p22"/>
          <p:cNvSpPr txBox="1"/>
          <p:nvPr/>
        </p:nvSpPr>
        <p:spPr>
          <a:xfrm>
            <a:off x="5882600" y="1962225"/>
            <a:ext cx="17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TX 2</a:t>
            </a:r>
            <a:endParaRPr sz="1200"/>
          </a:p>
        </p:txBody>
      </p:sp>
      <p:sp>
        <p:nvSpPr>
          <p:cNvPr id="142" name="Google Shape;142;p22"/>
          <p:cNvSpPr txBox="1"/>
          <p:nvPr/>
        </p:nvSpPr>
        <p:spPr>
          <a:xfrm>
            <a:off x="4444175" y="3089400"/>
            <a:ext cx="279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0000"/>
                </a:solidFill>
              </a:rPr>
              <a:t>READ (홍길동 잔고)  =&gt; 1000, 1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3" name="Google Shape;143;p22"/>
          <p:cNvSpPr txBox="1"/>
          <p:nvPr/>
        </p:nvSpPr>
        <p:spPr>
          <a:xfrm>
            <a:off x="1165600" y="3582050"/>
            <a:ext cx="279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UPDATE (홍길동 잔고 - 100), (2) 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WHERE 버전 = 1</a:t>
            </a:r>
            <a:endParaRPr sz="1200"/>
          </a:p>
        </p:txBody>
      </p:sp>
      <p:sp>
        <p:nvSpPr>
          <p:cNvPr id="144" name="Google Shape;144;p22"/>
          <p:cNvSpPr txBox="1"/>
          <p:nvPr/>
        </p:nvSpPr>
        <p:spPr>
          <a:xfrm>
            <a:off x="4377875" y="4252100"/>
            <a:ext cx="279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UPDATE (홍길동 잔고 - 100) 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WHERE 버전 = 1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