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6CB1E1-FA41-400B-B432-6D0AD6D07452}">
  <a:tblStyle styleId="{D56CB1E1-FA41-400B-B432-6D0AD6D07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5c37f1da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55c37f1dab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2d062bf99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147" name="Google Shape;147;g1a2d062bf99_0_9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2d062bf99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155" name="Google Shape;155;g1a2d062bf99_0_8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2d062bf99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169" name="Google Shape;169;g1a2d062bf99_0_11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2d062bf99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181" name="Google Shape;181;g1a2d062bf99_0_16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a2d062bf99_0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189" name="Google Shape;189;g1a2d062bf99_0_16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2d062bf99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64" name="Google Shape;64;g1a2d062bf99_0_17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2d062bf99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72" name="Google Shape;72;g1a2d062bf99_0_3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2d062bf99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80" name="Google Shape;80;g1a2d062bf99_0_3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5c37f1dab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88" name="Google Shape;88;g155c37f1dab_0_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2d062bf99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103" name="Google Shape;103;g1a2d062bf99_0_7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2d062bf99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116" name="Google Shape;116;g1a2d062bf99_0_4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2d062bf99_0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131" name="Google Shape;131;g1a2d062bf99_0_14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2d062bf99_0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대용량 트래픽 또는 대용량 데이터 처리는 왜 어렵다고 할까요?</a:t>
            </a:r>
            <a:endParaRPr/>
          </a:p>
        </p:txBody>
      </p:sp>
      <p:sp>
        <p:nvSpPr>
          <p:cNvPr id="139" name="Google Shape;139;g1a2d062bf99_0_15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90493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동시성 제어하기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D234B"/>
                </a:solidFill>
              </a:rPr>
              <a:t>1</a:t>
            </a:r>
            <a:r>
              <a:rPr b="1" lang="ko" sz="15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1500">
                <a:solidFill>
                  <a:schemeClr val="dk1"/>
                </a:solidFill>
              </a:rPr>
              <a:t>멀티 스레드 환경에 대한 이해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동시성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51" name="Google Shape;151;p2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멀티 스레드 환경에 대한 이해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798450" y="290355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공유 자원에 대한 잠금을 획득하여 줄 세우기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동시성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59" name="Google Shape;159;p2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멀티 스레드 환경에 대한 이해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1440375" y="2439325"/>
            <a:ext cx="1216800" cy="75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1592775" y="2591725"/>
            <a:ext cx="1216800" cy="75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1745175" y="2744125"/>
            <a:ext cx="1216800" cy="75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1897575" y="2896525"/>
            <a:ext cx="1216800" cy="75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2049975" y="3048925"/>
            <a:ext cx="1216800" cy="75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-100</a:t>
            </a:r>
            <a:endParaRPr/>
          </a:p>
        </p:txBody>
      </p:sp>
      <p:graphicFrame>
        <p:nvGraphicFramePr>
          <p:cNvPr id="165" name="Google Shape;165;p24"/>
          <p:cNvGraphicFramePr/>
          <p:nvPr/>
        </p:nvGraphicFramePr>
        <p:xfrm>
          <a:off x="4811775" y="2679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{D56CB1E1-FA41-400B-B432-6D0AD6D07452}</a:tableStyleId>
              </a:tblPr>
              <a:tblGrid>
                <a:gridCol w="1366850"/>
                <a:gridCol w="1366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잔고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6" name="Google Shape;166;p24"/>
          <p:cNvCxnSpPr/>
          <p:nvPr/>
        </p:nvCxnSpPr>
        <p:spPr>
          <a:xfrm flipH="1" rot="10800000">
            <a:off x="3498675" y="3052000"/>
            <a:ext cx="10812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동시성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73" name="Google Shape;173;p2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멀티 스레드 환경에 대한 이해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4" name="Google Shape;174;p25"/>
          <p:cNvGraphicFramePr/>
          <p:nvPr/>
        </p:nvGraphicFramePr>
        <p:xfrm>
          <a:off x="4811775" y="2679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{D56CB1E1-FA41-400B-B432-6D0AD6D07452}</a:tableStyleId>
              </a:tblPr>
              <a:tblGrid>
                <a:gridCol w="1366850"/>
                <a:gridCol w="1366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잔고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5" name="Google Shape;175;p25"/>
          <p:cNvCxnSpPr/>
          <p:nvPr/>
        </p:nvCxnSpPr>
        <p:spPr>
          <a:xfrm flipH="1" rot="10800000">
            <a:off x="3498675" y="3052000"/>
            <a:ext cx="10812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5"/>
          <p:cNvSpPr/>
          <p:nvPr/>
        </p:nvSpPr>
        <p:spPr>
          <a:xfrm>
            <a:off x="2568250" y="2677900"/>
            <a:ext cx="892800" cy="75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-100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1675450" y="2677900"/>
            <a:ext cx="892800" cy="75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-100</a:t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782650" y="2677900"/>
            <a:ext cx="892800" cy="75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-100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동시성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85" name="Google Shape;185;p2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멀티 스레드 환경에 대한 이해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765700" y="1403100"/>
            <a:ext cx="6734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동시성 이슈가 어려운 이유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로컬에서는 대부분 하나의 스레드로 테스트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이슈가 발생하더라도 오류가 발생하지 않는다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코드에서 잘 보이지 않는다.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항상 발생하지 않고 비결정적으로 발생한다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동시성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93" name="Google Shape;193;p2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멀티 스레드 환경에 대한 이해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831225" y="2248325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작성한 코드 한 줄은 동시에 수행 될 수 있다.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동시성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68" name="Google Shape;68;p1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멀티 스레드 환경에 대한 이해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831225" y="2248325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대부분 하나의 웹 서버는 여러 개의 요청을 동시에 수행할 수 있다.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동시성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76" name="Google Shape;76;p1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멀티 스레드 환경에 대한 이해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831225" y="2248325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작성한 코드 한 줄은 동시에 수행 될 수 있다.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동시성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84" name="Google Shape;84;p1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멀티 스레드 환경에 대한 이해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831225" y="2248325"/>
            <a:ext cx="673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하나의 자원을 두고 여러 개의 연산들이 경합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-&gt; 데이</a:t>
            </a:r>
            <a:r>
              <a:rPr lang="ko" sz="1800"/>
              <a:t>터 정합성을 깨뜨릴 수 있다.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동시성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92" name="Google Shape;92;p1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멀티 스레드 환경에 대한 이해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1440375" y="2439325"/>
            <a:ext cx="1216800" cy="75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592775" y="2591725"/>
            <a:ext cx="1216800" cy="75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1745175" y="2744125"/>
            <a:ext cx="1216800" cy="75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1897575" y="2896525"/>
            <a:ext cx="1216800" cy="75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2049975" y="3048925"/>
            <a:ext cx="1216800" cy="75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-100</a:t>
            </a:r>
            <a:endParaRPr/>
          </a:p>
        </p:txBody>
      </p:sp>
      <p:graphicFrame>
        <p:nvGraphicFramePr>
          <p:cNvPr id="98" name="Google Shape;98;p18"/>
          <p:cNvGraphicFramePr/>
          <p:nvPr/>
        </p:nvGraphicFramePr>
        <p:xfrm>
          <a:off x="4811775" y="2679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{D56CB1E1-FA41-400B-B432-6D0AD6D07452}</a:tableStyleId>
              </a:tblPr>
              <a:tblGrid>
                <a:gridCol w="1366850"/>
                <a:gridCol w="1366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</a:t>
                      </a:r>
                      <a:r>
                        <a:rPr lang="ko"/>
                        <a:t>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잔</a:t>
                      </a:r>
                      <a:r>
                        <a:rPr lang="ko"/>
                        <a:t>고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</a:t>
                      </a:r>
                      <a:r>
                        <a:rPr lang="ko"/>
                        <a:t>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9" name="Google Shape;99;p18"/>
          <p:cNvCxnSpPr/>
          <p:nvPr/>
        </p:nvCxnSpPr>
        <p:spPr>
          <a:xfrm flipH="1" rot="10800000">
            <a:off x="3498675" y="3052000"/>
            <a:ext cx="10812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8"/>
          <p:cNvSpPr txBox="1"/>
          <p:nvPr/>
        </p:nvSpPr>
        <p:spPr>
          <a:xfrm>
            <a:off x="811075" y="1407238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100원을 출금하는 요청이 동시에 발생한다면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동시성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07" name="Google Shape;107;p1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멀티 스레드 환경에 대한 이해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" name="Google Shape;108;p19"/>
          <p:cNvGraphicFramePr/>
          <p:nvPr/>
        </p:nvGraphicFramePr>
        <p:xfrm>
          <a:off x="3276200" y="13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{D56CB1E1-FA41-400B-B432-6D0AD6D07452}</a:tableStyleId>
              </a:tblPr>
              <a:tblGrid>
                <a:gridCol w="1000525"/>
                <a:gridCol w="1000525"/>
              </a:tblGrid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잔액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홍길동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9" name="Google Shape;109;p19"/>
          <p:cNvCxnSpPr/>
          <p:nvPr/>
        </p:nvCxnSpPr>
        <p:spPr>
          <a:xfrm>
            <a:off x="4304600" y="2043000"/>
            <a:ext cx="3600" cy="30954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9"/>
          <p:cNvSpPr txBox="1"/>
          <p:nvPr/>
        </p:nvSpPr>
        <p:spPr>
          <a:xfrm>
            <a:off x="1145750" y="2720100"/>
            <a:ext cx="27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READ (홍길동 잔고)  =&gt; 1000</a:t>
            </a:r>
            <a:endParaRPr sz="1200"/>
          </a:p>
        </p:txBody>
      </p:sp>
      <p:sp>
        <p:nvSpPr>
          <p:cNvPr id="111" name="Google Shape;111;p19"/>
          <p:cNvSpPr txBox="1"/>
          <p:nvPr/>
        </p:nvSpPr>
        <p:spPr>
          <a:xfrm>
            <a:off x="1399775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TX 1</a:t>
            </a:r>
            <a:endParaRPr sz="1200"/>
          </a:p>
        </p:txBody>
      </p:sp>
      <p:sp>
        <p:nvSpPr>
          <p:cNvPr id="112" name="Google Shape;112;p19"/>
          <p:cNvSpPr txBox="1"/>
          <p:nvPr/>
        </p:nvSpPr>
        <p:spPr>
          <a:xfrm>
            <a:off x="5882600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TX 2</a:t>
            </a:r>
            <a:endParaRPr sz="1200"/>
          </a:p>
        </p:txBody>
      </p:sp>
      <p:sp>
        <p:nvSpPr>
          <p:cNvPr id="113" name="Google Shape;113;p19"/>
          <p:cNvSpPr txBox="1"/>
          <p:nvPr/>
        </p:nvSpPr>
        <p:spPr>
          <a:xfrm>
            <a:off x="1165600" y="3582050"/>
            <a:ext cx="27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UPDATE</a:t>
            </a:r>
            <a:r>
              <a:rPr lang="ko" sz="1200">
                <a:solidFill>
                  <a:srgbClr val="000000"/>
                </a:solidFill>
              </a:rPr>
              <a:t> (홍길동 잔고 - 100)  =&gt; </a:t>
            </a:r>
            <a:r>
              <a:rPr lang="ko" sz="1200"/>
              <a:t>900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동시성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20" name="Google Shape;120;p2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멀티 스레드 환경에 대한 이해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1" name="Google Shape;121;p20"/>
          <p:cNvGraphicFramePr/>
          <p:nvPr/>
        </p:nvGraphicFramePr>
        <p:xfrm>
          <a:off x="3276200" y="13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{D56CB1E1-FA41-400B-B432-6D0AD6D07452}</a:tableStyleId>
              </a:tblPr>
              <a:tblGrid>
                <a:gridCol w="1000525"/>
                <a:gridCol w="1000525"/>
              </a:tblGrid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잔액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홍길동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2" name="Google Shape;122;p20"/>
          <p:cNvCxnSpPr/>
          <p:nvPr/>
        </p:nvCxnSpPr>
        <p:spPr>
          <a:xfrm>
            <a:off x="4304600" y="2043000"/>
            <a:ext cx="3600" cy="30954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20"/>
          <p:cNvSpPr txBox="1"/>
          <p:nvPr/>
        </p:nvSpPr>
        <p:spPr>
          <a:xfrm>
            <a:off x="1145750" y="2720100"/>
            <a:ext cx="27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READ (홍길동 잔고)  =&gt; 1000</a:t>
            </a:r>
            <a:endParaRPr sz="1200"/>
          </a:p>
        </p:txBody>
      </p:sp>
      <p:sp>
        <p:nvSpPr>
          <p:cNvPr id="124" name="Google Shape;124;p20"/>
          <p:cNvSpPr txBox="1"/>
          <p:nvPr/>
        </p:nvSpPr>
        <p:spPr>
          <a:xfrm>
            <a:off x="1399775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TX 1</a:t>
            </a:r>
            <a:endParaRPr sz="1200"/>
          </a:p>
        </p:txBody>
      </p:sp>
      <p:sp>
        <p:nvSpPr>
          <p:cNvPr id="125" name="Google Shape;125;p20"/>
          <p:cNvSpPr txBox="1"/>
          <p:nvPr/>
        </p:nvSpPr>
        <p:spPr>
          <a:xfrm>
            <a:off x="5882600" y="1962225"/>
            <a:ext cx="17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TX 2</a:t>
            </a:r>
            <a:endParaRPr sz="1200"/>
          </a:p>
        </p:txBody>
      </p:sp>
      <p:sp>
        <p:nvSpPr>
          <p:cNvPr id="126" name="Google Shape;126;p20"/>
          <p:cNvSpPr txBox="1"/>
          <p:nvPr/>
        </p:nvSpPr>
        <p:spPr>
          <a:xfrm>
            <a:off x="4444175" y="3089400"/>
            <a:ext cx="279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READ (홍길동 잔고)  =&gt; 1000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7" name="Google Shape;127;p20"/>
          <p:cNvSpPr txBox="1"/>
          <p:nvPr/>
        </p:nvSpPr>
        <p:spPr>
          <a:xfrm>
            <a:off x="1165600" y="3582050"/>
            <a:ext cx="27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UPDATE</a:t>
            </a:r>
            <a:r>
              <a:rPr lang="ko" sz="1200">
                <a:solidFill>
                  <a:srgbClr val="000000"/>
                </a:solidFill>
              </a:rPr>
              <a:t> (홍길동 잔고 - 100)  =&gt; </a:t>
            </a:r>
            <a:r>
              <a:rPr lang="ko" sz="1200"/>
              <a:t>900</a:t>
            </a:r>
            <a:endParaRPr sz="1200"/>
          </a:p>
        </p:txBody>
      </p:sp>
      <p:sp>
        <p:nvSpPr>
          <p:cNvPr id="128" name="Google Shape;128;p20"/>
          <p:cNvSpPr txBox="1"/>
          <p:nvPr/>
        </p:nvSpPr>
        <p:spPr>
          <a:xfrm>
            <a:off x="4377875" y="4252100"/>
            <a:ext cx="27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UPDATE</a:t>
            </a:r>
            <a:r>
              <a:rPr lang="ko" sz="1200">
                <a:solidFill>
                  <a:srgbClr val="000000"/>
                </a:solidFill>
              </a:rPr>
              <a:t> (홍길동 잔고 - 100)  =&gt; </a:t>
            </a:r>
            <a:r>
              <a:rPr lang="ko" sz="1200"/>
              <a:t>900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동시성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35" name="Google Shape;135;p2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멀티 스레드 환경에 대한 이해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746050" y="1403100"/>
            <a:ext cx="6734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데이터베이스에서 </a:t>
            </a:r>
            <a:r>
              <a:rPr lang="ko" sz="1800"/>
              <a:t>동시성 이슈가 발생하는 일반적인 패턴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공유자원 조회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공유자원 갱신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동시성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43" name="Google Shape;143;p2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멀티 스레드 환경에 대한 이해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746050" y="1403100"/>
            <a:ext cx="6734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데이터베이스에서 </a:t>
            </a:r>
            <a:r>
              <a:rPr lang="ko" sz="1800"/>
              <a:t>동시성 이슈가 발생하는 일반적인 패턴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공유자원 조회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→ 다</a:t>
            </a:r>
            <a:r>
              <a:rPr lang="ko" sz="1800"/>
              <a:t>른 오퍼레이션 수행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공유자원 갱신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