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5" r:id="rId13"/>
    <p:sldId id="266" r:id="rId14"/>
    <p:sldId id="264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9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1A7EF-134A-42D4-BB6A-00CDC94B9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55A848-2A3F-4389-9400-AF4B944B6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DC3CF-F4E3-44A6-93F8-B8B07511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A21F-93D7-4657-8334-B18833272610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F860F-0CE2-47A3-A7B9-DF3423CD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96381-BE11-4ADE-A14B-77001280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E4D-37DE-489B-B4BD-BA3C72280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D4251-DE69-40D6-9D25-4E046E34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34C34-1C80-4715-AC7E-CCE4AD837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1559A-889A-4AC5-AB4B-83032C1C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A21F-93D7-4657-8334-B18833272610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7AC18-C69C-404B-BF96-087CBB07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D1638-3CB4-4B5F-B5AF-91FA0942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E4D-37DE-489B-B4BD-BA3C72280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2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9D65D1-0368-44FA-8F1E-CFC365C7F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2C378C-698A-4D30-A00E-3242987E2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5055E-A6D2-456C-8CBB-29BA4CF7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A21F-93D7-4657-8334-B18833272610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F537D-4F78-491D-9C82-F5212110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F800F-97D1-43D4-B2C8-ED80A12A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E4D-37DE-489B-B4BD-BA3C72280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0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60C7A-7770-4A40-8578-2B0B0C3E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D5238-2669-4C5F-BF11-35271B6A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BF37A-07B7-402E-8E71-8BAB87E2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A21F-93D7-4657-8334-B18833272610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566BC-8751-4C96-BEBE-0A5CC31B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1253A-C1EA-4531-8B06-9F71597B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E4D-37DE-489B-B4BD-BA3C72280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1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F83CC-8474-4012-8CB9-2F9915EF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318AE-4DC8-4875-8F85-4D248592A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A1383-54D3-4387-8DF0-CFF22161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A21F-93D7-4657-8334-B18833272610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D0639-CD70-40C3-860B-D1EAD701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4EC76-8B20-4205-BA3B-5ACE20B4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E4D-37DE-489B-B4BD-BA3C72280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7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D6922-588E-46F2-94D5-5EE53234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A888D-BFD5-4062-BFAB-3D6B25FA5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FF115-A7B2-48BA-BF55-B2A1F9668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7C946-C9CE-4C9E-9B61-361CBB9D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A21F-93D7-4657-8334-B18833272610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8019F-2D33-4DF4-B462-D5379C36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464F5-6A12-40DD-858E-6A59D2FD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E4D-37DE-489B-B4BD-BA3C72280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E170F-6D1F-44E9-BDC6-DA1146FF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6FBAAD-78BE-483B-845C-EFC2BBDE8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ADF664-3132-40DF-9C6E-CFF3521D4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40810F-3320-4621-BE4A-3FAF8EA27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BC0CEA-C581-48B3-99DE-C031D030C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48D9F4-3FD6-4F13-95A5-93ADFE75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A21F-93D7-4657-8334-B18833272610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11228B-A959-4D3D-BD3C-413F034A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8226E1-23B7-440C-AF9C-6D8A2A27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E4D-37DE-489B-B4BD-BA3C72280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09BBE-C92A-4AB7-AA32-78CA9ED7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F739D4-93E4-491D-9AE2-55083EA9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A21F-93D7-4657-8334-B18833272610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E65821-72AB-4872-A214-CEEDD747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F37E-E222-4876-8238-D83D4AA1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E4D-37DE-489B-B4BD-BA3C72280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9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BD959-E9ED-4EAF-8BB3-588D2DD5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A21F-93D7-4657-8334-B18833272610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159776-B60C-49BB-8311-6D08C77D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8E500-94E0-49F3-8CA7-E3BD5A7C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E4D-37DE-489B-B4BD-BA3C72280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7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EE52D-D3C7-47CC-B703-8E4E4697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6A317-F1A2-4B22-9585-676BAF4A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B09213-AF29-4060-8437-7C87698C7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FCCF4-451F-4AA5-9D33-CA6EF0AE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A21F-93D7-4657-8334-B18833272610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553EA-6B1B-4BBA-BD35-FE947151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03BCA-BEE3-44A9-AF74-2F233E17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E4D-37DE-489B-B4BD-BA3C72280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9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5E7A-E36B-46A4-A286-EFCB65D2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A87F41-AD7F-4062-B6B6-CFD15BC79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0C9F30-125C-4DDF-87FE-DC4B7FA88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458C9-E7AF-43C3-9F3F-9A72E124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A21F-93D7-4657-8334-B18833272610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D2855-3EFD-49ED-9D98-C988CD33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37D85-A05D-48FE-AA68-42023027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0E4D-37DE-489B-B4BD-BA3C72280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3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78CADC-B8F5-4164-90DE-537C217C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237219-0182-409B-B3B8-D571134E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6700F-B690-4D17-BC5C-6CA26664A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A21F-93D7-4657-8334-B18833272610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E76D2-E5AA-4BA6-9D9C-04AF3F062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19E40-1EB6-4C3D-87A8-98811E76B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A0E4D-37DE-489B-B4BD-BA3C72280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1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A643A9-8A5D-41FB-972D-698DF605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79" y="1178639"/>
            <a:ext cx="4458037" cy="40011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D1EA81-22A4-450E-9A0D-DDE3A191EA98}"/>
              </a:ext>
            </a:extLst>
          </p:cNvPr>
          <p:cNvSpPr/>
          <p:nvPr/>
        </p:nvSpPr>
        <p:spPr>
          <a:xfrm>
            <a:off x="872779" y="1178639"/>
            <a:ext cx="4458037" cy="4001137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55FC2-184A-47FB-B619-F4E2671B4BCE}"/>
              </a:ext>
            </a:extLst>
          </p:cNvPr>
          <p:cNvSpPr txBox="1"/>
          <p:nvPr/>
        </p:nvSpPr>
        <p:spPr>
          <a:xfrm>
            <a:off x="1293449" y="2160964"/>
            <a:ext cx="36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웹 서비스 개발 </a:t>
            </a:r>
            <a:r>
              <a:rPr lang="ko-KR" altLang="en-US" sz="20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직무란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무엇인가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8ECDD-94C3-4603-B980-79F11539340B}"/>
              </a:ext>
            </a:extLst>
          </p:cNvPr>
          <p:cNvSpPr txBox="1"/>
          <p:nvPr/>
        </p:nvSpPr>
        <p:spPr>
          <a:xfrm>
            <a:off x="2217275" y="2880215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Front-End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61AC7-0984-484D-899F-00E4B0276D66}"/>
              </a:ext>
            </a:extLst>
          </p:cNvPr>
          <p:cNvSpPr txBox="1"/>
          <p:nvPr/>
        </p:nvSpPr>
        <p:spPr>
          <a:xfrm>
            <a:off x="2217916" y="3642336"/>
            <a:ext cx="736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DBA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A8F424-C0EF-4D44-B055-FF16722C53DC}"/>
              </a:ext>
            </a:extLst>
          </p:cNvPr>
          <p:cNvSpPr txBox="1"/>
          <p:nvPr/>
        </p:nvSpPr>
        <p:spPr>
          <a:xfrm>
            <a:off x="2217275" y="4460524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네트워크 개발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운영</a:t>
            </a: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58AB69E7-625F-4E9F-A26A-E880F89F8730}"/>
              </a:ext>
            </a:extLst>
          </p:cNvPr>
          <p:cNvSpPr/>
          <p:nvPr/>
        </p:nvSpPr>
        <p:spPr>
          <a:xfrm>
            <a:off x="2137559" y="3020008"/>
            <a:ext cx="79716" cy="381000"/>
          </a:xfrm>
          <a:prstGeom prst="leftBracke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374A06A5-BF92-485A-A21C-10ECA371C8E7}"/>
              </a:ext>
            </a:extLst>
          </p:cNvPr>
          <p:cNvSpPr/>
          <p:nvPr/>
        </p:nvSpPr>
        <p:spPr>
          <a:xfrm>
            <a:off x="2137559" y="3805779"/>
            <a:ext cx="79716" cy="381000"/>
          </a:xfrm>
          <a:prstGeom prst="leftBracke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371CF194-C639-4E4A-AFBF-16011312B25A}"/>
              </a:ext>
            </a:extLst>
          </p:cNvPr>
          <p:cNvSpPr/>
          <p:nvPr/>
        </p:nvSpPr>
        <p:spPr>
          <a:xfrm>
            <a:off x="2137559" y="4433467"/>
            <a:ext cx="79716" cy="381000"/>
          </a:xfrm>
          <a:prstGeom prst="leftBracke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C2F9BB-C30A-4D70-A481-B04FA5276D09}"/>
              </a:ext>
            </a:extLst>
          </p:cNvPr>
          <p:cNvSpPr txBox="1"/>
          <p:nvPr/>
        </p:nvSpPr>
        <p:spPr>
          <a:xfrm>
            <a:off x="2217275" y="322420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Back-End</a:t>
            </a:r>
            <a:endParaRPr lang="ko-KR" altLang="en-US" sz="1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9B1F37-0866-459E-8784-CB499F913DAE}"/>
              </a:ext>
            </a:extLst>
          </p:cNvPr>
          <p:cNvSpPr txBox="1"/>
          <p:nvPr/>
        </p:nvSpPr>
        <p:spPr>
          <a:xfrm>
            <a:off x="1064183" y="3024146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웹개발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9AE8E-DBF9-4D79-B85E-A2871BC07A09}"/>
              </a:ext>
            </a:extLst>
          </p:cNvPr>
          <p:cNvSpPr txBox="1"/>
          <p:nvPr/>
        </p:nvSpPr>
        <p:spPr>
          <a:xfrm>
            <a:off x="1098740" y="3805779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198D9-E2EB-4D99-95E0-DA2399F8FD96}"/>
              </a:ext>
            </a:extLst>
          </p:cNvPr>
          <p:cNvSpPr txBox="1"/>
          <p:nvPr/>
        </p:nvSpPr>
        <p:spPr>
          <a:xfrm>
            <a:off x="947965" y="4460524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네트워크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A0D5A9-4642-41A5-92E3-4B1C62395B3A}"/>
              </a:ext>
            </a:extLst>
          </p:cNvPr>
          <p:cNvSpPr txBox="1"/>
          <p:nvPr/>
        </p:nvSpPr>
        <p:spPr>
          <a:xfrm>
            <a:off x="2217275" y="3996279"/>
            <a:ext cx="736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DW</a:t>
            </a:r>
            <a:endParaRPr lang="ko-KR" altLang="en-US" sz="1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78E71-75FC-420F-A341-A7945331A72E}"/>
              </a:ext>
            </a:extLst>
          </p:cNvPr>
          <p:cNvSpPr txBox="1"/>
          <p:nvPr/>
        </p:nvSpPr>
        <p:spPr>
          <a:xfrm>
            <a:off x="6675312" y="2140445"/>
            <a:ext cx="3611886" cy="1950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웹 개발 직무</a:t>
            </a:r>
            <a:endParaRPr lang="en-US" altLang="ko-KR" sz="24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무엇을 준비해야하나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어떻게 준비해야하나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하지 말아야 할 것들은 무엇인가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399996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E37734-E2DF-4E5B-982C-EFF23A9D1D22}"/>
              </a:ext>
            </a:extLst>
          </p:cNvPr>
          <p:cNvSpPr/>
          <p:nvPr/>
        </p:nvSpPr>
        <p:spPr>
          <a:xfrm>
            <a:off x="1862356" y="1090568"/>
            <a:ext cx="7147420" cy="52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안녕하세요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저는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[OOO]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부문에 지원한 김철수 입니다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77C24D-433C-460A-9187-E511EA687460}"/>
              </a:ext>
            </a:extLst>
          </p:cNvPr>
          <p:cNvSpPr/>
          <p:nvPr/>
        </p:nvSpPr>
        <p:spPr>
          <a:xfrm>
            <a:off x="1862356" y="1754696"/>
            <a:ext cx="9311780" cy="10975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저는 학부시절 </a:t>
            </a:r>
            <a:r>
              <a:rPr lang="en-US" altLang="ko-KR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A, B </a:t>
            </a: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등과 같은 과제를 통해 </a:t>
            </a:r>
            <a:r>
              <a:rPr lang="en-US" altLang="ko-KR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XY</a:t>
            </a: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사에서 요하는 </a:t>
            </a:r>
            <a:r>
              <a:rPr lang="ko-KR" altLang="en-US" dirty="0" err="1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백엔드</a:t>
            </a: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개발 직무에 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대한 경험을 습득해왔습니다</a:t>
            </a:r>
            <a:r>
              <a:rPr lang="en-US" altLang="ko-KR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해당 과제를 통해 </a:t>
            </a:r>
            <a:r>
              <a:rPr lang="en-US" altLang="ko-KR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</a:t>
            </a:r>
            <a:r>
              <a:rPr lang="en-US" altLang="ko-KR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), (</a:t>
            </a: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나</a:t>
            </a:r>
            <a:r>
              <a:rPr lang="en-US" altLang="ko-KR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), (</a:t>
            </a: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</a:t>
            </a:r>
            <a:r>
              <a:rPr lang="en-US" altLang="ko-KR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와 같은 개발 지식을 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얻을 수 있었습니다</a:t>
            </a:r>
            <a:r>
              <a:rPr lang="en-US" altLang="ko-KR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0E94743-8CCF-404E-94E4-50BE3D4C1363}"/>
              </a:ext>
            </a:extLst>
          </p:cNvPr>
          <p:cNvSpPr/>
          <p:nvPr/>
        </p:nvSpPr>
        <p:spPr>
          <a:xfrm>
            <a:off x="1862356" y="2987876"/>
            <a:ext cx="9311780" cy="10975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최근에는 이에 그치지 않고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Java Spring MSA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프로젝트를 프로토타입으로 구축하여 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(1)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과 같은 프로젝트를 </a:t>
            </a:r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github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에서 형상관리를 수행하고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docker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 관리하여 호스팅까지 수행한 경험이 있습니다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5DAAE1-AFBB-428E-882A-964ABF03FFBF}"/>
              </a:ext>
            </a:extLst>
          </p:cNvPr>
          <p:cNvSpPr/>
          <p:nvPr/>
        </p:nvSpPr>
        <p:spPr>
          <a:xfrm>
            <a:off x="1862356" y="4221056"/>
            <a:ext cx="9311780" cy="109755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백엔드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개발직무는 개발역량과 더불어 기획자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개발자간 손발이 맞는 커뮤니케이션이 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매우 중요한 업무로 알고 있습니다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학부시절 팀원으로서 그리고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개인으로서의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경험을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통해 좋은 결과를 만들어 내고자 지원하게 되었습니다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187B6-B6E2-4DDB-A9BF-C74711C0D02C}"/>
              </a:ext>
            </a:extLst>
          </p:cNvPr>
          <p:cNvSpPr txBox="1"/>
          <p:nvPr/>
        </p:nvSpPr>
        <p:spPr>
          <a:xfrm>
            <a:off x="457199" y="1174458"/>
            <a:ext cx="994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통성명</a:t>
            </a:r>
            <a:r>
              <a:rPr lang="ko-KR" altLang="en-US" sz="1800" b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40249-203E-4BEB-9CA2-7B27DFFBA86D}"/>
              </a:ext>
            </a:extLst>
          </p:cNvPr>
          <p:cNvSpPr txBox="1"/>
          <p:nvPr/>
        </p:nvSpPr>
        <p:spPr>
          <a:xfrm>
            <a:off x="457199" y="2023144"/>
            <a:ext cx="994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전문성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1E9FD-53F9-45C6-823C-9ADE751D3C75}"/>
              </a:ext>
            </a:extLst>
          </p:cNvPr>
          <p:cNvSpPr txBox="1"/>
          <p:nvPr/>
        </p:nvSpPr>
        <p:spPr>
          <a:xfrm>
            <a:off x="457199" y="3244334"/>
            <a:ext cx="994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확장성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72259-FF8F-44AC-986B-ADC106861BBB}"/>
              </a:ext>
            </a:extLst>
          </p:cNvPr>
          <p:cNvSpPr txBox="1"/>
          <p:nvPr/>
        </p:nvSpPr>
        <p:spPr>
          <a:xfrm>
            <a:off x="457199" y="4585169"/>
            <a:ext cx="1187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대인관계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30791-099B-4340-A9AF-8194713545DB}"/>
              </a:ext>
            </a:extLst>
          </p:cNvPr>
          <p:cNvSpPr txBox="1"/>
          <p:nvPr/>
        </p:nvSpPr>
        <p:spPr>
          <a:xfrm>
            <a:off x="297147" y="504039"/>
            <a:ext cx="4261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자기소개  예시</a:t>
            </a:r>
            <a:endParaRPr lang="en-US" altLang="ko-KR" sz="28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12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7DA074-05FB-4C29-A25B-776383E90B40}"/>
              </a:ext>
            </a:extLst>
          </p:cNvPr>
          <p:cNvSpPr txBox="1"/>
          <p:nvPr/>
        </p:nvSpPr>
        <p:spPr>
          <a:xfrm>
            <a:off x="230035" y="126534"/>
            <a:ext cx="4261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백엔드</a:t>
            </a:r>
            <a:r>
              <a:rPr lang="ko-KR" altLang="en-US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기술질문 대응 </a:t>
            </a:r>
            <a:endParaRPr lang="en-US" altLang="ko-KR" sz="18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734EA1-35CC-44C1-8C4E-8B44BBBAC3B7}"/>
              </a:ext>
            </a:extLst>
          </p:cNvPr>
          <p:cNvSpPr txBox="1"/>
          <p:nvPr/>
        </p:nvSpPr>
        <p:spPr>
          <a:xfrm>
            <a:off x="230035" y="740329"/>
            <a:ext cx="4261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공통 기술 질문 리스트</a:t>
            </a:r>
            <a:endParaRPr lang="en-US" altLang="ko-KR" sz="18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8FA9EB-5D8A-43F8-A907-2F92562404A6}"/>
              </a:ext>
            </a:extLst>
          </p:cNvPr>
          <p:cNvSpPr/>
          <p:nvPr/>
        </p:nvSpPr>
        <p:spPr>
          <a:xfrm>
            <a:off x="385894" y="1191237"/>
            <a:ext cx="5125673" cy="5360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C3C7D-B474-4BDD-BA74-80666F46AFB9}"/>
              </a:ext>
            </a:extLst>
          </p:cNvPr>
          <p:cNvSpPr txBox="1"/>
          <p:nvPr/>
        </p:nvSpPr>
        <p:spPr>
          <a:xfrm>
            <a:off x="465005" y="1582340"/>
            <a:ext cx="44664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0000"/>
                </a:solidFill>
              </a:rPr>
              <a:t>Spring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AOP</a:t>
            </a:r>
            <a:r>
              <a:rPr lang="ko-KR" altLang="en-US" sz="1600" b="1" dirty="0">
                <a:solidFill>
                  <a:srgbClr val="FF0000"/>
                </a:solidFill>
              </a:rPr>
              <a:t> 란 무엇인가</a:t>
            </a:r>
            <a:r>
              <a:rPr lang="en-US" altLang="ko-KR" sz="1600" b="1" dirty="0">
                <a:solidFill>
                  <a:srgbClr val="FF0000"/>
                </a:solidFill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0000"/>
                </a:solidFill>
              </a:rPr>
              <a:t>Spring DI </a:t>
            </a:r>
            <a:r>
              <a:rPr lang="ko-KR" altLang="en-US" sz="1600" b="1" dirty="0">
                <a:solidFill>
                  <a:srgbClr val="FF0000"/>
                </a:solidFill>
              </a:rPr>
              <a:t>란 무엇인가</a:t>
            </a:r>
            <a:r>
              <a:rPr lang="en-US" altLang="ko-KR" sz="1600" b="1" dirty="0">
                <a:solidFill>
                  <a:srgbClr val="FF0000"/>
                </a:solidFill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MVC </a:t>
            </a:r>
            <a:r>
              <a:rPr lang="ko-KR" altLang="en-US" sz="1600" dirty="0"/>
              <a:t>패턴에 대해 알고 있는가</a:t>
            </a:r>
            <a:r>
              <a:rPr lang="en-US" altLang="ko-KR" sz="1600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Restful API </a:t>
            </a:r>
            <a:r>
              <a:rPr lang="ko-KR" altLang="en-US" sz="1600" dirty="0"/>
              <a:t>관련 알고 있는 지식이 있는지</a:t>
            </a:r>
            <a:r>
              <a:rPr lang="en-US" altLang="ko-KR" sz="1600" dirty="0"/>
              <a:t>? </a:t>
            </a:r>
            <a:br>
              <a:rPr lang="en-US" altLang="ko-KR" sz="1600" dirty="0"/>
            </a:br>
            <a:r>
              <a:rPr lang="en-US" altLang="ko-KR" sz="1600" dirty="0"/>
              <a:t>- GET, POST, PUT, DELETE </a:t>
            </a:r>
            <a:br>
              <a:rPr lang="en-US" altLang="ko-KR" sz="1600" dirty="0"/>
            </a:b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Docker </a:t>
            </a:r>
            <a:r>
              <a:rPr lang="ko-KR" altLang="en-US" sz="1600" dirty="0"/>
              <a:t>관련 지식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AWS </a:t>
            </a:r>
          </a:p>
          <a:p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1A519E-F8D4-41C1-BBC7-91BF5C330423}"/>
              </a:ext>
            </a:extLst>
          </p:cNvPr>
          <p:cNvSpPr/>
          <p:nvPr/>
        </p:nvSpPr>
        <p:spPr>
          <a:xfrm>
            <a:off x="6096000" y="1191237"/>
            <a:ext cx="5125673" cy="5360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9AFC4-995A-4D59-9518-00D955B09040}"/>
              </a:ext>
            </a:extLst>
          </p:cNvPr>
          <p:cNvSpPr txBox="1"/>
          <p:nvPr/>
        </p:nvSpPr>
        <p:spPr>
          <a:xfrm>
            <a:off x="6302578" y="1795136"/>
            <a:ext cx="471251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뮤터블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이뮤터블</a:t>
            </a:r>
            <a:r>
              <a:rPr lang="ko-KR" altLang="en-US" sz="1600" dirty="0"/>
              <a:t> 변수의 차이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Out of memory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가비지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컬렉팅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JVM</a:t>
            </a:r>
            <a:r>
              <a:rPr lang="ko-KR" altLang="en-US" sz="1600" dirty="0"/>
              <a:t>의 </a:t>
            </a:r>
            <a:r>
              <a:rPr lang="en-US" altLang="ko-KR" sz="1600" dirty="0"/>
              <a:t>heap</a:t>
            </a:r>
            <a:r>
              <a:rPr lang="ko-KR" altLang="en-US" sz="1600" dirty="0"/>
              <a:t>과 </a:t>
            </a:r>
            <a:r>
              <a:rPr lang="en-US" altLang="ko-KR" sz="1600" dirty="0"/>
              <a:t>stack</a:t>
            </a:r>
            <a:r>
              <a:rPr lang="ko-KR" altLang="en-US" sz="1600" dirty="0"/>
              <a:t>의 차이 </a:t>
            </a:r>
            <a:r>
              <a:rPr lang="en-US" altLang="ko-KR" sz="1600" dirty="0"/>
              <a:t>/ </a:t>
            </a:r>
            <a:r>
              <a:rPr lang="ko-KR" altLang="en-US" sz="1600" dirty="0"/>
              <a:t>해당 영역에 쌓이는 데이터의 종류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동시에 만명이 결제한다면 분산을 어떻게 </a:t>
            </a:r>
            <a:r>
              <a:rPr lang="ko-KR" altLang="en-US" sz="1600" dirty="0" err="1"/>
              <a:t>할것인지</a:t>
            </a:r>
            <a:r>
              <a:rPr lang="en-US" altLang="ko-KR" sz="16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64810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85251B-1169-455D-ADDF-4054A9230C0E}"/>
              </a:ext>
            </a:extLst>
          </p:cNvPr>
          <p:cNvSpPr txBox="1"/>
          <p:nvPr/>
        </p:nvSpPr>
        <p:spPr>
          <a:xfrm>
            <a:off x="1076436" y="541324"/>
            <a:ext cx="1003912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일반질문 1. 우리 사이트의 문제점은 </a:t>
            </a:r>
            <a:r>
              <a:rPr lang="ko-KR" altLang="en-US" sz="1200" dirty="0" err="1"/>
              <a:t>어떤게</a:t>
            </a:r>
            <a:r>
              <a:rPr lang="ko-KR" altLang="en-US" sz="1200" dirty="0"/>
              <a:t> 있는지 </a:t>
            </a:r>
            <a:r>
              <a:rPr lang="ko-KR" altLang="en-US" sz="1200" dirty="0" err="1"/>
              <a:t>생각해본적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있으신가요</a:t>
            </a:r>
            <a:r>
              <a:rPr lang="ko-KR" altLang="en-US" sz="1200" dirty="0"/>
              <a:t>? </a:t>
            </a:r>
          </a:p>
          <a:p>
            <a:r>
              <a:rPr lang="ko-KR" altLang="en-US" sz="1200" dirty="0"/>
              <a:t>일반질문 2. 본인이 생각하는 개발자의 가장 중요한 덕목이 무엇이라 생각하시나요? </a:t>
            </a:r>
          </a:p>
          <a:p>
            <a:r>
              <a:rPr lang="ko-KR" altLang="en-US" sz="1200" dirty="0"/>
              <a:t>일반질문 3. </a:t>
            </a:r>
            <a:r>
              <a:rPr lang="ko-KR" altLang="en-US" sz="1200" dirty="0" err="1"/>
              <a:t>깃헙</a:t>
            </a:r>
            <a:r>
              <a:rPr lang="ko-KR" altLang="en-US" sz="1200" dirty="0"/>
              <a:t> 같은 오픈소스 사용해서 진행중인 프로젝트가 별도로 </a:t>
            </a:r>
            <a:r>
              <a:rPr lang="ko-KR" altLang="en-US" sz="1200" dirty="0" err="1"/>
              <a:t>있으신지</a:t>
            </a:r>
            <a:r>
              <a:rPr lang="ko-KR" altLang="en-US" sz="1200" dirty="0"/>
              <a:t>? 있다면 간단하게 어떻게 </a:t>
            </a:r>
            <a:r>
              <a:rPr lang="ko-KR" altLang="en-US" sz="1200" dirty="0" err="1"/>
              <a:t>구축되</a:t>
            </a:r>
            <a:r>
              <a:rPr lang="ko-KR" altLang="en-US" sz="1200" dirty="0"/>
              <a:t> 있는지 설명 </a:t>
            </a:r>
          </a:p>
          <a:p>
            <a:r>
              <a:rPr lang="ko-KR" altLang="en-US" sz="1200" dirty="0"/>
              <a:t>일반질문 4. 본인이 지원하신 직무에 대해 간략히 설명이 가능할까요?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기술질문</a:t>
            </a:r>
            <a:r>
              <a:rPr lang="en-US" altLang="ko-KR" sz="1200" dirty="0"/>
              <a:t>1</a:t>
            </a:r>
            <a:r>
              <a:rPr lang="ko-KR" altLang="en-US" sz="1200" dirty="0"/>
              <a:t>. </a:t>
            </a:r>
            <a:r>
              <a:rPr lang="en-US" altLang="ko-KR" sz="1200" dirty="0">
                <a:hlinkClick r:id="rId2"/>
              </a:rPr>
              <a:t>www.naver.com</a:t>
            </a:r>
            <a:r>
              <a:rPr lang="ko-KR" altLang="en-US" sz="1200" dirty="0"/>
              <a:t> 에 </a:t>
            </a:r>
            <a:r>
              <a:rPr lang="ko-KR" altLang="en-US" sz="1200" dirty="0" err="1"/>
              <a:t>들어올때까지의</a:t>
            </a:r>
            <a:r>
              <a:rPr lang="ko-KR" altLang="en-US" sz="1200" dirty="0"/>
              <a:t> 프로세스를 설명 가능한지? </a:t>
            </a:r>
          </a:p>
          <a:p>
            <a:r>
              <a:rPr lang="ko-KR" altLang="en-US" sz="1200" dirty="0"/>
              <a:t>기술질문</a:t>
            </a:r>
            <a:r>
              <a:rPr lang="en-US" altLang="ko-KR" sz="1200" dirty="0"/>
              <a:t>2</a:t>
            </a:r>
            <a:r>
              <a:rPr lang="ko-KR" altLang="en-US" sz="1200" dirty="0"/>
              <a:t>. </a:t>
            </a:r>
            <a:r>
              <a:rPr lang="ko-KR" altLang="en-US" sz="1200" dirty="0" err="1"/>
              <a:t>spring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DI에</a:t>
            </a:r>
            <a:r>
              <a:rPr lang="ko-KR" altLang="en-US" sz="1200" dirty="0"/>
              <a:t> 대해 </a:t>
            </a:r>
            <a:r>
              <a:rPr lang="ko-KR" altLang="en-US" sz="1200" dirty="0" err="1"/>
              <a:t>아는대로</a:t>
            </a:r>
            <a:r>
              <a:rPr lang="ko-KR" altLang="en-US" sz="1200" dirty="0"/>
              <a:t> 설명 </a:t>
            </a:r>
          </a:p>
          <a:p>
            <a:r>
              <a:rPr lang="ko-KR" altLang="en-US" sz="1200" dirty="0"/>
              <a:t>기술질문</a:t>
            </a:r>
            <a:r>
              <a:rPr lang="en-US" altLang="ko-KR" sz="1200" dirty="0"/>
              <a:t>3</a:t>
            </a:r>
            <a:r>
              <a:rPr lang="ko-KR" altLang="en-US" sz="1200" dirty="0"/>
              <a:t>. </a:t>
            </a:r>
            <a:r>
              <a:rPr lang="ko-KR" altLang="en-US" sz="1200" dirty="0" err="1"/>
              <a:t>뮤터블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이뮤터블</a:t>
            </a:r>
            <a:r>
              <a:rPr lang="ko-KR" altLang="en-US" sz="1200" dirty="0"/>
              <a:t> 변수의 차이에 대해서 아는지? </a:t>
            </a:r>
            <a:endParaRPr lang="en-US" altLang="ko-KR" sz="1200" dirty="0"/>
          </a:p>
          <a:p>
            <a:r>
              <a:rPr lang="ko-KR" altLang="en-US" sz="1200" dirty="0"/>
              <a:t>기술질문</a:t>
            </a:r>
            <a:r>
              <a:rPr lang="en-US" altLang="ko-KR" sz="1200" dirty="0"/>
              <a:t>4.</a:t>
            </a:r>
            <a:r>
              <a:rPr lang="ko-KR" altLang="en-US" sz="1200" dirty="0"/>
              <a:t>프로젝트 간 </a:t>
            </a:r>
            <a:r>
              <a:rPr lang="ko-KR" altLang="en-US" sz="1200" dirty="0" err="1"/>
              <a:t>DB는</a:t>
            </a:r>
            <a:r>
              <a:rPr lang="ko-KR" altLang="en-US" sz="1200" dirty="0"/>
              <a:t> 무엇을 </a:t>
            </a:r>
            <a:r>
              <a:rPr lang="ko-KR" altLang="en-US" sz="1200" dirty="0" err="1"/>
              <a:t>DB를</a:t>
            </a:r>
            <a:r>
              <a:rPr lang="ko-KR" altLang="en-US" sz="1200" dirty="0"/>
              <a:t> 사용했는지 왜 사용했는지? </a:t>
            </a:r>
            <a:r>
              <a:rPr lang="ko-KR" altLang="en-US" sz="1200" dirty="0" err="1"/>
              <a:t>DB서버는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어떤걸</a:t>
            </a:r>
            <a:r>
              <a:rPr lang="ko-KR" altLang="en-US" sz="1200" dirty="0"/>
              <a:t> 사용하였는지 </a:t>
            </a:r>
            <a:r>
              <a:rPr lang="ko-KR" altLang="en-US" sz="1200" dirty="0" err="1"/>
              <a:t>AWS나</a:t>
            </a:r>
            <a:r>
              <a:rPr lang="ko-KR" altLang="en-US" sz="1200" dirty="0"/>
              <a:t> GCP ? </a:t>
            </a:r>
          </a:p>
          <a:p>
            <a:endParaRPr lang="ko-KR" altLang="en-US" sz="1200" dirty="0"/>
          </a:p>
          <a:p>
            <a:r>
              <a:rPr lang="ko-KR" altLang="en-US" sz="1200" dirty="0"/>
              <a:t>기술질문</a:t>
            </a:r>
            <a:r>
              <a:rPr lang="en-US" altLang="ko-KR" sz="1200" dirty="0"/>
              <a:t>5. </a:t>
            </a:r>
            <a:r>
              <a:rPr lang="ko-KR" altLang="en-US" sz="1200" dirty="0"/>
              <a:t>스프링 AOP 에 대해 알고 있는지? 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개념에 대해 아는 대로 설명 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 err="1"/>
              <a:t>joinpoint와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pointcut</a:t>
            </a:r>
            <a:r>
              <a:rPr lang="ko-KR" altLang="en-US" sz="1200" dirty="0"/>
              <a:t> 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 err="1"/>
              <a:t>aspect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어노테이션에</a:t>
            </a:r>
            <a:r>
              <a:rPr lang="ko-KR" altLang="en-US" sz="1200" dirty="0"/>
              <a:t> 대해 아는 것과 어느 시점에 사용해야 하는지? </a:t>
            </a:r>
          </a:p>
          <a:p>
            <a:endParaRPr lang="ko-KR" altLang="en-US" sz="1200" dirty="0"/>
          </a:p>
          <a:p>
            <a:r>
              <a:rPr lang="ko-KR" altLang="en-US" sz="1200" dirty="0"/>
              <a:t>기술질문</a:t>
            </a:r>
            <a:r>
              <a:rPr lang="en-US" altLang="ko-KR" sz="1200" dirty="0"/>
              <a:t>6. </a:t>
            </a:r>
            <a:r>
              <a:rPr lang="ko-KR" altLang="en-US" sz="1200" dirty="0" err="1"/>
              <a:t>docker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image</a:t>
            </a:r>
            <a:r>
              <a:rPr lang="ko-KR" altLang="en-US" sz="1200" dirty="0"/>
              <a:t> 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만드는데 어떤 어려움이 있었는지? 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 err="1"/>
              <a:t>도커에</a:t>
            </a:r>
            <a:r>
              <a:rPr lang="ko-KR" altLang="en-US" sz="1200" dirty="0"/>
              <a:t> 대해 </a:t>
            </a:r>
            <a:r>
              <a:rPr lang="ko-KR" altLang="en-US" sz="1200" dirty="0" err="1"/>
              <a:t>아는대로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얘기해보시겠어요</a:t>
            </a:r>
            <a:r>
              <a:rPr lang="ko-KR" altLang="en-US" sz="1200" dirty="0"/>
              <a:t>? 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 err="1"/>
              <a:t>도커</a:t>
            </a:r>
            <a:r>
              <a:rPr lang="ko-KR" altLang="en-US" sz="1200" dirty="0"/>
              <a:t> 컨테이너 몇개로 운영해서 사용하셨었는지, </a:t>
            </a:r>
            <a:r>
              <a:rPr lang="ko-KR" altLang="en-US" sz="1200" dirty="0" err="1"/>
              <a:t>쿠버네티스</a:t>
            </a:r>
            <a:r>
              <a:rPr lang="ko-KR" altLang="en-US" sz="1200" dirty="0"/>
              <a:t> 사용경험에 대한 질문 </a:t>
            </a:r>
          </a:p>
          <a:p>
            <a:endParaRPr lang="en-US" altLang="ko-KR" sz="1200" dirty="0"/>
          </a:p>
          <a:p>
            <a:r>
              <a:rPr lang="ko-KR" altLang="en-US" sz="1200" dirty="0"/>
              <a:t>기술질문</a:t>
            </a:r>
            <a:r>
              <a:rPr lang="en-US" altLang="ko-KR" sz="1200" dirty="0"/>
              <a:t>7. URI(</a:t>
            </a:r>
            <a:r>
              <a:rPr lang="ko-KR" altLang="en-US" sz="1200" dirty="0"/>
              <a:t>상위</a:t>
            </a:r>
            <a:r>
              <a:rPr lang="en-US" altLang="ko-KR" sz="1200" dirty="0"/>
              <a:t>, </a:t>
            </a:r>
            <a:r>
              <a:rPr lang="ko-KR" altLang="en-US" sz="1200" dirty="0"/>
              <a:t>논리적</a:t>
            </a:r>
            <a:r>
              <a:rPr lang="en-US" altLang="ko-KR" sz="1200" dirty="0"/>
              <a:t>/</a:t>
            </a:r>
            <a:r>
              <a:rPr lang="ko-KR" altLang="en-US" sz="1200" dirty="0"/>
              <a:t>물리적 리소스를 식별하는 고유한 문자열 시퀀스</a:t>
            </a:r>
            <a:r>
              <a:rPr lang="en-US" altLang="ko-KR" sz="1200" dirty="0"/>
              <a:t>)</a:t>
            </a:r>
            <a:r>
              <a:rPr lang="ko-KR" altLang="en-US" sz="1200" dirty="0"/>
              <a:t>와 </a:t>
            </a:r>
            <a:r>
              <a:rPr lang="en-US" altLang="ko-KR" sz="1200" dirty="0"/>
              <a:t>URL(</a:t>
            </a:r>
            <a:r>
              <a:rPr lang="ko-KR" altLang="en-US" sz="1200" dirty="0"/>
              <a:t>하위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웹주소</a:t>
            </a:r>
            <a:r>
              <a:rPr lang="en-US" altLang="ko-KR" sz="1200" dirty="0"/>
              <a:t>)</a:t>
            </a:r>
            <a:r>
              <a:rPr lang="ko-KR" altLang="en-US" sz="1200" dirty="0"/>
              <a:t>의 차이점이 </a:t>
            </a:r>
            <a:r>
              <a:rPr lang="ko-KR" altLang="en-US" sz="1200" dirty="0" err="1"/>
              <a:t>뭔지</a:t>
            </a:r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기본</a:t>
            </a:r>
            <a:r>
              <a:rPr lang="en-US" altLang="ko-KR" sz="1200" dirty="0"/>
              <a:t>) AES256</a:t>
            </a:r>
            <a:r>
              <a:rPr lang="ko-KR" altLang="en-US" sz="1200" dirty="0"/>
              <a:t>과 </a:t>
            </a:r>
            <a:r>
              <a:rPr lang="en-US" altLang="ko-KR" sz="1200" dirty="0"/>
              <a:t>SHA256 </a:t>
            </a:r>
            <a:r>
              <a:rPr lang="ko-KR" altLang="en-US" sz="1200" dirty="0"/>
              <a:t>방식의 차이점을 </a:t>
            </a:r>
            <a:r>
              <a:rPr lang="ko-KR" altLang="en-US" sz="1200" dirty="0" err="1"/>
              <a:t>아는대로</a:t>
            </a:r>
            <a:r>
              <a:rPr lang="ko-KR" altLang="en-US" sz="1200" dirty="0"/>
              <a:t> 설명</a:t>
            </a:r>
          </a:p>
          <a:p>
            <a:r>
              <a:rPr lang="ko-KR" altLang="en-US" sz="1200" dirty="0"/>
              <a:t>중급</a:t>
            </a:r>
            <a:r>
              <a:rPr lang="en-US" altLang="ko-KR" sz="1200" dirty="0"/>
              <a:t>) AES256</a:t>
            </a:r>
            <a:r>
              <a:rPr lang="ko-KR" altLang="en-US" sz="1200" dirty="0"/>
              <a:t>의 대칭 키 관리를 어떻게 하면 좋을지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기술질문</a:t>
            </a:r>
            <a:r>
              <a:rPr lang="en-US" altLang="ko-KR" sz="1200" dirty="0"/>
              <a:t>8. JWT </a:t>
            </a:r>
            <a:r>
              <a:rPr lang="ko-KR" altLang="en-US" sz="1200" dirty="0" err="1"/>
              <a:t>보안토큰</a:t>
            </a:r>
            <a:r>
              <a:rPr lang="ko-KR" altLang="en-US" sz="1200" dirty="0"/>
              <a:t> 만든 이력이 있는 신입 개발자 질문 </a:t>
            </a:r>
            <a:endParaRPr lang="en-US" altLang="ko-KR" sz="1200" dirty="0"/>
          </a:p>
          <a:p>
            <a:r>
              <a:rPr lang="ko-KR" altLang="en-US" sz="1200" dirty="0"/>
              <a:t>기본) JWT 인증을 하는 이유 </a:t>
            </a:r>
          </a:p>
          <a:p>
            <a:r>
              <a:rPr lang="ko-KR" altLang="en-US" sz="1200" dirty="0"/>
              <a:t>중급) </a:t>
            </a:r>
            <a:r>
              <a:rPr lang="ko-KR" altLang="en-US" sz="1200" dirty="0" err="1"/>
              <a:t>JWT의</a:t>
            </a:r>
            <a:r>
              <a:rPr lang="ko-KR" altLang="en-US" sz="1200" dirty="0"/>
              <a:t> 토큰 구성에 대해 </a:t>
            </a:r>
            <a:r>
              <a:rPr lang="ko-KR" altLang="en-US" sz="1200" dirty="0" err="1"/>
              <a:t>아는대로</a:t>
            </a:r>
            <a:r>
              <a:rPr lang="ko-KR" altLang="en-US" sz="1200" dirty="0"/>
              <a:t> 이야기? </a:t>
            </a:r>
          </a:p>
          <a:p>
            <a:r>
              <a:rPr lang="ko-KR" altLang="en-US" sz="1200" dirty="0"/>
              <a:t>중급) 헤더에 SHA256 알고리즘을 사용하는데 SHA256에 대해 </a:t>
            </a:r>
            <a:r>
              <a:rPr lang="ko-KR" altLang="en-US" sz="1200" dirty="0" err="1"/>
              <a:t>아는대로</a:t>
            </a:r>
            <a:r>
              <a:rPr lang="ko-KR" altLang="en-US" sz="1200" dirty="0"/>
              <a:t> 설명. AES256과의 차이점은 </a:t>
            </a:r>
            <a:r>
              <a:rPr lang="ko-KR" altLang="en-US" sz="1200" dirty="0" err="1"/>
              <a:t>어떤게</a:t>
            </a:r>
            <a:r>
              <a:rPr lang="ko-KR" altLang="en-US" sz="1200" dirty="0"/>
              <a:t> 있는지? </a:t>
            </a:r>
          </a:p>
        </p:txBody>
      </p:sp>
    </p:spTree>
    <p:extLst>
      <p:ext uri="{BB962C8B-B14F-4D97-AF65-F5344CB8AC3E}">
        <p14:creationId xmlns:p14="http://schemas.microsoft.com/office/powerpoint/2010/main" val="359527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95918B-8AA7-4ABA-8B0C-06B963C221FB}"/>
              </a:ext>
            </a:extLst>
          </p:cNvPr>
          <p:cNvSpPr txBox="1"/>
          <p:nvPr/>
        </p:nvSpPr>
        <p:spPr>
          <a:xfrm>
            <a:off x="757107" y="469675"/>
            <a:ext cx="1960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백엔드</a:t>
            </a:r>
            <a:r>
              <a:rPr lang="ko-KR" altLang="en-US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엔지니어</a:t>
            </a:r>
            <a:endParaRPr lang="en-US" altLang="ko-KR" sz="18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ACE670-1622-4CF4-8F69-3902693B4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96" y="1094618"/>
            <a:ext cx="4338590" cy="46687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7559EB7-C9BE-4505-BAE1-2A98CACB152B}"/>
              </a:ext>
            </a:extLst>
          </p:cNvPr>
          <p:cNvSpPr/>
          <p:nvPr/>
        </p:nvSpPr>
        <p:spPr>
          <a:xfrm>
            <a:off x="854196" y="1094618"/>
            <a:ext cx="4338590" cy="4668763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CCB6FA-A8D6-4130-8803-97F3F567C6DB}"/>
              </a:ext>
            </a:extLst>
          </p:cNvPr>
          <p:cNvCxnSpPr/>
          <p:nvPr/>
        </p:nvCxnSpPr>
        <p:spPr>
          <a:xfrm>
            <a:off x="5192786" y="1635853"/>
            <a:ext cx="503339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52A5C2-C8E6-4467-805F-529D684C12C3}"/>
              </a:ext>
            </a:extLst>
          </p:cNvPr>
          <p:cNvSpPr txBox="1"/>
          <p:nvPr/>
        </p:nvSpPr>
        <p:spPr>
          <a:xfrm>
            <a:off x="5696125" y="1451187"/>
            <a:ext cx="1960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Front-End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B0B9C73-F526-4318-918C-B23692188B96}"/>
              </a:ext>
            </a:extLst>
          </p:cNvPr>
          <p:cNvSpPr/>
          <p:nvPr/>
        </p:nvSpPr>
        <p:spPr>
          <a:xfrm>
            <a:off x="3103928" y="2622957"/>
            <a:ext cx="327170" cy="41106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2A02C6-2A1A-4F40-828E-8F8D8E4167E9}"/>
              </a:ext>
            </a:extLst>
          </p:cNvPr>
          <p:cNvCxnSpPr>
            <a:cxnSpLocks/>
          </p:cNvCxnSpPr>
          <p:nvPr/>
        </p:nvCxnSpPr>
        <p:spPr>
          <a:xfrm>
            <a:off x="3431098" y="2828488"/>
            <a:ext cx="275997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74A0A7C-B198-46A3-BDE6-269A7D577CEA}"/>
              </a:ext>
            </a:extLst>
          </p:cNvPr>
          <p:cNvSpPr/>
          <p:nvPr/>
        </p:nvSpPr>
        <p:spPr>
          <a:xfrm>
            <a:off x="6191075" y="2491530"/>
            <a:ext cx="2181138" cy="8221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0B337-B784-482E-858B-C9F316AA49D6}"/>
              </a:ext>
            </a:extLst>
          </p:cNvPr>
          <p:cNvSpPr txBox="1"/>
          <p:nvPr/>
        </p:nvSpPr>
        <p:spPr>
          <a:xfrm>
            <a:off x="6598640" y="2717924"/>
            <a:ext cx="1366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Back-End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D8219-D675-4034-B17D-1661C702146B}"/>
              </a:ext>
            </a:extLst>
          </p:cNvPr>
          <p:cNvSpPr txBox="1"/>
          <p:nvPr/>
        </p:nvSpPr>
        <p:spPr>
          <a:xfrm>
            <a:off x="8603608" y="2231363"/>
            <a:ext cx="2931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highlight>
                  <a:srgbClr val="FFFF00"/>
                </a:highligh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Spring(Java)</a:t>
            </a:r>
          </a:p>
          <a:p>
            <a:r>
              <a:rPr lang="en-US" altLang="ko-KR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r>
              <a:rPr lang="en-US" altLang="ko-KR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Python(Flask, Django)</a:t>
            </a:r>
            <a:br>
              <a:rPr lang="en-US" altLang="ko-KR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en-US" altLang="ko-KR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Node.js </a:t>
            </a:r>
            <a:br>
              <a:rPr lang="en-US" altLang="ko-KR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en-US" altLang="ko-KR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C#(.NET)</a:t>
            </a:r>
            <a:br>
              <a:rPr lang="en-US" altLang="ko-KR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en-US" altLang="ko-KR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r>
              <a:rPr lang="en-US" altLang="ko-KR" sz="1800" b="1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GoLang</a:t>
            </a:r>
            <a:endParaRPr lang="en-US" altLang="ko-KR" sz="18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B7F491-2ED5-4864-B6FA-2A1C33EB324A}"/>
              </a:ext>
            </a:extLst>
          </p:cNvPr>
          <p:cNvSpPr txBox="1"/>
          <p:nvPr/>
        </p:nvSpPr>
        <p:spPr>
          <a:xfrm>
            <a:off x="2879873" y="3084100"/>
            <a:ext cx="1644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이벤트의 발생</a:t>
            </a:r>
            <a:r>
              <a:rPr lang="en-US" altLang="ko-KR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23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D150CF-53E8-4606-99CC-8C9EA2B9C623}"/>
              </a:ext>
            </a:extLst>
          </p:cNvPr>
          <p:cNvSpPr txBox="1"/>
          <p:nvPr/>
        </p:nvSpPr>
        <p:spPr>
          <a:xfrm>
            <a:off x="757107" y="469675"/>
            <a:ext cx="1960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백엔드</a:t>
            </a:r>
            <a:r>
              <a:rPr lang="ko-KR" altLang="en-US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엔지니어 </a:t>
            </a:r>
            <a:r>
              <a:rPr lang="en-US" altLang="ko-KR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회원 로그인</a:t>
            </a:r>
            <a:r>
              <a:rPr lang="en-US" altLang="ko-KR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CCCD67-B153-4D44-86EA-D3B62C1416B6}"/>
              </a:ext>
            </a:extLst>
          </p:cNvPr>
          <p:cNvSpPr/>
          <p:nvPr/>
        </p:nvSpPr>
        <p:spPr>
          <a:xfrm>
            <a:off x="4890782" y="2508308"/>
            <a:ext cx="2181138" cy="8221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8E8FB-E0D4-4B01-AFE4-ED732AB9407C}"/>
              </a:ext>
            </a:extLst>
          </p:cNvPr>
          <p:cNvSpPr txBox="1"/>
          <p:nvPr/>
        </p:nvSpPr>
        <p:spPr>
          <a:xfrm>
            <a:off x="5298347" y="2734702"/>
            <a:ext cx="1366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Back-End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A74E3CD-165B-46DA-912B-EFD2A9ADF138}"/>
              </a:ext>
            </a:extLst>
          </p:cNvPr>
          <p:cNvSpPr/>
          <p:nvPr/>
        </p:nvSpPr>
        <p:spPr>
          <a:xfrm>
            <a:off x="1249959" y="2508307"/>
            <a:ext cx="2181138" cy="822121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E07A6-AEA6-4FD0-9D26-67E89F409888}"/>
              </a:ext>
            </a:extLst>
          </p:cNvPr>
          <p:cNvSpPr txBox="1"/>
          <p:nvPr/>
        </p:nvSpPr>
        <p:spPr>
          <a:xfrm>
            <a:off x="1453741" y="2734702"/>
            <a:ext cx="1773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00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Front-End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06A9D4-1AB7-4529-BFBE-E212E3EA519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31097" y="2919368"/>
            <a:ext cx="145968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7632F4F-E0F6-4500-AD69-CA11659379F9}"/>
              </a:ext>
            </a:extLst>
          </p:cNvPr>
          <p:cNvCxnSpPr/>
          <p:nvPr/>
        </p:nvCxnSpPr>
        <p:spPr>
          <a:xfrm>
            <a:off x="7071920" y="2919364"/>
            <a:ext cx="145968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59DBBD5-6C00-4A63-A4FB-F526D3610998}"/>
              </a:ext>
            </a:extLst>
          </p:cNvPr>
          <p:cNvSpPr/>
          <p:nvPr/>
        </p:nvSpPr>
        <p:spPr>
          <a:xfrm>
            <a:off x="8531605" y="2508305"/>
            <a:ext cx="2181138" cy="8221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845518-0553-47BF-85E4-DAA7A27AD88F}"/>
              </a:ext>
            </a:extLst>
          </p:cNvPr>
          <p:cNvSpPr txBox="1"/>
          <p:nvPr/>
        </p:nvSpPr>
        <p:spPr>
          <a:xfrm>
            <a:off x="8997893" y="2734699"/>
            <a:ext cx="1366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Database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65F1EC9-B03C-469D-B897-5C90C7DBA0F5}"/>
              </a:ext>
            </a:extLst>
          </p:cNvPr>
          <p:cNvCxnSpPr>
            <a:cxnSpLocks/>
          </p:cNvCxnSpPr>
          <p:nvPr/>
        </p:nvCxnSpPr>
        <p:spPr>
          <a:xfrm flipH="1">
            <a:off x="7071921" y="3029820"/>
            <a:ext cx="14596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D7DFC1-F6B2-489B-84A0-208DA82BD6B1}"/>
              </a:ext>
            </a:extLst>
          </p:cNvPr>
          <p:cNvCxnSpPr>
            <a:cxnSpLocks/>
          </p:cNvCxnSpPr>
          <p:nvPr/>
        </p:nvCxnSpPr>
        <p:spPr>
          <a:xfrm flipH="1">
            <a:off x="3431098" y="3029820"/>
            <a:ext cx="14596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10CA6C-5540-4FB5-AF25-EA20FCDE97AF}"/>
              </a:ext>
            </a:extLst>
          </p:cNvPr>
          <p:cNvSpPr txBox="1"/>
          <p:nvPr/>
        </p:nvSpPr>
        <p:spPr>
          <a:xfrm>
            <a:off x="3431096" y="2515675"/>
            <a:ext cx="1459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버튼클릭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3E6C89-09D3-404F-A4A0-2AA8928FF830}"/>
              </a:ext>
            </a:extLst>
          </p:cNvPr>
          <p:cNvSpPr txBox="1"/>
          <p:nvPr/>
        </p:nvSpPr>
        <p:spPr>
          <a:xfrm>
            <a:off x="7018090" y="2540946"/>
            <a:ext cx="1459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조회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D6B6B-DC90-45D2-9360-E4A0F263C66B}"/>
              </a:ext>
            </a:extLst>
          </p:cNvPr>
          <p:cNvSpPr txBox="1"/>
          <p:nvPr/>
        </p:nvSpPr>
        <p:spPr>
          <a:xfrm>
            <a:off x="7045005" y="3047776"/>
            <a:ext cx="1459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조회결과 전달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B4435-4E1B-441D-9A5D-369D30BAB237}"/>
              </a:ext>
            </a:extLst>
          </p:cNvPr>
          <p:cNvSpPr txBox="1"/>
          <p:nvPr/>
        </p:nvSpPr>
        <p:spPr>
          <a:xfrm>
            <a:off x="5298347" y="3359792"/>
            <a:ext cx="1459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유효성 검증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9DE6A6-04C8-4C71-9ECE-37FD7B5640DD}"/>
              </a:ext>
            </a:extLst>
          </p:cNvPr>
          <p:cNvSpPr txBox="1"/>
          <p:nvPr/>
        </p:nvSpPr>
        <p:spPr>
          <a:xfrm>
            <a:off x="3431096" y="3070609"/>
            <a:ext cx="1459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페이지 정보 전달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329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14C6F-A8D4-4CBD-A759-478CF661560C}"/>
              </a:ext>
            </a:extLst>
          </p:cNvPr>
          <p:cNvSpPr txBox="1"/>
          <p:nvPr/>
        </p:nvSpPr>
        <p:spPr>
          <a:xfrm>
            <a:off x="757107" y="469675"/>
            <a:ext cx="4259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국내 웹 개발사의 </a:t>
            </a:r>
            <a:r>
              <a:rPr lang="ko-KR" altLang="en-US" sz="1800" b="1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백엔드</a:t>
            </a:r>
            <a:r>
              <a:rPr lang="en-US" altLang="ko-KR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Programming Language</a:t>
            </a:r>
            <a:endParaRPr lang="en-US" altLang="ko-KR" sz="18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B63A8C2-8369-4CAB-8E77-51AB70014D0A}"/>
              </a:ext>
            </a:extLst>
          </p:cNvPr>
          <p:cNvSpPr/>
          <p:nvPr/>
        </p:nvSpPr>
        <p:spPr>
          <a:xfrm>
            <a:off x="1249960" y="1166070"/>
            <a:ext cx="4846040" cy="4966282"/>
          </a:xfrm>
          <a:prstGeom prst="ellipse">
            <a:avLst/>
          </a:prstGeom>
          <a:solidFill>
            <a:schemeClr val="accent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281012-935B-4B8C-9AFE-EB9BDEE80317}"/>
              </a:ext>
            </a:extLst>
          </p:cNvPr>
          <p:cNvSpPr/>
          <p:nvPr/>
        </p:nvSpPr>
        <p:spPr>
          <a:xfrm>
            <a:off x="6225930" y="2176567"/>
            <a:ext cx="1637784" cy="1657310"/>
          </a:xfrm>
          <a:prstGeom prst="ellipse">
            <a:avLst/>
          </a:prstGeom>
          <a:solidFill>
            <a:srgbClr val="FFC000">
              <a:alpha val="4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Python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4C8F1-4540-4767-9143-874966C1423F}"/>
              </a:ext>
            </a:extLst>
          </p:cNvPr>
          <p:cNvSpPr txBox="1"/>
          <p:nvPr/>
        </p:nvSpPr>
        <p:spPr>
          <a:xfrm>
            <a:off x="3347474" y="2043095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Java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0C9E72-E087-4B37-8B25-4800B60D6A6F}"/>
              </a:ext>
            </a:extLst>
          </p:cNvPr>
          <p:cNvSpPr/>
          <p:nvPr/>
        </p:nvSpPr>
        <p:spPr>
          <a:xfrm>
            <a:off x="6651937" y="3978963"/>
            <a:ext cx="1637784" cy="1554759"/>
          </a:xfrm>
          <a:prstGeom prst="ellipse">
            <a:avLst/>
          </a:prstGeom>
          <a:solidFill>
            <a:schemeClr val="accent2">
              <a:lumMod val="40000"/>
              <a:lumOff val="60000"/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Node.js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2EC6C4-06B5-4BF4-A15E-925691251A1D}"/>
              </a:ext>
            </a:extLst>
          </p:cNvPr>
          <p:cNvSpPr/>
          <p:nvPr/>
        </p:nvSpPr>
        <p:spPr>
          <a:xfrm>
            <a:off x="8046772" y="2489433"/>
            <a:ext cx="1637784" cy="1554759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C#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827920F-BC35-4A1E-9C6E-4D63E2307DCC}"/>
              </a:ext>
            </a:extLst>
          </p:cNvPr>
          <p:cNvSpPr/>
          <p:nvPr/>
        </p:nvSpPr>
        <p:spPr>
          <a:xfrm>
            <a:off x="8573447" y="4259295"/>
            <a:ext cx="827382" cy="874552"/>
          </a:xfrm>
          <a:prstGeom prst="ellipse">
            <a:avLst/>
          </a:prstGeom>
          <a:solidFill>
            <a:srgbClr val="00B0F0">
              <a:alpha val="4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1A74B-BDF4-4F82-89F6-213EF15E90E5}"/>
              </a:ext>
            </a:extLst>
          </p:cNvPr>
          <p:cNvSpPr txBox="1"/>
          <p:nvPr/>
        </p:nvSpPr>
        <p:spPr>
          <a:xfrm>
            <a:off x="2811666" y="24124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전자정부표준</a:t>
            </a:r>
            <a:endParaRPr lang="en-US" altLang="ko-KR" b="1" dirty="0"/>
          </a:p>
        </p:txBody>
      </p:sp>
      <p:pic>
        <p:nvPicPr>
          <p:cNvPr id="14" name="그래픽 13" descr="남자 집단 단색으로 채워진">
            <a:extLst>
              <a:ext uri="{FF2B5EF4-FFF2-40B4-BE49-F238E27FC236}">
                <a16:creationId xmlns:a16="http://schemas.microsoft.com/office/drawing/2014/main" id="{120C7791-D8EB-49B9-B749-92F23F24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5673" y="2919477"/>
            <a:ext cx="914400" cy="914400"/>
          </a:xfrm>
          <a:prstGeom prst="rect">
            <a:avLst/>
          </a:prstGeom>
        </p:spPr>
      </p:pic>
      <p:pic>
        <p:nvPicPr>
          <p:cNvPr id="15" name="그래픽 14" descr="남자 집단 단색으로 채워진">
            <a:extLst>
              <a:ext uri="{FF2B5EF4-FFF2-40B4-BE49-F238E27FC236}">
                <a16:creationId xmlns:a16="http://schemas.microsoft.com/office/drawing/2014/main" id="{F6E3C576-4545-411D-889C-06618E225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6184" y="2919477"/>
            <a:ext cx="914400" cy="914400"/>
          </a:xfrm>
          <a:prstGeom prst="rect">
            <a:avLst/>
          </a:prstGeom>
        </p:spPr>
      </p:pic>
      <p:pic>
        <p:nvPicPr>
          <p:cNvPr id="16" name="그래픽 15" descr="남자 집단 단색으로 채워진">
            <a:extLst>
              <a:ext uri="{FF2B5EF4-FFF2-40B4-BE49-F238E27FC236}">
                <a16:creationId xmlns:a16="http://schemas.microsoft.com/office/drawing/2014/main" id="{BC256260-E4E0-4BD0-BB51-9D0DDA57A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6695" y="2919477"/>
            <a:ext cx="914400" cy="914400"/>
          </a:xfrm>
          <a:prstGeom prst="rect">
            <a:avLst/>
          </a:prstGeom>
        </p:spPr>
      </p:pic>
      <p:pic>
        <p:nvPicPr>
          <p:cNvPr id="17" name="그래픽 16" descr="남자 집단 단색으로 채워진">
            <a:extLst>
              <a:ext uri="{FF2B5EF4-FFF2-40B4-BE49-F238E27FC236}">
                <a16:creationId xmlns:a16="http://schemas.microsoft.com/office/drawing/2014/main" id="{1709E6E5-D17B-4149-897F-299ACFA01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129" y="3696857"/>
            <a:ext cx="914400" cy="914400"/>
          </a:xfrm>
          <a:prstGeom prst="rect">
            <a:avLst/>
          </a:prstGeom>
        </p:spPr>
      </p:pic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2FF09E5D-F56D-4B74-9A1F-2C5249A28071}"/>
              </a:ext>
            </a:extLst>
          </p:cNvPr>
          <p:cNvCxnSpPr>
            <a:stCxn id="5" idx="7"/>
            <a:endCxn id="9" idx="0"/>
          </p:cNvCxnSpPr>
          <p:nvPr/>
        </p:nvCxnSpPr>
        <p:spPr>
          <a:xfrm rot="16200000" flipH="1">
            <a:off x="6827955" y="451724"/>
            <a:ext cx="596068" cy="3479350"/>
          </a:xfrm>
          <a:prstGeom prst="curvedConnector3">
            <a:avLst>
              <a:gd name="adj1" fmla="val -1603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30A3AB-08B6-4138-B3B3-B7C71D95DE60}"/>
              </a:ext>
            </a:extLst>
          </p:cNvPr>
          <p:cNvSpPr txBox="1"/>
          <p:nvPr/>
        </p:nvSpPr>
        <p:spPr>
          <a:xfrm>
            <a:off x="7793372" y="72564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E8E72F32-7A1A-4A97-8FF0-F4DCC3BA296E}"/>
              </a:ext>
            </a:extLst>
          </p:cNvPr>
          <p:cNvCxnSpPr>
            <a:stCxn id="9" idx="1"/>
            <a:endCxn id="5" idx="0"/>
          </p:cNvCxnSpPr>
          <p:nvPr/>
        </p:nvCxnSpPr>
        <p:spPr>
          <a:xfrm rot="16200000" flipV="1">
            <a:off x="5204274" y="-365224"/>
            <a:ext cx="1551052" cy="4613640"/>
          </a:xfrm>
          <a:prstGeom prst="curvedConnector3">
            <a:avLst>
              <a:gd name="adj1" fmla="val 1147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6C59F4-BEB3-4EDE-8375-2D7D7FB28A08}"/>
              </a:ext>
            </a:extLst>
          </p:cNvPr>
          <p:cNvSpPr txBox="1"/>
          <p:nvPr/>
        </p:nvSpPr>
        <p:spPr>
          <a:xfrm>
            <a:off x="5723158" y="576099"/>
            <a:ext cx="108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NOT OK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8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FC2AFD-A61B-4924-8020-83868EDCAC1E}"/>
              </a:ext>
            </a:extLst>
          </p:cNvPr>
          <p:cNvSpPr txBox="1"/>
          <p:nvPr/>
        </p:nvSpPr>
        <p:spPr>
          <a:xfrm>
            <a:off x="2891744" y="2700463"/>
            <a:ext cx="657583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이력서 </a:t>
            </a:r>
            <a:r>
              <a:rPr lang="en-US" altLang="ko-KR" sz="2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&amp; </a:t>
            </a:r>
            <a:r>
              <a:rPr lang="ko-KR" altLang="en-US" sz="2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자기소개서는 나 자신의 </a:t>
            </a:r>
            <a:r>
              <a:rPr lang="en-US" altLang="ko-KR" sz="2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Sales </a:t>
            </a:r>
            <a:r>
              <a:rPr lang="ko-KR" altLang="en-US" sz="2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과정이다</a:t>
            </a:r>
            <a:r>
              <a:rPr lang="en-US" altLang="ko-KR" sz="2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12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남성 프로그래머 단색으로 채워진">
            <a:extLst>
              <a:ext uri="{FF2B5EF4-FFF2-40B4-BE49-F238E27FC236}">
                <a16:creationId xmlns:a16="http://schemas.microsoft.com/office/drawing/2014/main" id="{63493810-B18D-44D7-A794-1D465A3CD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9807" y="2165550"/>
            <a:ext cx="2353130" cy="23531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0740AC-190F-4EBE-8469-B76650DF8AB2}"/>
              </a:ext>
            </a:extLst>
          </p:cNvPr>
          <p:cNvSpPr txBox="1"/>
          <p:nvPr/>
        </p:nvSpPr>
        <p:spPr>
          <a:xfrm>
            <a:off x="926297" y="3080505"/>
            <a:ext cx="2471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개발역량 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4560AC-8C56-4999-9FDE-7AC333934CB2}"/>
              </a:ext>
            </a:extLst>
          </p:cNvPr>
          <p:cNvSpPr txBox="1"/>
          <p:nvPr/>
        </p:nvSpPr>
        <p:spPr>
          <a:xfrm>
            <a:off x="4611693" y="454751"/>
            <a:ext cx="2471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태도</a:t>
            </a:r>
            <a:endParaRPr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540167-4826-4F84-A4F4-8571566AC0FA}"/>
              </a:ext>
            </a:extLst>
          </p:cNvPr>
          <p:cNvSpPr txBox="1"/>
          <p:nvPr/>
        </p:nvSpPr>
        <p:spPr>
          <a:xfrm>
            <a:off x="8415203" y="3080505"/>
            <a:ext cx="2471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대인관계</a:t>
            </a:r>
            <a:r>
              <a:rPr lang="en-US" altLang="ko-KR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2800" b="1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팀웍</a:t>
            </a:r>
            <a:r>
              <a:rPr lang="en-US" altLang="ko-KR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endParaRPr lang="ko-KR" altLang="en-US" sz="2800" dirty="0"/>
          </a:p>
        </p:txBody>
      </p:sp>
      <p:pic>
        <p:nvPicPr>
          <p:cNvPr id="8" name="그래픽 7" descr="엄지척 기호 단색으로 채워진">
            <a:extLst>
              <a:ext uri="{FF2B5EF4-FFF2-40B4-BE49-F238E27FC236}">
                <a16:creationId xmlns:a16="http://schemas.microsoft.com/office/drawing/2014/main" id="{1107E2E4-2A4F-40DE-8508-E75DDE908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2965" y="4850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7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A0ED31-A3B6-4FAC-B1D6-16FDA46E67E2}"/>
              </a:ext>
            </a:extLst>
          </p:cNvPr>
          <p:cNvSpPr/>
          <p:nvPr/>
        </p:nvSpPr>
        <p:spPr>
          <a:xfrm>
            <a:off x="1299712" y="772865"/>
            <a:ext cx="4261449" cy="5822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FF4A68-9B52-4C24-B4CF-CC1B87BFBDE3}"/>
              </a:ext>
            </a:extLst>
          </p:cNvPr>
          <p:cNvSpPr/>
          <p:nvPr/>
        </p:nvSpPr>
        <p:spPr>
          <a:xfrm>
            <a:off x="6630837" y="733245"/>
            <a:ext cx="4261449" cy="5822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910FB-8041-45A9-80EC-D4A5B387FD3B}"/>
              </a:ext>
            </a:extLst>
          </p:cNvPr>
          <p:cNvSpPr txBox="1"/>
          <p:nvPr/>
        </p:nvSpPr>
        <p:spPr>
          <a:xfrm>
            <a:off x="2991854" y="80225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이력서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788FB-314E-47B7-B4BA-05F07BE08AA8}"/>
              </a:ext>
            </a:extLst>
          </p:cNvPr>
          <p:cNvSpPr txBox="1"/>
          <p:nvPr/>
        </p:nvSpPr>
        <p:spPr>
          <a:xfrm>
            <a:off x="230035" y="126534"/>
            <a:ext cx="4261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개발자의 이력서 </a:t>
            </a:r>
            <a:r>
              <a:rPr lang="en-US" altLang="ko-KR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&amp; </a:t>
            </a:r>
            <a:r>
              <a:rPr lang="ko-KR" altLang="en-US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자기소개서</a:t>
            </a:r>
            <a:endParaRPr lang="en-US" altLang="ko-KR" sz="18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B9DA03-7525-48BB-AB46-83D3253214DA}"/>
              </a:ext>
            </a:extLst>
          </p:cNvPr>
          <p:cNvSpPr/>
          <p:nvPr/>
        </p:nvSpPr>
        <p:spPr>
          <a:xfrm>
            <a:off x="1597321" y="1448585"/>
            <a:ext cx="1715222" cy="474453"/>
          </a:xfrm>
          <a:prstGeom prst="roundRect">
            <a:avLst/>
          </a:prstGeom>
          <a:solidFill>
            <a:srgbClr val="0000FF">
              <a:alpha val="2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자격증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CDEE4-1592-4E8C-952C-846EA5EB5440}"/>
              </a:ext>
            </a:extLst>
          </p:cNvPr>
          <p:cNvSpPr txBox="1"/>
          <p:nvPr/>
        </p:nvSpPr>
        <p:spPr>
          <a:xfrm>
            <a:off x="8148252" y="77286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자기소개서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0CDD4-8C08-4B3D-9CE8-844BEBB6D7C2}"/>
              </a:ext>
            </a:extLst>
          </p:cNvPr>
          <p:cNvSpPr txBox="1"/>
          <p:nvPr/>
        </p:nvSpPr>
        <p:spPr>
          <a:xfrm>
            <a:off x="7024471" y="1181817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기술</a:t>
            </a:r>
            <a:r>
              <a:rPr lang="en-US" altLang="ko-KR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</a:t>
            </a:r>
            <a:r>
              <a:rPr lang="ko-KR" altLang="en-US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일반 </a:t>
            </a:r>
            <a:r>
              <a:rPr lang="en-US" altLang="ko-KR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= 3:0 </a:t>
            </a:r>
            <a:r>
              <a:rPr lang="ko-KR" altLang="en-US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또는 </a:t>
            </a:r>
            <a:r>
              <a:rPr lang="en-US" altLang="ko-KR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2:1</a:t>
            </a:r>
            <a:r>
              <a:rPr lang="ko-KR" altLang="en-US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 구성</a:t>
            </a:r>
            <a:r>
              <a:rPr lang="en-US" altLang="ko-KR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endParaRPr lang="ko-KR" altLang="en-US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B0E55A7-4C29-47CC-AC3B-9574C766ED9C}"/>
              </a:ext>
            </a:extLst>
          </p:cNvPr>
          <p:cNvSpPr/>
          <p:nvPr/>
        </p:nvSpPr>
        <p:spPr>
          <a:xfrm>
            <a:off x="6901132" y="2050827"/>
            <a:ext cx="3693547" cy="9926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기술</a:t>
            </a:r>
            <a:r>
              <a:rPr lang="en-US" altLang="ko-KR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회사에서 요구하는 언어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5A96C1D-B21E-4BD4-8046-07A3C77A0CBC}"/>
              </a:ext>
            </a:extLst>
          </p:cNvPr>
          <p:cNvSpPr/>
          <p:nvPr/>
        </p:nvSpPr>
        <p:spPr>
          <a:xfrm>
            <a:off x="6901132" y="3397658"/>
            <a:ext cx="3693547" cy="9926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기술</a:t>
            </a:r>
            <a:r>
              <a:rPr lang="en-US" altLang="ko-KR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회사요구 언어의 다른 프로젝트</a:t>
            </a:r>
            <a:endParaRPr lang="en-US" altLang="ko-KR" sz="1100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최신 기술 기반 프로젝트 </a:t>
            </a:r>
            <a:r>
              <a:rPr lang="en-US" altLang="ko-KR" sz="11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1100" dirty="0">
                <a:solidFill>
                  <a:srgbClr val="0000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웹 </a:t>
            </a:r>
            <a:r>
              <a:rPr lang="ko-KR" altLang="en-US" sz="1100" dirty="0" err="1">
                <a:solidFill>
                  <a:srgbClr val="0000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기반이어야함</a:t>
            </a:r>
            <a:r>
              <a:rPr lang="en-US" altLang="ko-KR" sz="11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사이트 전체를 팀원으로서 구축 </a:t>
            </a:r>
            <a:endParaRPr lang="en-US" altLang="ko-KR" sz="1100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5F99584-67D6-400A-B5E1-ACBA95B3A101}"/>
              </a:ext>
            </a:extLst>
          </p:cNvPr>
          <p:cNvSpPr/>
          <p:nvPr/>
        </p:nvSpPr>
        <p:spPr>
          <a:xfrm>
            <a:off x="6934195" y="4811282"/>
            <a:ext cx="3693547" cy="9926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일반</a:t>
            </a:r>
            <a:r>
              <a:rPr lang="en-US" altLang="ko-KR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혹은 기술</a:t>
            </a:r>
            <a:endParaRPr lang="en-US" altLang="ko-KR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내용이 위와 중복되면 안됨</a:t>
            </a:r>
            <a:endParaRPr lang="en-US" altLang="ko-KR" sz="1100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71178C6-6EFE-424E-828D-C4039F57DCB3}"/>
              </a:ext>
            </a:extLst>
          </p:cNvPr>
          <p:cNvSpPr/>
          <p:nvPr/>
        </p:nvSpPr>
        <p:spPr>
          <a:xfrm>
            <a:off x="1597321" y="2081241"/>
            <a:ext cx="1715222" cy="474453"/>
          </a:xfrm>
          <a:prstGeom prst="roundRect">
            <a:avLst/>
          </a:prstGeom>
          <a:solidFill>
            <a:schemeClr val="bg2">
              <a:lumMod val="50000"/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봉사활동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46EF810-DACA-449A-8B5F-A53348838C2E}"/>
              </a:ext>
            </a:extLst>
          </p:cNvPr>
          <p:cNvSpPr/>
          <p:nvPr/>
        </p:nvSpPr>
        <p:spPr>
          <a:xfrm>
            <a:off x="1597321" y="2713897"/>
            <a:ext cx="1715222" cy="474453"/>
          </a:xfrm>
          <a:prstGeom prst="roundRect">
            <a:avLst/>
          </a:prstGeom>
          <a:solidFill>
            <a:schemeClr val="bg2">
              <a:lumMod val="50000"/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동아리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78CF859-0FA9-4C2B-BEFE-4DBD96FD258F}"/>
              </a:ext>
            </a:extLst>
          </p:cNvPr>
          <p:cNvSpPr/>
          <p:nvPr/>
        </p:nvSpPr>
        <p:spPr>
          <a:xfrm>
            <a:off x="1597320" y="3397658"/>
            <a:ext cx="1715223" cy="474453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공모전 </a:t>
            </a:r>
            <a:r>
              <a:rPr lang="en-US" altLang="ko-KR" sz="1400" b="1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or </a:t>
            </a:r>
            <a:r>
              <a:rPr lang="ko-KR" altLang="en-US" sz="1400" b="1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85D59F-A4B8-4DCE-8070-45B4D75D76EB}"/>
              </a:ext>
            </a:extLst>
          </p:cNvPr>
          <p:cNvSpPr txBox="1"/>
          <p:nvPr/>
        </p:nvSpPr>
        <p:spPr>
          <a:xfrm>
            <a:off x="3792070" y="350407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장려상이라도 </a:t>
            </a:r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Good</a:t>
            </a:r>
            <a:endParaRPr lang="ko-KR" altLang="en-US" sz="14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31029ED3-DAFE-4DE4-B3F4-A141ABCDF199}"/>
              </a:ext>
            </a:extLst>
          </p:cNvPr>
          <p:cNvSpPr/>
          <p:nvPr/>
        </p:nvSpPr>
        <p:spPr>
          <a:xfrm rot="5400000">
            <a:off x="3487090" y="3534898"/>
            <a:ext cx="390434" cy="21952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E50BF0-B5C6-4667-AD93-D5D47935E290}"/>
              </a:ext>
            </a:extLst>
          </p:cNvPr>
          <p:cNvCxnSpPr/>
          <p:nvPr/>
        </p:nvCxnSpPr>
        <p:spPr>
          <a:xfrm>
            <a:off x="1299712" y="4071668"/>
            <a:ext cx="4261449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6D76F2-F14C-454B-B6F2-61FAE448635A}"/>
              </a:ext>
            </a:extLst>
          </p:cNvPr>
          <p:cNvSpPr txBox="1"/>
          <p:nvPr/>
        </p:nvSpPr>
        <p:spPr>
          <a:xfrm>
            <a:off x="2840556" y="4177592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Don’t Do</a:t>
            </a:r>
            <a:endParaRPr lang="ko-KR" altLang="en-US" sz="1400" b="1" dirty="0">
              <a:solidFill>
                <a:srgbClr val="FF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872594-D53D-4A43-A8D7-451D6E77CC2C}"/>
              </a:ext>
            </a:extLst>
          </p:cNvPr>
          <p:cNvSpPr txBox="1"/>
          <p:nvPr/>
        </p:nvSpPr>
        <p:spPr>
          <a:xfrm>
            <a:off x="1431984" y="4591292"/>
            <a:ext cx="399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기술</a:t>
            </a:r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관련 </a:t>
            </a:r>
            <a:r>
              <a:rPr lang="ko-KR" altLang="en-US" sz="1400" b="1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언급시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무관분야 경력 기재 </a:t>
            </a:r>
            <a:b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네트워크</a:t>
            </a:r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딥러닝</a:t>
            </a:r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이미지처리</a:t>
            </a:r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전자</a:t>
            </a:r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디지털설계 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195D8B-A5BA-4CC4-8D55-47189C73AF24}"/>
              </a:ext>
            </a:extLst>
          </p:cNvPr>
          <p:cNvSpPr txBox="1"/>
          <p:nvPr/>
        </p:nvSpPr>
        <p:spPr>
          <a:xfrm>
            <a:off x="1431984" y="5194166"/>
            <a:ext cx="3996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무관한 분야 자격증 기재 지양 </a:t>
            </a:r>
            <a:endParaRPr lang="en-US" altLang="ko-KR" sz="14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EX) 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오라클 자격증</a:t>
            </a:r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- 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전자기사</a:t>
            </a:r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전기기사 자격증 </a:t>
            </a:r>
            <a:b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ko-KR" altLang="en-US" sz="1400" b="1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이런식으로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전혀 관계없는 자격증을 엮으면 절대 </a:t>
            </a:r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</a:t>
            </a:r>
            <a:endParaRPr lang="ko-KR" altLang="en-US" sz="14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E45B65B-7D8F-4318-82C8-AF4B8D7DAC95}"/>
              </a:ext>
            </a:extLst>
          </p:cNvPr>
          <p:cNvSpPr/>
          <p:nvPr/>
        </p:nvSpPr>
        <p:spPr>
          <a:xfrm rot="5400000">
            <a:off x="3487090" y="2208704"/>
            <a:ext cx="390434" cy="21952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4D7BF-11DE-4174-A363-6280B926E95C}"/>
              </a:ext>
            </a:extLst>
          </p:cNvPr>
          <p:cNvSpPr txBox="1"/>
          <p:nvPr/>
        </p:nvSpPr>
        <p:spPr>
          <a:xfrm>
            <a:off x="3792070" y="2164578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어필되는 요인은 아님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886B411-8CD5-4A0E-A7B7-2FC8B838FAA5}"/>
              </a:ext>
            </a:extLst>
          </p:cNvPr>
          <p:cNvSpPr/>
          <p:nvPr/>
        </p:nvSpPr>
        <p:spPr>
          <a:xfrm rot="5400000">
            <a:off x="3487090" y="2871801"/>
            <a:ext cx="390434" cy="21952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2275C7-76D8-48FF-B68E-2EE31F8B35D1}"/>
              </a:ext>
            </a:extLst>
          </p:cNvPr>
          <p:cNvSpPr txBox="1"/>
          <p:nvPr/>
        </p:nvSpPr>
        <p:spPr>
          <a:xfrm>
            <a:off x="3792070" y="2851447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관련분야라면 </a:t>
            </a:r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Good</a:t>
            </a:r>
            <a:endParaRPr lang="ko-KR" altLang="en-US" sz="14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58596911-D7B5-42F8-854E-574FBDA3E057}"/>
              </a:ext>
            </a:extLst>
          </p:cNvPr>
          <p:cNvSpPr/>
          <p:nvPr/>
        </p:nvSpPr>
        <p:spPr>
          <a:xfrm rot="5400000">
            <a:off x="3496697" y="1558459"/>
            <a:ext cx="390434" cy="21952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C0622D-1A18-41E1-AD6D-36142D9293CD}"/>
              </a:ext>
            </a:extLst>
          </p:cNvPr>
          <p:cNvSpPr txBox="1"/>
          <p:nvPr/>
        </p:nvSpPr>
        <p:spPr>
          <a:xfrm>
            <a:off x="3752796" y="1522415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있으면 좋음</a:t>
            </a:r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다다익선</a:t>
            </a:r>
          </a:p>
        </p:txBody>
      </p:sp>
    </p:spTree>
    <p:extLst>
      <p:ext uri="{BB962C8B-B14F-4D97-AF65-F5344CB8AC3E}">
        <p14:creationId xmlns:p14="http://schemas.microsoft.com/office/powerpoint/2010/main" val="76440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A9BBB6-891C-4FE4-BF57-7EC8FF423ADE}"/>
              </a:ext>
            </a:extLst>
          </p:cNvPr>
          <p:cNvSpPr txBox="1"/>
          <p:nvPr/>
        </p:nvSpPr>
        <p:spPr>
          <a:xfrm>
            <a:off x="716571" y="916145"/>
            <a:ext cx="11313241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r>
              <a:rPr lang="en-US" altLang="ko-KR" sz="2800" b="1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Github</a:t>
            </a:r>
            <a:r>
              <a:rPr lang="en-US" altLang="ko-KR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관리 및 어필</a:t>
            </a:r>
            <a:endParaRPr lang="en-US" altLang="ko-KR" sz="28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r>
              <a:rPr lang="ko-KR" altLang="en-US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티스토리 혹은 </a:t>
            </a:r>
            <a:r>
              <a:rPr lang="ko-KR" altLang="en-US" sz="2800" b="1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기술블로그</a:t>
            </a:r>
            <a:r>
              <a:rPr lang="ko-KR" altLang="en-US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운영</a:t>
            </a:r>
            <a:endParaRPr lang="en-US" altLang="ko-KR" sz="28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r>
              <a:rPr lang="ko-KR" altLang="en-US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최신기술에 대한 관심 </a:t>
            </a:r>
            <a:r>
              <a:rPr lang="en-US" altLang="ko-KR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 </a:t>
            </a:r>
            <a:r>
              <a:rPr lang="ko-KR" altLang="en-US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본인이 알고 있는 최근 기술이 무엇이 있느냐</a:t>
            </a:r>
            <a:r>
              <a:rPr lang="en-US" altLang="ko-KR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) </a:t>
            </a:r>
          </a:p>
        </p:txBody>
      </p:sp>
    </p:spTree>
    <p:extLst>
      <p:ext uri="{BB962C8B-B14F-4D97-AF65-F5344CB8AC3E}">
        <p14:creationId xmlns:p14="http://schemas.microsoft.com/office/powerpoint/2010/main" val="218831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4F3607-A1A0-4D24-9A0C-81E52E53A22D}"/>
              </a:ext>
            </a:extLst>
          </p:cNvPr>
          <p:cNvSpPr txBox="1"/>
          <p:nvPr/>
        </p:nvSpPr>
        <p:spPr>
          <a:xfrm>
            <a:off x="297147" y="504039"/>
            <a:ext cx="4261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자기소개 </a:t>
            </a:r>
            <a:endParaRPr lang="en-US" altLang="ko-KR" sz="28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EF24D-C35A-4802-89F1-7E8E0D30CB06}"/>
              </a:ext>
            </a:extLst>
          </p:cNvPr>
          <p:cNvSpPr txBox="1"/>
          <p:nvPr/>
        </p:nvSpPr>
        <p:spPr>
          <a:xfrm>
            <a:off x="435896" y="1453393"/>
            <a:ext cx="11320207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나 자신을 강력하게 어필할 수단 </a:t>
            </a:r>
            <a:endParaRPr lang="en-US" altLang="ko-KR" sz="18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기술적인 자신감과 강점을 어필 </a:t>
            </a:r>
            <a:endParaRPr lang="en-US" altLang="ko-KR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대인관계에 대한 강점 </a:t>
            </a:r>
            <a:endParaRPr lang="en-US" altLang="ko-KR" sz="18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최종적으로 지원하는 회사의 지원직무에서 팀원들과 좋은 성과를 </a:t>
            </a:r>
            <a:r>
              <a:rPr lang="en-US" altLang="ko-KR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r>
              <a:rPr lang="ko-KR" altLang="en-US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함께</a:t>
            </a:r>
            <a:r>
              <a:rPr lang="en-US" altLang="ko-KR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 </a:t>
            </a:r>
            <a:r>
              <a:rPr lang="ko-KR" altLang="en-US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낼 수 있을 것이라 생각하고 지원하게 되었다</a:t>
            </a:r>
            <a:r>
              <a:rPr lang="en-US" altLang="ko-KR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endParaRPr lang="en-US" altLang="ko-KR" sz="18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9C916C7-9099-4A4C-B3FB-C923C612480F}"/>
              </a:ext>
            </a:extLst>
          </p:cNvPr>
          <p:cNvSpPr/>
          <p:nvPr/>
        </p:nvSpPr>
        <p:spPr>
          <a:xfrm>
            <a:off x="1560353" y="4137870"/>
            <a:ext cx="2181137" cy="1266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전문성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F9299D2-8B59-4E41-973E-FFDCBE263147}"/>
              </a:ext>
            </a:extLst>
          </p:cNvPr>
          <p:cNvSpPr/>
          <p:nvPr/>
        </p:nvSpPr>
        <p:spPr>
          <a:xfrm>
            <a:off x="4858624" y="4137870"/>
            <a:ext cx="2181137" cy="1266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협력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AA3F17-AB92-4E33-B73D-4022BD5C7A06}"/>
              </a:ext>
            </a:extLst>
          </p:cNvPr>
          <p:cNvSpPr/>
          <p:nvPr/>
        </p:nvSpPr>
        <p:spPr>
          <a:xfrm>
            <a:off x="8156895" y="4137870"/>
            <a:ext cx="2181137" cy="1266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성장가능성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확장성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953EA-7A68-46AC-9EB6-97B7A8DB9063}"/>
              </a:ext>
            </a:extLst>
          </p:cNvPr>
          <p:cNvSpPr txBox="1"/>
          <p:nvPr/>
        </p:nvSpPr>
        <p:spPr>
          <a:xfrm>
            <a:off x="1760292" y="5486401"/>
            <a:ext cx="1781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 분야에 대한 지식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74D539-CA6B-419E-AFA2-10A698E694BB}"/>
              </a:ext>
            </a:extLst>
          </p:cNvPr>
          <p:cNvSpPr txBox="1"/>
          <p:nvPr/>
        </p:nvSpPr>
        <p:spPr>
          <a:xfrm>
            <a:off x="5235695" y="5486401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팀워크</a:t>
            </a:r>
            <a:r>
              <a:rPr lang="en-US" altLang="ko-KR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대인관계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0A784-0E51-452B-8E47-9047CCB513A7}"/>
              </a:ext>
            </a:extLst>
          </p:cNvPr>
          <p:cNvSpPr txBox="1"/>
          <p:nvPr/>
        </p:nvSpPr>
        <p:spPr>
          <a:xfrm>
            <a:off x="8090736" y="5467008"/>
            <a:ext cx="231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지원 분야에 대한 열정과 관심</a:t>
            </a:r>
            <a:endParaRPr lang="en-US" altLang="ko-KR" sz="1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63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525DE7BE33424DA54ACDDE4AE368E0" ma:contentTypeVersion="2" ma:contentTypeDescription="Create a new document." ma:contentTypeScope="" ma:versionID="bda57f5620ca217374f3521f08239406">
  <xsd:schema xmlns:xsd="http://www.w3.org/2001/XMLSchema" xmlns:xs="http://www.w3.org/2001/XMLSchema" xmlns:p="http://schemas.microsoft.com/office/2006/metadata/properties" xmlns:ns3="fa18d073-2613-4709-bcca-2b796698b84e" targetNamespace="http://schemas.microsoft.com/office/2006/metadata/properties" ma:root="true" ma:fieldsID="91e1733c696774e0212a44c055e758c6" ns3:_="">
    <xsd:import namespace="fa18d073-2613-4709-bcca-2b796698b8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8d073-2613-4709-bcca-2b796698b8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F5E796-A02A-4832-B6C5-B70D5AB2B9B1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fa18d073-2613-4709-bcca-2b796698b84e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46D798E-10F7-45CC-8FAE-F4702B222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D2BE9-D869-4D3E-921C-58508893A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18d073-2613-4709-bcca-2b796698b8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749</Words>
  <Application>Microsoft Office PowerPoint</Application>
  <PresentationFormat>와이드스크린</PresentationFormat>
  <Paragraphs>144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Tmon몬소리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8986</dc:creator>
  <cp:lastModifiedBy>8986</cp:lastModifiedBy>
  <cp:revision>3</cp:revision>
  <dcterms:created xsi:type="dcterms:W3CDTF">2021-12-12T12:18:44Z</dcterms:created>
  <dcterms:modified xsi:type="dcterms:W3CDTF">2021-12-13T07:23:57Z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0x0101007E525DE7BE33424DA54ACDDE4AE368E0</vt:lpwstr>
  </property>
</Properties>
</file>