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8288000"/>
  <p:notesSz cx="6858000" cy="9144000"/>
  <p:defaultTextStyle>
    <a:defPPr>
      <a:defRPr lang="en-US"/>
    </a:defPPr>
    <a:lvl1pPr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1pPr>
    <a:lvl2pPr marL="1212281" indent="-9401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2pPr>
    <a:lvl3pPr marL="2425507" indent="-1881256"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3pPr>
    <a:lvl4pPr marL="3637788" indent="-28214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4pPr>
    <a:lvl5pPr marL="4851014" indent="-3762512" algn="l" defTabSz="2425507" rtl="0" eaLnBrk="0" fontAlgn="base" hangingPunct="0">
      <a:spcBef>
        <a:spcPct val="0"/>
      </a:spcBef>
      <a:spcAft>
        <a:spcPct val="0"/>
      </a:spcAft>
      <a:defRPr sz="4762" kern="1200">
        <a:solidFill>
          <a:schemeClr val="tx1"/>
        </a:solidFill>
        <a:latin typeface="Calibri" panose="020F0502020204030204" pitchFamily="34" charset="0"/>
        <a:ea typeface="+mn-ea"/>
        <a:cs typeface="Arial" panose="020B0604020202020204" pitchFamily="34" charset="0"/>
      </a:defRPr>
    </a:lvl5pPr>
    <a:lvl6pPr marL="1360627"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6pPr>
    <a:lvl7pPr marL="1632753"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7pPr>
    <a:lvl8pPr marL="1904878"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8pPr>
    <a:lvl9pPr marL="2177004" algn="l" defTabSz="544251" rtl="0" eaLnBrk="1" latinLnBrk="0" hangingPunct="1">
      <a:defRPr sz="4762"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785"/>
    <a:srgbClr val="558BD2"/>
    <a:srgbClr val="0965C1"/>
    <a:srgbClr val="3A4781"/>
    <a:srgbClr val="394987"/>
    <a:srgbClr val="52385D"/>
    <a:srgbClr val="8A2D44"/>
    <a:srgbClr val="8A2F44"/>
    <a:srgbClr val="8C2532"/>
    <a:srgbClr val="8C1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8"/>
    <p:restoredTop sz="96569"/>
  </p:normalViewPr>
  <p:slideViewPr>
    <p:cSldViewPr>
      <p:cViewPr varScale="1">
        <p:scale>
          <a:sx n="94" d="100"/>
          <a:sy n="94" d="100"/>
        </p:scale>
        <p:origin x="1744" y="256"/>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ECEF87-CD0B-504C-87C6-DCB8CB6DD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EE815BE-5389-CE4D-B7CE-4471437D033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8BE8574-AA50-9346-B10C-E0CC69EC38C3}" type="datetimeFigureOut">
              <a:rPr lang="en-US"/>
              <a:pPr>
                <a:defRPr/>
              </a:pPr>
              <a:t>12/10/18</a:t>
            </a:fld>
            <a:endParaRPr lang="en-US"/>
          </a:p>
        </p:txBody>
      </p:sp>
      <p:sp>
        <p:nvSpPr>
          <p:cNvPr id="4" name="Slide Image Placeholder 3">
            <a:extLst>
              <a:ext uri="{FF2B5EF4-FFF2-40B4-BE49-F238E27FC236}">
                <a16:creationId xmlns:a16="http://schemas.microsoft.com/office/drawing/2014/main" id="{5D6D28CD-A8AB-5D48-9251-A923BB41194D}"/>
              </a:ext>
            </a:extLst>
          </p:cNvPr>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0C52723-54A4-CF45-98F2-EC5289BBAB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04800E-C660-1D40-9462-D35852227E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AE558F89-0E66-564D-AA3E-04DAA2A1351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A3E198C-0FEE-DA45-89FC-AE1487AE90D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714" kern="1200">
        <a:solidFill>
          <a:schemeClr val="tx1"/>
        </a:solidFill>
        <a:latin typeface="+mn-lt"/>
        <a:ea typeface="+mn-ea"/>
        <a:cs typeface="+mn-cs"/>
      </a:defRPr>
    </a:lvl1pPr>
    <a:lvl2pPr marL="272125" algn="l" rtl="0" fontAlgn="base">
      <a:spcBef>
        <a:spcPct val="30000"/>
      </a:spcBef>
      <a:spcAft>
        <a:spcPct val="0"/>
      </a:spcAft>
      <a:defRPr sz="714" kern="1200">
        <a:solidFill>
          <a:schemeClr val="tx1"/>
        </a:solidFill>
        <a:latin typeface="+mn-lt"/>
        <a:ea typeface="+mn-ea"/>
        <a:cs typeface="+mn-cs"/>
      </a:defRPr>
    </a:lvl2pPr>
    <a:lvl3pPr marL="544251" algn="l" rtl="0" fontAlgn="base">
      <a:spcBef>
        <a:spcPct val="30000"/>
      </a:spcBef>
      <a:spcAft>
        <a:spcPct val="0"/>
      </a:spcAft>
      <a:defRPr sz="714" kern="1200">
        <a:solidFill>
          <a:schemeClr val="tx1"/>
        </a:solidFill>
        <a:latin typeface="+mn-lt"/>
        <a:ea typeface="+mn-ea"/>
        <a:cs typeface="+mn-cs"/>
      </a:defRPr>
    </a:lvl3pPr>
    <a:lvl4pPr marL="816376" algn="l" rtl="0" fontAlgn="base">
      <a:spcBef>
        <a:spcPct val="30000"/>
      </a:spcBef>
      <a:spcAft>
        <a:spcPct val="0"/>
      </a:spcAft>
      <a:defRPr sz="714" kern="1200">
        <a:solidFill>
          <a:schemeClr val="tx1"/>
        </a:solidFill>
        <a:latin typeface="+mn-lt"/>
        <a:ea typeface="+mn-ea"/>
        <a:cs typeface="+mn-cs"/>
      </a:defRPr>
    </a:lvl4pPr>
    <a:lvl5pPr marL="1088502" algn="l" rtl="0" fontAlgn="base">
      <a:spcBef>
        <a:spcPct val="30000"/>
      </a:spcBef>
      <a:spcAft>
        <a:spcPct val="0"/>
      </a:spcAft>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DB35921-3C36-F141-83FE-FF0DF139E5A2}"/>
              </a:ext>
            </a:extLst>
          </p:cNvPr>
          <p:cNvSpPr>
            <a:spLocks noGrp="1" noRot="1" noChangeAspect="1" noChangeArrowheads="1" noTextEdit="1"/>
          </p:cNvSpPr>
          <p:nvPr>
            <p:ph type="sldImg"/>
          </p:nvPr>
        </p:nvSpPr>
        <p:spPr bwMode="auto">
          <a:xfrm>
            <a:off x="1114425" y="1143000"/>
            <a:ext cx="462915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132F8CD1-7E41-194C-80C5-08563D9290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3" name="Slide Number Placeholder 3">
            <a:extLst>
              <a:ext uri="{FF2B5EF4-FFF2-40B4-BE49-F238E27FC236}">
                <a16:creationId xmlns:a16="http://schemas.microsoft.com/office/drawing/2014/main" id="{2E17E455-B9EC-1945-A1C1-F916A58DE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C6A34A59-5C66-2D4D-9CA0-D8850AA53FA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4"/>
            <a:ext cx="23317200" cy="3920067"/>
          </a:xfrm>
        </p:spPr>
        <p:txBody>
          <a:bodyPr/>
          <a:lstStyle/>
          <a:p>
            <a:r>
              <a:rPr lang="en-US"/>
              <a:t>Click to edit Master title style</a:t>
            </a:r>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132194" indent="0" algn="ctr">
              <a:buNone/>
              <a:defRPr>
                <a:solidFill>
                  <a:schemeClr val="tx1">
                    <a:tint val="75000"/>
                  </a:schemeClr>
                </a:solidFill>
              </a:defRPr>
            </a:lvl2pPr>
            <a:lvl3pPr marL="2264388" indent="0" algn="ctr">
              <a:buNone/>
              <a:defRPr>
                <a:solidFill>
                  <a:schemeClr val="tx1">
                    <a:tint val="75000"/>
                  </a:schemeClr>
                </a:solidFill>
              </a:defRPr>
            </a:lvl3pPr>
            <a:lvl4pPr marL="3396582" indent="0" algn="ctr">
              <a:buNone/>
              <a:defRPr>
                <a:solidFill>
                  <a:schemeClr val="tx1">
                    <a:tint val="75000"/>
                  </a:schemeClr>
                </a:solidFill>
              </a:defRPr>
            </a:lvl4pPr>
            <a:lvl5pPr marL="4528776" indent="0" algn="ctr">
              <a:buNone/>
              <a:defRPr>
                <a:solidFill>
                  <a:schemeClr val="tx1">
                    <a:tint val="75000"/>
                  </a:schemeClr>
                </a:solidFill>
              </a:defRPr>
            </a:lvl5pPr>
            <a:lvl6pPr marL="5660970" indent="0" algn="ctr">
              <a:buNone/>
              <a:defRPr>
                <a:solidFill>
                  <a:schemeClr val="tx1">
                    <a:tint val="75000"/>
                  </a:schemeClr>
                </a:solidFill>
              </a:defRPr>
            </a:lvl6pPr>
            <a:lvl7pPr marL="6793164" indent="0" algn="ctr">
              <a:buNone/>
              <a:defRPr>
                <a:solidFill>
                  <a:schemeClr val="tx1">
                    <a:tint val="75000"/>
                  </a:schemeClr>
                </a:solidFill>
              </a:defRPr>
            </a:lvl7pPr>
            <a:lvl8pPr marL="7925358" indent="0" algn="ctr">
              <a:buNone/>
              <a:defRPr>
                <a:solidFill>
                  <a:schemeClr val="tx1">
                    <a:tint val="75000"/>
                  </a:schemeClr>
                </a:solidFill>
              </a:defRPr>
            </a:lvl8pPr>
            <a:lvl9pPr marL="9057552"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8C6A55-BDDB-EB44-AA51-F95B6F5F7FEB}"/>
              </a:ext>
            </a:extLst>
          </p:cNvPr>
          <p:cNvSpPr>
            <a:spLocks noGrp="1"/>
          </p:cNvSpPr>
          <p:nvPr>
            <p:ph type="dt" sz="half" idx="10"/>
          </p:nvPr>
        </p:nvSpPr>
        <p:spPr/>
        <p:txBody>
          <a:bodyPr/>
          <a:lstStyle>
            <a:lvl1pPr>
              <a:defRPr/>
            </a:lvl1pPr>
          </a:lstStyle>
          <a:p>
            <a:pPr>
              <a:defRPr/>
            </a:pPr>
            <a:fld id="{06382CD7-94EC-B248-8222-38B484CC25D8}" type="datetimeFigureOut">
              <a:rPr lang="en-US"/>
              <a:pPr>
                <a:defRPr/>
              </a:pPr>
              <a:t>12/10/18</a:t>
            </a:fld>
            <a:endParaRPr lang="en-US"/>
          </a:p>
        </p:txBody>
      </p:sp>
      <p:sp>
        <p:nvSpPr>
          <p:cNvPr id="5" name="Footer Placeholder 4">
            <a:extLst>
              <a:ext uri="{FF2B5EF4-FFF2-40B4-BE49-F238E27FC236}">
                <a16:creationId xmlns:a16="http://schemas.microsoft.com/office/drawing/2014/main" id="{A3886E99-8596-C943-B8B4-49275565A2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2CC9F-C17D-CF4A-827D-23B34BD71BCA}"/>
              </a:ext>
            </a:extLst>
          </p:cNvPr>
          <p:cNvSpPr>
            <a:spLocks noGrp="1"/>
          </p:cNvSpPr>
          <p:nvPr>
            <p:ph type="sldNum" sz="quarter" idx="12"/>
          </p:nvPr>
        </p:nvSpPr>
        <p:spPr/>
        <p:txBody>
          <a:bodyPr/>
          <a:lstStyle>
            <a:lvl1pPr>
              <a:defRPr/>
            </a:lvl1pPr>
          </a:lstStyle>
          <a:p>
            <a:pPr>
              <a:defRPr/>
            </a:pPr>
            <a:fld id="{5E7FA112-3702-B145-A46A-FEC0AA58E594}" type="slidenum">
              <a:rPr lang="en-US" altLang="en-US"/>
              <a:pPr>
                <a:defRPr/>
              </a:pPr>
              <a:t>‹#›</a:t>
            </a:fld>
            <a:endParaRPr lang="en-US" altLang="en-US"/>
          </a:p>
        </p:txBody>
      </p:sp>
    </p:spTree>
    <p:extLst>
      <p:ext uri="{BB962C8B-B14F-4D97-AF65-F5344CB8AC3E}">
        <p14:creationId xmlns:p14="http://schemas.microsoft.com/office/powerpoint/2010/main" val="14500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9B29-0286-1244-AC40-0A2B6FB1A090}"/>
              </a:ext>
            </a:extLst>
          </p:cNvPr>
          <p:cNvSpPr>
            <a:spLocks noGrp="1"/>
          </p:cNvSpPr>
          <p:nvPr>
            <p:ph type="dt" sz="half" idx="10"/>
          </p:nvPr>
        </p:nvSpPr>
        <p:spPr/>
        <p:txBody>
          <a:bodyPr/>
          <a:lstStyle>
            <a:lvl1pPr>
              <a:defRPr/>
            </a:lvl1pPr>
          </a:lstStyle>
          <a:p>
            <a:pPr>
              <a:defRPr/>
            </a:pPr>
            <a:fld id="{DD0A3DED-68DD-AE4A-8FF4-93D02012734E}" type="datetimeFigureOut">
              <a:rPr lang="en-US"/>
              <a:pPr>
                <a:defRPr/>
              </a:pPr>
              <a:t>12/10/18</a:t>
            </a:fld>
            <a:endParaRPr lang="en-US"/>
          </a:p>
        </p:txBody>
      </p:sp>
      <p:sp>
        <p:nvSpPr>
          <p:cNvPr id="5" name="Footer Placeholder 4">
            <a:extLst>
              <a:ext uri="{FF2B5EF4-FFF2-40B4-BE49-F238E27FC236}">
                <a16:creationId xmlns:a16="http://schemas.microsoft.com/office/drawing/2014/main" id="{1C95FEDA-CD32-F04B-AB97-9580031A85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BAE673-FDB8-FD42-A20C-F7870B1AF61F}"/>
              </a:ext>
            </a:extLst>
          </p:cNvPr>
          <p:cNvSpPr>
            <a:spLocks noGrp="1"/>
          </p:cNvSpPr>
          <p:nvPr>
            <p:ph type="sldNum" sz="quarter" idx="12"/>
          </p:nvPr>
        </p:nvSpPr>
        <p:spPr/>
        <p:txBody>
          <a:bodyPr/>
          <a:lstStyle>
            <a:lvl1pPr>
              <a:defRPr/>
            </a:lvl1pPr>
          </a:lstStyle>
          <a:p>
            <a:pPr>
              <a:defRPr/>
            </a:pPr>
            <a:fld id="{CCE0EADF-7253-3B49-8262-F44E6B5B9151}" type="slidenum">
              <a:rPr lang="en-US" altLang="en-US"/>
              <a:pPr>
                <a:defRPr/>
              </a:pPr>
              <a:t>‹#›</a:t>
            </a:fld>
            <a:endParaRPr lang="en-US" altLang="en-US"/>
          </a:p>
        </p:txBody>
      </p:sp>
    </p:spTree>
    <p:extLst>
      <p:ext uri="{BB962C8B-B14F-4D97-AF65-F5344CB8AC3E}">
        <p14:creationId xmlns:p14="http://schemas.microsoft.com/office/powerpoint/2010/main" val="14737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9490" y="3513667"/>
            <a:ext cx="25922286" cy="7490036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62626" y="3513667"/>
            <a:ext cx="77309664" cy="749003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F518C-AA7B-8740-BB11-BAE5BA786F6E}"/>
              </a:ext>
            </a:extLst>
          </p:cNvPr>
          <p:cNvSpPr>
            <a:spLocks noGrp="1"/>
          </p:cNvSpPr>
          <p:nvPr>
            <p:ph type="dt" sz="half" idx="10"/>
          </p:nvPr>
        </p:nvSpPr>
        <p:spPr/>
        <p:txBody>
          <a:bodyPr/>
          <a:lstStyle>
            <a:lvl1pPr>
              <a:defRPr/>
            </a:lvl1pPr>
          </a:lstStyle>
          <a:p>
            <a:pPr>
              <a:defRPr/>
            </a:pPr>
            <a:fld id="{9D18A6FF-4BFD-A946-BD7B-FE36F01764C5}" type="datetimeFigureOut">
              <a:rPr lang="en-US"/>
              <a:pPr>
                <a:defRPr/>
              </a:pPr>
              <a:t>12/10/18</a:t>
            </a:fld>
            <a:endParaRPr lang="en-US"/>
          </a:p>
        </p:txBody>
      </p:sp>
      <p:sp>
        <p:nvSpPr>
          <p:cNvPr id="5" name="Footer Placeholder 4">
            <a:extLst>
              <a:ext uri="{FF2B5EF4-FFF2-40B4-BE49-F238E27FC236}">
                <a16:creationId xmlns:a16="http://schemas.microsoft.com/office/drawing/2014/main" id="{723CAA6A-23DD-C640-8C26-D234F1D200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901C-EFEC-7F4B-8C25-77BE05B197C5}"/>
              </a:ext>
            </a:extLst>
          </p:cNvPr>
          <p:cNvSpPr>
            <a:spLocks noGrp="1"/>
          </p:cNvSpPr>
          <p:nvPr>
            <p:ph type="sldNum" sz="quarter" idx="12"/>
          </p:nvPr>
        </p:nvSpPr>
        <p:spPr/>
        <p:txBody>
          <a:bodyPr/>
          <a:lstStyle>
            <a:lvl1pPr>
              <a:defRPr/>
            </a:lvl1pPr>
          </a:lstStyle>
          <a:p>
            <a:pPr>
              <a:defRPr/>
            </a:pPr>
            <a:fld id="{520A7DA1-4F35-0848-B369-48D462071E63}" type="slidenum">
              <a:rPr lang="en-US" altLang="en-US"/>
              <a:pPr>
                <a:defRPr/>
              </a:pPr>
              <a:t>‹#›</a:t>
            </a:fld>
            <a:endParaRPr lang="en-US" altLang="en-US"/>
          </a:p>
        </p:txBody>
      </p:sp>
    </p:spTree>
    <p:extLst>
      <p:ext uri="{BB962C8B-B14F-4D97-AF65-F5344CB8AC3E}">
        <p14:creationId xmlns:p14="http://schemas.microsoft.com/office/powerpoint/2010/main" val="148563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0B9D4-6F74-DA40-A0E5-8A6ACB13BD9F}"/>
              </a:ext>
            </a:extLst>
          </p:cNvPr>
          <p:cNvSpPr>
            <a:spLocks noGrp="1"/>
          </p:cNvSpPr>
          <p:nvPr>
            <p:ph type="dt" sz="half" idx="10"/>
          </p:nvPr>
        </p:nvSpPr>
        <p:spPr/>
        <p:txBody>
          <a:bodyPr/>
          <a:lstStyle>
            <a:lvl1pPr>
              <a:defRPr/>
            </a:lvl1pPr>
          </a:lstStyle>
          <a:p>
            <a:pPr>
              <a:defRPr/>
            </a:pPr>
            <a:fld id="{7E18A2A6-60AF-1340-BFBF-B2EEA657CB9A}" type="datetimeFigureOut">
              <a:rPr lang="en-US"/>
              <a:pPr>
                <a:defRPr/>
              </a:pPr>
              <a:t>12/10/18</a:t>
            </a:fld>
            <a:endParaRPr lang="en-US"/>
          </a:p>
        </p:txBody>
      </p:sp>
      <p:sp>
        <p:nvSpPr>
          <p:cNvPr id="5" name="Footer Placeholder 4">
            <a:extLst>
              <a:ext uri="{FF2B5EF4-FFF2-40B4-BE49-F238E27FC236}">
                <a16:creationId xmlns:a16="http://schemas.microsoft.com/office/drawing/2014/main" id="{91A132A6-0C7F-5B45-922E-C94E65568C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4A46DB-A80C-3945-9239-4EC24D15AD5D}"/>
              </a:ext>
            </a:extLst>
          </p:cNvPr>
          <p:cNvSpPr>
            <a:spLocks noGrp="1"/>
          </p:cNvSpPr>
          <p:nvPr>
            <p:ph type="sldNum" sz="quarter" idx="12"/>
          </p:nvPr>
        </p:nvSpPr>
        <p:spPr/>
        <p:txBody>
          <a:bodyPr/>
          <a:lstStyle>
            <a:lvl1pPr>
              <a:defRPr/>
            </a:lvl1pPr>
          </a:lstStyle>
          <a:p>
            <a:pPr>
              <a:defRPr/>
            </a:pPr>
            <a:fld id="{870F4C7E-189F-8742-B0FB-296E01E59C24}" type="slidenum">
              <a:rPr lang="en-US" altLang="en-US"/>
              <a:pPr>
                <a:defRPr/>
              </a:pPr>
              <a:t>‹#›</a:t>
            </a:fld>
            <a:endParaRPr lang="en-US" altLang="en-US"/>
          </a:p>
        </p:txBody>
      </p:sp>
    </p:spTree>
    <p:extLst>
      <p:ext uri="{BB962C8B-B14F-4D97-AF65-F5344CB8AC3E}">
        <p14:creationId xmlns:p14="http://schemas.microsoft.com/office/powerpoint/2010/main" val="14078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4"/>
            <a:ext cx="23317200" cy="3632200"/>
          </a:xfrm>
        </p:spPr>
        <p:txBody>
          <a:bodyPr anchor="t"/>
          <a:lstStyle>
            <a:lvl1pPr algn="l">
              <a:defRPr sz="9890" b="1" cap="all"/>
            </a:lvl1pPr>
          </a:lstStyle>
          <a:p>
            <a:r>
              <a:rPr lang="en-US"/>
              <a:t>Click to edit Master title style</a:t>
            </a:r>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4945">
                <a:solidFill>
                  <a:schemeClr val="tx1">
                    <a:tint val="75000"/>
                  </a:schemeClr>
                </a:solidFill>
              </a:defRPr>
            </a:lvl1pPr>
            <a:lvl2pPr marL="1132194" indent="0">
              <a:buNone/>
              <a:defRPr sz="4445">
                <a:solidFill>
                  <a:schemeClr val="tx1">
                    <a:tint val="75000"/>
                  </a:schemeClr>
                </a:solidFill>
              </a:defRPr>
            </a:lvl2pPr>
            <a:lvl3pPr marL="2264388" indent="0">
              <a:buNone/>
              <a:defRPr sz="3945">
                <a:solidFill>
                  <a:schemeClr val="tx1">
                    <a:tint val="75000"/>
                  </a:schemeClr>
                </a:solidFill>
              </a:defRPr>
            </a:lvl3pPr>
            <a:lvl4pPr marL="3396582" indent="0">
              <a:buNone/>
              <a:defRPr sz="3445">
                <a:solidFill>
                  <a:schemeClr val="tx1">
                    <a:tint val="75000"/>
                  </a:schemeClr>
                </a:solidFill>
              </a:defRPr>
            </a:lvl4pPr>
            <a:lvl5pPr marL="4528776" indent="0">
              <a:buNone/>
              <a:defRPr sz="3445">
                <a:solidFill>
                  <a:schemeClr val="tx1">
                    <a:tint val="75000"/>
                  </a:schemeClr>
                </a:solidFill>
              </a:defRPr>
            </a:lvl5pPr>
            <a:lvl6pPr marL="5660970" indent="0">
              <a:buNone/>
              <a:defRPr sz="3445">
                <a:solidFill>
                  <a:schemeClr val="tx1">
                    <a:tint val="75000"/>
                  </a:schemeClr>
                </a:solidFill>
              </a:defRPr>
            </a:lvl6pPr>
            <a:lvl7pPr marL="6793164" indent="0">
              <a:buNone/>
              <a:defRPr sz="3445">
                <a:solidFill>
                  <a:schemeClr val="tx1">
                    <a:tint val="75000"/>
                  </a:schemeClr>
                </a:solidFill>
              </a:defRPr>
            </a:lvl7pPr>
            <a:lvl8pPr marL="7925358" indent="0">
              <a:buNone/>
              <a:defRPr sz="3445">
                <a:solidFill>
                  <a:schemeClr val="tx1">
                    <a:tint val="75000"/>
                  </a:schemeClr>
                </a:solidFill>
              </a:defRPr>
            </a:lvl8pPr>
            <a:lvl9pPr marL="9057552" indent="0">
              <a:buNone/>
              <a:defRPr sz="344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2BA33-83F8-DB41-BD0C-8B06A3942C22}"/>
              </a:ext>
            </a:extLst>
          </p:cNvPr>
          <p:cNvSpPr>
            <a:spLocks noGrp="1"/>
          </p:cNvSpPr>
          <p:nvPr>
            <p:ph type="dt" sz="half" idx="10"/>
          </p:nvPr>
        </p:nvSpPr>
        <p:spPr/>
        <p:txBody>
          <a:bodyPr/>
          <a:lstStyle>
            <a:lvl1pPr>
              <a:defRPr/>
            </a:lvl1pPr>
          </a:lstStyle>
          <a:p>
            <a:pPr>
              <a:defRPr/>
            </a:pPr>
            <a:fld id="{DD96BD17-4CAE-CC49-BC8E-BA42D5F363DD}" type="datetimeFigureOut">
              <a:rPr lang="en-US"/>
              <a:pPr>
                <a:defRPr/>
              </a:pPr>
              <a:t>12/10/18</a:t>
            </a:fld>
            <a:endParaRPr lang="en-US"/>
          </a:p>
        </p:txBody>
      </p:sp>
      <p:sp>
        <p:nvSpPr>
          <p:cNvPr id="5" name="Footer Placeholder 4">
            <a:extLst>
              <a:ext uri="{FF2B5EF4-FFF2-40B4-BE49-F238E27FC236}">
                <a16:creationId xmlns:a16="http://schemas.microsoft.com/office/drawing/2014/main" id="{7C01EF43-6200-8E48-8252-27A38D1219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679179-132C-5E48-906F-935ECF162628}"/>
              </a:ext>
            </a:extLst>
          </p:cNvPr>
          <p:cNvSpPr>
            <a:spLocks noGrp="1"/>
          </p:cNvSpPr>
          <p:nvPr>
            <p:ph type="sldNum" sz="quarter" idx="12"/>
          </p:nvPr>
        </p:nvSpPr>
        <p:spPr/>
        <p:txBody>
          <a:bodyPr/>
          <a:lstStyle>
            <a:lvl1pPr>
              <a:defRPr/>
            </a:lvl1pPr>
          </a:lstStyle>
          <a:p>
            <a:pPr>
              <a:defRPr/>
            </a:pPr>
            <a:fld id="{87F3A9CC-0830-FB43-8C6F-D27486A5F7F8}" type="slidenum">
              <a:rPr lang="en-US" altLang="en-US"/>
              <a:pPr>
                <a:defRPr/>
              </a:pPr>
              <a:t>‹#›</a:t>
            </a:fld>
            <a:endParaRPr lang="en-US" altLang="en-US"/>
          </a:p>
        </p:txBody>
      </p:sp>
    </p:spTree>
    <p:extLst>
      <p:ext uri="{BB962C8B-B14F-4D97-AF65-F5344CB8AC3E}">
        <p14:creationId xmlns:p14="http://schemas.microsoft.com/office/powerpoint/2010/main" val="30522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62627"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835802" y="20480867"/>
            <a:ext cx="51615975" cy="57933168"/>
          </a:xfrm>
        </p:spPr>
        <p:txBody>
          <a:bodyPr/>
          <a:lstStyle>
            <a:lvl1pPr>
              <a:defRPr sz="6945"/>
            </a:lvl1pPr>
            <a:lvl2pPr>
              <a:defRPr sz="5945"/>
            </a:lvl2pPr>
            <a:lvl3pPr>
              <a:defRPr sz="4945"/>
            </a:lvl3pPr>
            <a:lvl4pPr>
              <a:defRPr sz="4445"/>
            </a:lvl4pPr>
            <a:lvl5pPr>
              <a:defRPr sz="4445"/>
            </a:lvl5pPr>
            <a:lvl6pPr>
              <a:defRPr sz="4445"/>
            </a:lvl6pPr>
            <a:lvl7pPr>
              <a:defRPr sz="4445"/>
            </a:lvl7pPr>
            <a:lvl8pPr>
              <a:defRPr sz="4445"/>
            </a:lvl8pPr>
            <a:lvl9pPr>
              <a:defRPr sz="44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18F0BAA-B5D2-D94B-AF98-D5B8C0F9A169}"/>
              </a:ext>
            </a:extLst>
          </p:cNvPr>
          <p:cNvSpPr>
            <a:spLocks noGrp="1"/>
          </p:cNvSpPr>
          <p:nvPr>
            <p:ph type="dt" sz="half" idx="10"/>
          </p:nvPr>
        </p:nvSpPr>
        <p:spPr/>
        <p:txBody>
          <a:bodyPr/>
          <a:lstStyle>
            <a:lvl1pPr>
              <a:defRPr/>
            </a:lvl1pPr>
          </a:lstStyle>
          <a:p>
            <a:pPr>
              <a:defRPr/>
            </a:pPr>
            <a:fld id="{11B60A48-C11C-7645-AC60-5E1F89E696BA}" type="datetimeFigureOut">
              <a:rPr lang="en-US"/>
              <a:pPr>
                <a:defRPr/>
              </a:pPr>
              <a:t>12/10/18</a:t>
            </a:fld>
            <a:endParaRPr lang="en-US"/>
          </a:p>
        </p:txBody>
      </p:sp>
      <p:sp>
        <p:nvSpPr>
          <p:cNvPr id="6" name="Footer Placeholder 4">
            <a:extLst>
              <a:ext uri="{FF2B5EF4-FFF2-40B4-BE49-F238E27FC236}">
                <a16:creationId xmlns:a16="http://schemas.microsoft.com/office/drawing/2014/main" id="{75AC4EDB-32EA-5F4E-8709-5C3E006CC0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95E75C4-E85D-1440-8B43-42416FC5DE7A}"/>
              </a:ext>
            </a:extLst>
          </p:cNvPr>
          <p:cNvSpPr>
            <a:spLocks noGrp="1"/>
          </p:cNvSpPr>
          <p:nvPr>
            <p:ph type="sldNum" sz="quarter" idx="12"/>
          </p:nvPr>
        </p:nvSpPr>
        <p:spPr/>
        <p:txBody>
          <a:bodyPr/>
          <a:lstStyle>
            <a:lvl1pPr>
              <a:defRPr/>
            </a:lvl1pPr>
          </a:lstStyle>
          <a:p>
            <a:pPr>
              <a:defRPr/>
            </a:pPr>
            <a:fld id="{EAC77833-6389-CB43-90A3-58CCF68FB44E}" type="slidenum">
              <a:rPr lang="en-US" altLang="en-US"/>
              <a:pPr>
                <a:defRPr/>
              </a:pPr>
              <a:t>‹#›</a:t>
            </a:fld>
            <a:endParaRPr lang="en-US" altLang="en-US"/>
          </a:p>
        </p:txBody>
      </p:sp>
    </p:spTree>
    <p:extLst>
      <p:ext uri="{BB962C8B-B14F-4D97-AF65-F5344CB8AC3E}">
        <p14:creationId xmlns:p14="http://schemas.microsoft.com/office/powerpoint/2010/main" val="320196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1" y="4093635"/>
            <a:ext cx="12120564"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4" name="Content Placeholder 3"/>
          <p:cNvSpPr>
            <a:spLocks noGrp="1"/>
          </p:cNvSpPr>
          <p:nvPr>
            <p:ph sz="half" idx="2"/>
          </p:nvPr>
        </p:nvSpPr>
        <p:spPr>
          <a:xfrm>
            <a:off x="1371601" y="5799667"/>
            <a:ext cx="12120564"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5945" b="1"/>
            </a:lvl1pPr>
            <a:lvl2pPr marL="1132194" indent="0">
              <a:buNone/>
              <a:defRPr sz="4945" b="1"/>
            </a:lvl2pPr>
            <a:lvl3pPr marL="2264388" indent="0">
              <a:buNone/>
              <a:defRPr sz="4445" b="1"/>
            </a:lvl3pPr>
            <a:lvl4pPr marL="3396582" indent="0">
              <a:buNone/>
              <a:defRPr sz="3945" b="1"/>
            </a:lvl4pPr>
            <a:lvl5pPr marL="4528776" indent="0">
              <a:buNone/>
              <a:defRPr sz="3945" b="1"/>
            </a:lvl5pPr>
            <a:lvl6pPr marL="5660970" indent="0">
              <a:buNone/>
              <a:defRPr sz="3945" b="1"/>
            </a:lvl6pPr>
            <a:lvl7pPr marL="6793164" indent="0">
              <a:buNone/>
              <a:defRPr sz="3945" b="1"/>
            </a:lvl7pPr>
            <a:lvl8pPr marL="7925358" indent="0">
              <a:buNone/>
              <a:defRPr sz="3945" b="1"/>
            </a:lvl8pPr>
            <a:lvl9pPr marL="9057552" indent="0">
              <a:buNone/>
              <a:defRPr sz="3945" b="1"/>
            </a:lvl9pPr>
          </a:lstStyle>
          <a:p>
            <a:pPr lvl="0"/>
            <a:r>
              <a:rPr lang="en-US"/>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5945"/>
            </a:lvl1pPr>
            <a:lvl2pPr>
              <a:defRPr sz="4945"/>
            </a:lvl2pPr>
            <a:lvl3pPr>
              <a:defRPr sz="4445"/>
            </a:lvl3pPr>
            <a:lvl4pPr>
              <a:defRPr sz="3945"/>
            </a:lvl4pPr>
            <a:lvl5pPr>
              <a:defRPr sz="3945"/>
            </a:lvl5pPr>
            <a:lvl6pPr>
              <a:defRPr sz="3945"/>
            </a:lvl6pPr>
            <a:lvl7pPr>
              <a:defRPr sz="3945"/>
            </a:lvl7pPr>
            <a:lvl8pPr>
              <a:defRPr sz="3945"/>
            </a:lvl8pPr>
            <a:lvl9pPr>
              <a:defRPr sz="3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952CCD-07A4-EC4E-AD38-2574CD151940}"/>
              </a:ext>
            </a:extLst>
          </p:cNvPr>
          <p:cNvSpPr>
            <a:spLocks noGrp="1"/>
          </p:cNvSpPr>
          <p:nvPr>
            <p:ph type="dt" sz="half" idx="10"/>
          </p:nvPr>
        </p:nvSpPr>
        <p:spPr/>
        <p:txBody>
          <a:bodyPr/>
          <a:lstStyle>
            <a:lvl1pPr>
              <a:defRPr/>
            </a:lvl1pPr>
          </a:lstStyle>
          <a:p>
            <a:pPr>
              <a:defRPr/>
            </a:pPr>
            <a:fld id="{613579FF-B9FC-3943-B3FD-961A9E5B45C7}" type="datetimeFigureOut">
              <a:rPr lang="en-US"/>
              <a:pPr>
                <a:defRPr/>
              </a:pPr>
              <a:t>12/10/18</a:t>
            </a:fld>
            <a:endParaRPr lang="en-US"/>
          </a:p>
        </p:txBody>
      </p:sp>
      <p:sp>
        <p:nvSpPr>
          <p:cNvPr id="8" name="Footer Placeholder 4">
            <a:extLst>
              <a:ext uri="{FF2B5EF4-FFF2-40B4-BE49-F238E27FC236}">
                <a16:creationId xmlns:a16="http://schemas.microsoft.com/office/drawing/2014/main" id="{C25619E2-DBCA-BF4F-A1DF-F5B93382FA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9690660-D511-9144-AAD8-0BB80B9A7EF8}"/>
              </a:ext>
            </a:extLst>
          </p:cNvPr>
          <p:cNvSpPr>
            <a:spLocks noGrp="1"/>
          </p:cNvSpPr>
          <p:nvPr>
            <p:ph type="sldNum" sz="quarter" idx="12"/>
          </p:nvPr>
        </p:nvSpPr>
        <p:spPr/>
        <p:txBody>
          <a:bodyPr/>
          <a:lstStyle>
            <a:lvl1pPr>
              <a:defRPr/>
            </a:lvl1pPr>
          </a:lstStyle>
          <a:p>
            <a:pPr>
              <a:defRPr/>
            </a:pPr>
            <a:fld id="{9B4E7083-77C2-504A-AB00-54C59B98B3C7}" type="slidenum">
              <a:rPr lang="en-US" altLang="en-US"/>
              <a:pPr>
                <a:defRPr/>
              </a:pPr>
              <a:t>‹#›</a:t>
            </a:fld>
            <a:endParaRPr lang="en-US" altLang="en-US"/>
          </a:p>
        </p:txBody>
      </p:sp>
    </p:spTree>
    <p:extLst>
      <p:ext uri="{BB962C8B-B14F-4D97-AF65-F5344CB8AC3E}">
        <p14:creationId xmlns:p14="http://schemas.microsoft.com/office/powerpoint/2010/main" val="367738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0CF4285-807E-6048-BFE2-EEBFE26CA698}"/>
              </a:ext>
            </a:extLst>
          </p:cNvPr>
          <p:cNvSpPr>
            <a:spLocks noGrp="1"/>
          </p:cNvSpPr>
          <p:nvPr>
            <p:ph type="dt" sz="half" idx="10"/>
          </p:nvPr>
        </p:nvSpPr>
        <p:spPr/>
        <p:txBody>
          <a:bodyPr/>
          <a:lstStyle>
            <a:lvl1pPr>
              <a:defRPr/>
            </a:lvl1pPr>
          </a:lstStyle>
          <a:p>
            <a:pPr>
              <a:defRPr/>
            </a:pPr>
            <a:fld id="{41810691-72FC-C747-B779-6EB5AECBB57B}" type="datetimeFigureOut">
              <a:rPr lang="en-US"/>
              <a:pPr>
                <a:defRPr/>
              </a:pPr>
              <a:t>12/10/18</a:t>
            </a:fld>
            <a:endParaRPr lang="en-US"/>
          </a:p>
        </p:txBody>
      </p:sp>
      <p:sp>
        <p:nvSpPr>
          <p:cNvPr id="4" name="Footer Placeholder 4">
            <a:extLst>
              <a:ext uri="{FF2B5EF4-FFF2-40B4-BE49-F238E27FC236}">
                <a16:creationId xmlns:a16="http://schemas.microsoft.com/office/drawing/2014/main" id="{7EE34CE6-B851-9547-BE8F-419F7153672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C34068-16F1-AE40-9F79-932AA5A00BD5}"/>
              </a:ext>
            </a:extLst>
          </p:cNvPr>
          <p:cNvSpPr>
            <a:spLocks noGrp="1"/>
          </p:cNvSpPr>
          <p:nvPr>
            <p:ph type="sldNum" sz="quarter" idx="12"/>
          </p:nvPr>
        </p:nvSpPr>
        <p:spPr/>
        <p:txBody>
          <a:bodyPr/>
          <a:lstStyle>
            <a:lvl1pPr>
              <a:defRPr/>
            </a:lvl1pPr>
          </a:lstStyle>
          <a:p>
            <a:pPr>
              <a:defRPr/>
            </a:pPr>
            <a:fld id="{2400D99F-92FA-664F-AB8B-3B2F3B844FF7}" type="slidenum">
              <a:rPr lang="en-US" altLang="en-US"/>
              <a:pPr>
                <a:defRPr/>
              </a:pPr>
              <a:t>‹#›</a:t>
            </a:fld>
            <a:endParaRPr lang="en-US" altLang="en-US"/>
          </a:p>
        </p:txBody>
      </p:sp>
    </p:spTree>
    <p:extLst>
      <p:ext uri="{BB962C8B-B14F-4D97-AF65-F5344CB8AC3E}">
        <p14:creationId xmlns:p14="http://schemas.microsoft.com/office/powerpoint/2010/main" val="344130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C7991F-6532-414B-8088-D5FD552088F3}"/>
              </a:ext>
            </a:extLst>
          </p:cNvPr>
          <p:cNvSpPr>
            <a:spLocks noGrp="1"/>
          </p:cNvSpPr>
          <p:nvPr>
            <p:ph type="dt" sz="half" idx="10"/>
          </p:nvPr>
        </p:nvSpPr>
        <p:spPr/>
        <p:txBody>
          <a:bodyPr/>
          <a:lstStyle>
            <a:lvl1pPr>
              <a:defRPr/>
            </a:lvl1pPr>
          </a:lstStyle>
          <a:p>
            <a:pPr>
              <a:defRPr/>
            </a:pPr>
            <a:fld id="{5169124D-EAEE-6346-912B-C2CE4C811E38}" type="datetimeFigureOut">
              <a:rPr lang="en-US"/>
              <a:pPr>
                <a:defRPr/>
              </a:pPr>
              <a:t>12/10/18</a:t>
            </a:fld>
            <a:endParaRPr lang="en-US"/>
          </a:p>
        </p:txBody>
      </p:sp>
      <p:sp>
        <p:nvSpPr>
          <p:cNvPr id="3" name="Footer Placeholder 4">
            <a:extLst>
              <a:ext uri="{FF2B5EF4-FFF2-40B4-BE49-F238E27FC236}">
                <a16:creationId xmlns:a16="http://schemas.microsoft.com/office/drawing/2014/main" id="{3C057E8D-A566-004F-B0F5-E20951CFAA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2881558-11F6-E749-AAC5-A4DE2830D161}"/>
              </a:ext>
            </a:extLst>
          </p:cNvPr>
          <p:cNvSpPr>
            <a:spLocks noGrp="1"/>
          </p:cNvSpPr>
          <p:nvPr>
            <p:ph type="sldNum" sz="quarter" idx="12"/>
          </p:nvPr>
        </p:nvSpPr>
        <p:spPr/>
        <p:txBody>
          <a:bodyPr/>
          <a:lstStyle>
            <a:lvl1pPr>
              <a:defRPr/>
            </a:lvl1pPr>
          </a:lstStyle>
          <a:p>
            <a:pPr>
              <a:defRPr/>
            </a:pPr>
            <a:fld id="{B171F7CF-9968-5F4A-8789-D3E7B6117EE0}" type="slidenum">
              <a:rPr lang="en-US" altLang="en-US"/>
              <a:pPr>
                <a:defRPr/>
              </a:pPr>
              <a:t>‹#›</a:t>
            </a:fld>
            <a:endParaRPr lang="en-US" altLang="en-US"/>
          </a:p>
        </p:txBody>
      </p:sp>
    </p:spTree>
    <p:extLst>
      <p:ext uri="{BB962C8B-B14F-4D97-AF65-F5344CB8AC3E}">
        <p14:creationId xmlns:p14="http://schemas.microsoft.com/office/powerpoint/2010/main" val="126680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4945" b="1"/>
            </a:lvl1pPr>
          </a:lstStyle>
          <a:p>
            <a:r>
              <a:rPr lang="en-US"/>
              <a:t>Click to edit Master title style</a:t>
            </a:r>
          </a:p>
        </p:txBody>
      </p:sp>
      <p:sp>
        <p:nvSpPr>
          <p:cNvPr id="3" name="Content Placeholder 2"/>
          <p:cNvSpPr>
            <a:spLocks noGrp="1"/>
          </p:cNvSpPr>
          <p:nvPr>
            <p:ph idx="1"/>
          </p:nvPr>
        </p:nvSpPr>
        <p:spPr>
          <a:xfrm>
            <a:off x="10725150" y="728135"/>
            <a:ext cx="15335250" cy="15608301"/>
          </a:xfrm>
        </p:spPr>
        <p:txBody>
          <a:bodyPr/>
          <a:lstStyle>
            <a:lvl1pPr>
              <a:defRPr sz="7945"/>
            </a:lvl1pPr>
            <a:lvl2pPr>
              <a:defRPr sz="6945"/>
            </a:lvl2pPr>
            <a:lvl3pPr>
              <a:defRPr sz="5945"/>
            </a:lvl3pPr>
            <a:lvl4pPr>
              <a:defRPr sz="4945"/>
            </a:lvl4pPr>
            <a:lvl5pPr>
              <a:defRPr sz="4945"/>
            </a:lvl5pPr>
            <a:lvl6pPr>
              <a:defRPr sz="4945"/>
            </a:lvl6pPr>
            <a:lvl7pPr>
              <a:defRPr sz="4945"/>
            </a:lvl7pPr>
            <a:lvl8pPr>
              <a:defRPr sz="4945"/>
            </a:lvl8pPr>
            <a:lvl9pPr>
              <a:defRPr sz="49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4823BED1-C317-3248-A8AB-F47C9938566C}"/>
              </a:ext>
            </a:extLst>
          </p:cNvPr>
          <p:cNvSpPr>
            <a:spLocks noGrp="1"/>
          </p:cNvSpPr>
          <p:nvPr>
            <p:ph type="dt" sz="half" idx="10"/>
          </p:nvPr>
        </p:nvSpPr>
        <p:spPr/>
        <p:txBody>
          <a:bodyPr/>
          <a:lstStyle>
            <a:lvl1pPr>
              <a:defRPr/>
            </a:lvl1pPr>
          </a:lstStyle>
          <a:p>
            <a:pPr>
              <a:defRPr/>
            </a:pPr>
            <a:fld id="{730B401F-E0A4-AE44-ADEA-FF0029AD6D72}" type="datetimeFigureOut">
              <a:rPr lang="en-US"/>
              <a:pPr>
                <a:defRPr/>
              </a:pPr>
              <a:t>12/10/18</a:t>
            </a:fld>
            <a:endParaRPr lang="en-US"/>
          </a:p>
        </p:txBody>
      </p:sp>
      <p:sp>
        <p:nvSpPr>
          <p:cNvPr id="6" name="Footer Placeholder 4">
            <a:extLst>
              <a:ext uri="{FF2B5EF4-FFF2-40B4-BE49-F238E27FC236}">
                <a16:creationId xmlns:a16="http://schemas.microsoft.com/office/drawing/2014/main" id="{9A52E4DA-DA27-524A-8F2F-7D48DE688B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9AF4BF-DBE9-4E42-B682-2CE21863E5FE}"/>
              </a:ext>
            </a:extLst>
          </p:cNvPr>
          <p:cNvSpPr>
            <a:spLocks noGrp="1"/>
          </p:cNvSpPr>
          <p:nvPr>
            <p:ph type="sldNum" sz="quarter" idx="12"/>
          </p:nvPr>
        </p:nvSpPr>
        <p:spPr/>
        <p:txBody>
          <a:bodyPr/>
          <a:lstStyle>
            <a:lvl1pPr>
              <a:defRPr/>
            </a:lvl1pPr>
          </a:lstStyle>
          <a:p>
            <a:pPr>
              <a:defRPr/>
            </a:pPr>
            <a:fld id="{96086ABA-6A16-064E-88FE-D9C5659DC789}" type="slidenum">
              <a:rPr lang="en-US" altLang="en-US"/>
              <a:pPr>
                <a:defRPr/>
              </a:pPr>
              <a:t>‹#›</a:t>
            </a:fld>
            <a:endParaRPr lang="en-US" altLang="en-US"/>
          </a:p>
        </p:txBody>
      </p:sp>
    </p:spTree>
    <p:extLst>
      <p:ext uri="{BB962C8B-B14F-4D97-AF65-F5344CB8AC3E}">
        <p14:creationId xmlns:p14="http://schemas.microsoft.com/office/powerpoint/2010/main" val="401475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4945" b="1"/>
            </a:lvl1pPr>
          </a:lstStyle>
          <a:p>
            <a:r>
              <a:rPr lang="en-US"/>
              <a:t>Click to edit Master title style</a:t>
            </a:r>
          </a:p>
        </p:txBody>
      </p:sp>
      <p:sp>
        <p:nvSpPr>
          <p:cNvPr id="3" name="Picture Placeholder 2"/>
          <p:cNvSpPr>
            <a:spLocks noGrp="1"/>
          </p:cNvSpPr>
          <p:nvPr>
            <p:ph type="pic" idx="1"/>
          </p:nvPr>
        </p:nvSpPr>
        <p:spPr>
          <a:xfrm>
            <a:off x="5376864" y="1634067"/>
            <a:ext cx="16459200" cy="10972800"/>
          </a:xfrm>
        </p:spPr>
        <p:txBody>
          <a:bodyPr rtlCol="0">
            <a:normAutofit/>
          </a:bodyPr>
          <a:lstStyle>
            <a:lvl1pPr marL="0" indent="0">
              <a:buNone/>
              <a:defRPr sz="7945"/>
            </a:lvl1pPr>
            <a:lvl2pPr marL="1132194" indent="0">
              <a:buNone/>
              <a:defRPr sz="6945"/>
            </a:lvl2pPr>
            <a:lvl3pPr marL="2264388" indent="0">
              <a:buNone/>
              <a:defRPr sz="5945"/>
            </a:lvl3pPr>
            <a:lvl4pPr marL="3396582" indent="0">
              <a:buNone/>
              <a:defRPr sz="4945"/>
            </a:lvl4pPr>
            <a:lvl5pPr marL="4528776" indent="0">
              <a:buNone/>
              <a:defRPr sz="4945"/>
            </a:lvl5pPr>
            <a:lvl6pPr marL="5660970" indent="0">
              <a:buNone/>
              <a:defRPr sz="4945"/>
            </a:lvl6pPr>
            <a:lvl7pPr marL="6793164" indent="0">
              <a:buNone/>
              <a:defRPr sz="4945"/>
            </a:lvl7pPr>
            <a:lvl8pPr marL="7925358" indent="0">
              <a:buNone/>
              <a:defRPr sz="4945"/>
            </a:lvl8pPr>
            <a:lvl9pPr marL="9057552" indent="0">
              <a:buNone/>
              <a:defRPr sz="4945"/>
            </a:lvl9pPr>
          </a:lstStyle>
          <a:p>
            <a:pPr lvl="0"/>
            <a:endParaRPr lang="en-US" noProof="0"/>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3445"/>
            </a:lvl1pPr>
            <a:lvl2pPr marL="1132194" indent="0">
              <a:buNone/>
              <a:defRPr sz="2945"/>
            </a:lvl2pPr>
            <a:lvl3pPr marL="2264388" indent="0">
              <a:buNone/>
              <a:defRPr sz="2500"/>
            </a:lvl3pPr>
            <a:lvl4pPr marL="3396582" indent="0">
              <a:buNone/>
              <a:defRPr sz="2222"/>
            </a:lvl4pPr>
            <a:lvl5pPr marL="4528776" indent="0">
              <a:buNone/>
              <a:defRPr sz="2222"/>
            </a:lvl5pPr>
            <a:lvl6pPr marL="5660970" indent="0">
              <a:buNone/>
              <a:defRPr sz="2222"/>
            </a:lvl6pPr>
            <a:lvl7pPr marL="6793164" indent="0">
              <a:buNone/>
              <a:defRPr sz="2222"/>
            </a:lvl7pPr>
            <a:lvl8pPr marL="7925358" indent="0">
              <a:buNone/>
              <a:defRPr sz="2222"/>
            </a:lvl8pPr>
            <a:lvl9pPr marL="9057552" indent="0">
              <a:buNone/>
              <a:defRPr sz="2222"/>
            </a:lvl9pPr>
          </a:lstStyle>
          <a:p>
            <a:pPr lvl="0"/>
            <a:r>
              <a:rPr lang="en-US"/>
              <a:t>Click to edit Master text styles</a:t>
            </a:r>
          </a:p>
        </p:txBody>
      </p:sp>
      <p:sp>
        <p:nvSpPr>
          <p:cNvPr id="5" name="Date Placeholder 3">
            <a:extLst>
              <a:ext uri="{FF2B5EF4-FFF2-40B4-BE49-F238E27FC236}">
                <a16:creationId xmlns:a16="http://schemas.microsoft.com/office/drawing/2014/main" id="{BEBA66AD-0F5B-5F4A-8C6B-D93630E37E14}"/>
              </a:ext>
            </a:extLst>
          </p:cNvPr>
          <p:cNvSpPr>
            <a:spLocks noGrp="1"/>
          </p:cNvSpPr>
          <p:nvPr>
            <p:ph type="dt" sz="half" idx="10"/>
          </p:nvPr>
        </p:nvSpPr>
        <p:spPr/>
        <p:txBody>
          <a:bodyPr/>
          <a:lstStyle>
            <a:lvl1pPr>
              <a:defRPr/>
            </a:lvl1pPr>
          </a:lstStyle>
          <a:p>
            <a:pPr>
              <a:defRPr/>
            </a:pPr>
            <a:fld id="{D77E9DA3-B015-D242-9BEE-E606CEB0C93D}" type="datetimeFigureOut">
              <a:rPr lang="en-US"/>
              <a:pPr>
                <a:defRPr/>
              </a:pPr>
              <a:t>12/10/18</a:t>
            </a:fld>
            <a:endParaRPr lang="en-US"/>
          </a:p>
        </p:txBody>
      </p:sp>
      <p:sp>
        <p:nvSpPr>
          <p:cNvPr id="6" name="Footer Placeholder 4">
            <a:extLst>
              <a:ext uri="{FF2B5EF4-FFF2-40B4-BE49-F238E27FC236}">
                <a16:creationId xmlns:a16="http://schemas.microsoft.com/office/drawing/2014/main" id="{36EAE616-502D-A14F-BF0F-3342EECAC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B2F206-5D7B-BE4A-85D0-C36D52E67660}"/>
              </a:ext>
            </a:extLst>
          </p:cNvPr>
          <p:cNvSpPr>
            <a:spLocks noGrp="1"/>
          </p:cNvSpPr>
          <p:nvPr>
            <p:ph type="sldNum" sz="quarter" idx="12"/>
          </p:nvPr>
        </p:nvSpPr>
        <p:spPr/>
        <p:txBody>
          <a:bodyPr/>
          <a:lstStyle>
            <a:lvl1pPr>
              <a:defRPr/>
            </a:lvl1pPr>
          </a:lstStyle>
          <a:p>
            <a:pPr>
              <a:defRPr/>
            </a:pPr>
            <a:fld id="{66210D4F-6BB3-DA4D-B0AE-1F9126E5E94A}" type="slidenum">
              <a:rPr lang="en-US" altLang="en-US"/>
              <a:pPr>
                <a:defRPr/>
              </a:pPr>
              <a:t>‹#›</a:t>
            </a:fld>
            <a:endParaRPr lang="en-US" altLang="en-US"/>
          </a:p>
        </p:txBody>
      </p:sp>
    </p:spTree>
    <p:extLst>
      <p:ext uri="{BB962C8B-B14F-4D97-AF65-F5344CB8AC3E}">
        <p14:creationId xmlns:p14="http://schemas.microsoft.com/office/powerpoint/2010/main" val="410178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0A93E3-77C1-2149-BC3E-24A739E9DD5A}"/>
              </a:ext>
            </a:extLst>
          </p:cNvPr>
          <p:cNvSpPr>
            <a:spLocks noGrp="1"/>
          </p:cNvSpPr>
          <p:nvPr>
            <p:ph type="title"/>
          </p:nvPr>
        </p:nvSpPr>
        <p:spPr bwMode="auto">
          <a:xfrm>
            <a:off x="1372196" y="732014"/>
            <a:ext cx="2468760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09D8385-4959-A240-9181-995F2C495103}"/>
              </a:ext>
            </a:extLst>
          </p:cNvPr>
          <p:cNvSpPr>
            <a:spLocks noGrp="1"/>
          </p:cNvSpPr>
          <p:nvPr>
            <p:ph type="body" idx="1"/>
          </p:nvPr>
        </p:nvSpPr>
        <p:spPr bwMode="auto">
          <a:xfrm>
            <a:off x="1372196" y="4266847"/>
            <a:ext cx="24687609" cy="120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1CE5FAD-B5E9-1E4B-BCDC-54E81528437B}"/>
              </a:ext>
            </a:extLst>
          </p:cNvPr>
          <p:cNvSpPr>
            <a:spLocks noGrp="1"/>
          </p:cNvSpPr>
          <p:nvPr>
            <p:ph type="dt" sz="half" idx="2"/>
          </p:nvPr>
        </p:nvSpPr>
        <p:spPr>
          <a:xfrm>
            <a:off x="1372196" y="16950090"/>
            <a:ext cx="6399609" cy="973667"/>
          </a:xfrm>
          <a:prstGeom prst="rect">
            <a:avLst/>
          </a:prstGeom>
        </p:spPr>
        <p:txBody>
          <a:bodyPr vert="horz" lIns="407557" tIns="203779" rIns="407557" bIns="203779" rtlCol="0" anchor="ctr"/>
          <a:lstStyle>
            <a:lvl1pPr algn="l" defTabSz="2264388" eaLnBrk="1" fontAlgn="auto" hangingPunct="1">
              <a:spcBef>
                <a:spcPts val="0"/>
              </a:spcBef>
              <a:spcAft>
                <a:spcPts val="0"/>
              </a:spcAft>
              <a:defRPr sz="2945">
                <a:solidFill>
                  <a:schemeClr val="tx1">
                    <a:tint val="75000"/>
                  </a:schemeClr>
                </a:solidFill>
                <a:latin typeface="+mn-lt"/>
                <a:cs typeface="+mn-cs"/>
              </a:defRPr>
            </a:lvl1pPr>
          </a:lstStyle>
          <a:p>
            <a:pPr>
              <a:defRPr/>
            </a:pPr>
            <a:fld id="{6561964C-FF3D-DF41-B77A-0090413D99DA}" type="datetimeFigureOut">
              <a:rPr lang="en-US"/>
              <a:pPr>
                <a:defRPr/>
              </a:pPr>
              <a:t>12/10/18</a:t>
            </a:fld>
            <a:endParaRPr lang="en-US"/>
          </a:p>
        </p:txBody>
      </p:sp>
      <p:sp>
        <p:nvSpPr>
          <p:cNvPr id="5" name="Footer Placeholder 4">
            <a:extLst>
              <a:ext uri="{FF2B5EF4-FFF2-40B4-BE49-F238E27FC236}">
                <a16:creationId xmlns:a16="http://schemas.microsoft.com/office/drawing/2014/main" id="{5AF95C30-6AB4-6D44-81A9-81EB3DDF738F}"/>
              </a:ext>
            </a:extLst>
          </p:cNvPr>
          <p:cNvSpPr>
            <a:spLocks noGrp="1"/>
          </p:cNvSpPr>
          <p:nvPr>
            <p:ph type="ftr" sz="quarter" idx="3"/>
          </p:nvPr>
        </p:nvSpPr>
        <p:spPr>
          <a:xfrm>
            <a:off x="9373196" y="16950090"/>
            <a:ext cx="8685609" cy="973667"/>
          </a:xfrm>
          <a:prstGeom prst="rect">
            <a:avLst/>
          </a:prstGeom>
        </p:spPr>
        <p:txBody>
          <a:bodyPr vert="horz" lIns="407557" tIns="203779" rIns="407557" bIns="203779" rtlCol="0" anchor="ctr"/>
          <a:lstStyle>
            <a:lvl1pPr algn="ctr" defTabSz="2264388" eaLnBrk="1" fontAlgn="auto" hangingPunct="1">
              <a:spcBef>
                <a:spcPts val="0"/>
              </a:spcBef>
              <a:spcAft>
                <a:spcPts val="0"/>
              </a:spcAft>
              <a:defRPr sz="2945">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43070AF-90A5-6444-8DBA-72DB1BA56CC0}"/>
              </a:ext>
            </a:extLst>
          </p:cNvPr>
          <p:cNvSpPr>
            <a:spLocks noGrp="1"/>
          </p:cNvSpPr>
          <p:nvPr>
            <p:ph type="sldNum" sz="quarter" idx="4"/>
          </p:nvPr>
        </p:nvSpPr>
        <p:spPr>
          <a:xfrm>
            <a:off x="19660196" y="16950090"/>
            <a:ext cx="6399609" cy="973667"/>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2945" smtClean="0">
                <a:solidFill>
                  <a:srgbClr val="898989"/>
                </a:solidFill>
              </a:defRPr>
            </a:lvl1pPr>
          </a:lstStyle>
          <a:p>
            <a:pPr>
              <a:defRPr/>
            </a:pPr>
            <a:fld id="{017974CE-2A5A-5049-8BEF-2E108F04EB0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4133" rtl="0" eaLnBrk="0" fontAlgn="base" hangingPunct="0">
        <a:spcBef>
          <a:spcPct val="0"/>
        </a:spcBef>
        <a:spcAft>
          <a:spcPct val="0"/>
        </a:spcAft>
        <a:defRPr sz="10890" kern="1200">
          <a:solidFill>
            <a:schemeClr val="tx1"/>
          </a:solidFill>
          <a:latin typeface="+mj-lt"/>
          <a:ea typeface="+mj-ea"/>
          <a:cs typeface="+mj-cs"/>
        </a:defRPr>
      </a:lvl1pPr>
      <a:lvl2pPr algn="ctr" defTabSz="2264133" rtl="0" eaLnBrk="0" fontAlgn="base" hangingPunct="0">
        <a:spcBef>
          <a:spcPct val="0"/>
        </a:spcBef>
        <a:spcAft>
          <a:spcPct val="0"/>
        </a:spcAft>
        <a:defRPr sz="10890">
          <a:solidFill>
            <a:schemeClr val="tx1"/>
          </a:solidFill>
          <a:latin typeface="Calibri" panose="020F0502020204030204" pitchFamily="34" charset="0"/>
        </a:defRPr>
      </a:lvl2pPr>
      <a:lvl3pPr algn="ctr" defTabSz="2264133" rtl="0" eaLnBrk="0" fontAlgn="base" hangingPunct="0">
        <a:spcBef>
          <a:spcPct val="0"/>
        </a:spcBef>
        <a:spcAft>
          <a:spcPct val="0"/>
        </a:spcAft>
        <a:defRPr sz="10890">
          <a:solidFill>
            <a:schemeClr val="tx1"/>
          </a:solidFill>
          <a:latin typeface="Calibri" panose="020F0502020204030204" pitchFamily="34" charset="0"/>
        </a:defRPr>
      </a:lvl3pPr>
      <a:lvl4pPr algn="ctr" defTabSz="2264133" rtl="0" eaLnBrk="0" fontAlgn="base" hangingPunct="0">
        <a:spcBef>
          <a:spcPct val="0"/>
        </a:spcBef>
        <a:spcAft>
          <a:spcPct val="0"/>
        </a:spcAft>
        <a:defRPr sz="10890">
          <a:solidFill>
            <a:schemeClr val="tx1"/>
          </a:solidFill>
          <a:latin typeface="Calibri" panose="020F0502020204030204" pitchFamily="34" charset="0"/>
        </a:defRPr>
      </a:lvl4pPr>
      <a:lvl5pPr algn="ctr" defTabSz="2264133" rtl="0" eaLnBrk="0" fontAlgn="base" hangingPunct="0">
        <a:spcBef>
          <a:spcPct val="0"/>
        </a:spcBef>
        <a:spcAft>
          <a:spcPct val="0"/>
        </a:spcAft>
        <a:defRPr sz="10890">
          <a:solidFill>
            <a:schemeClr val="tx1"/>
          </a:solidFill>
          <a:latin typeface="Calibri" panose="020F0502020204030204" pitchFamily="34" charset="0"/>
        </a:defRPr>
      </a:lvl5pPr>
      <a:lvl6pPr marL="254020" algn="ctr" defTabSz="2264133" rtl="0" fontAlgn="base">
        <a:spcBef>
          <a:spcPct val="0"/>
        </a:spcBef>
        <a:spcAft>
          <a:spcPct val="0"/>
        </a:spcAft>
        <a:defRPr sz="10890">
          <a:solidFill>
            <a:schemeClr val="tx1"/>
          </a:solidFill>
          <a:latin typeface="Calibri" panose="020F0502020204030204" pitchFamily="34" charset="0"/>
        </a:defRPr>
      </a:lvl6pPr>
      <a:lvl7pPr marL="508041" algn="ctr" defTabSz="2264133" rtl="0" fontAlgn="base">
        <a:spcBef>
          <a:spcPct val="0"/>
        </a:spcBef>
        <a:spcAft>
          <a:spcPct val="0"/>
        </a:spcAft>
        <a:defRPr sz="10890">
          <a:solidFill>
            <a:schemeClr val="tx1"/>
          </a:solidFill>
          <a:latin typeface="Calibri" panose="020F0502020204030204" pitchFamily="34" charset="0"/>
        </a:defRPr>
      </a:lvl7pPr>
      <a:lvl8pPr marL="762061" algn="ctr" defTabSz="2264133" rtl="0" fontAlgn="base">
        <a:spcBef>
          <a:spcPct val="0"/>
        </a:spcBef>
        <a:spcAft>
          <a:spcPct val="0"/>
        </a:spcAft>
        <a:defRPr sz="10890">
          <a:solidFill>
            <a:schemeClr val="tx1"/>
          </a:solidFill>
          <a:latin typeface="Calibri" panose="020F0502020204030204" pitchFamily="34" charset="0"/>
        </a:defRPr>
      </a:lvl8pPr>
      <a:lvl9pPr marL="1016081" algn="ctr" defTabSz="2264133" rtl="0" fontAlgn="base">
        <a:spcBef>
          <a:spcPct val="0"/>
        </a:spcBef>
        <a:spcAft>
          <a:spcPct val="0"/>
        </a:spcAft>
        <a:defRPr sz="10890">
          <a:solidFill>
            <a:schemeClr val="tx1"/>
          </a:solidFill>
          <a:latin typeface="Calibri" panose="020F0502020204030204" pitchFamily="34" charset="0"/>
        </a:defRPr>
      </a:lvl9pPr>
    </p:titleStyle>
    <p:bodyStyle>
      <a:lvl1pPr marL="848498" indent="-848498" algn="l" defTabSz="2264133" rtl="0" eaLnBrk="0" fontAlgn="base" hangingPunct="0">
        <a:spcBef>
          <a:spcPct val="20000"/>
        </a:spcBef>
        <a:spcAft>
          <a:spcPct val="0"/>
        </a:spcAft>
        <a:buFont typeface="Arial" panose="020B0604020202020204" pitchFamily="34" charset="0"/>
        <a:buChar char="•"/>
        <a:defRPr sz="7945" kern="1200">
          <a:solidFill>
            <a:schemeClr val="tx1"/>
          </a:solidFill>
          <a:latin typeface="+mn-lt"/>
          <a:ea typeface="+mn-ea"/>
          <a:cs typeface="+mn-cs"/>
        </a:defRPr>
      </a:lvl1pPr>
      <a:lvl2pPr marL="1839002" indent="-707376" algn="l" defTabSz="2264133" rtl="0" eaLnBrk="0" fontAlgn="base" hangingPunct="0">
        <a:spcBef>
          <a:spcPct val="20000"/>
        </a:spcBef>
        <a:spcAft>
          <a:spcPct val="0"/>
        </a:spcAft>
        <a:buFont typeface="Arial" panose="020B0604020202020204" pitchFamily="34" charset="0"/>
        <a:buChar char="–"/>
        <a:defRPr sz="6945" kern="1200">
          <a:solidFill>
            <a:schemeClr val="tx1"/>
          </a:solidFill>
          <a:latin typeface="+mn-lt"/>
          <a:ea typeface="+mn-ea"/>
          <a:cs typeface="+mn-cs"/>
        </a:defRPr>
      </a:lvl2pPr>
      <a:lvl3pPr marL="2830386" indent="-565372" algn="l" defTabSz="2264133" rtl="0" eaLnBrk="0" fontAlgn="base" hangingPunct="0">
        <a:spcBef>
          <a:spcPct val="20000"/>
        </a:spcBef>
        <a:spcAft>
          <a:spcPct val="0"/>
        </a:spcAft>
        <a:buFont typeface="Arial" panose="020B0604020202020204" pitchFamily="34" charset="0"/>
        <a:buChar char="•"/>
        <a:defRPr sz="5945" kern="1200">
          <a:solidFill>
            <a:schemeClr val="tx1"/>
          </a:solidFill>
          <a:latin typeface="+mn-lt"/>
          <a:ea typeface="+mn-ea"/>
          <a:cs typeface="+mn-cs"/>
        </a:defRPr>
      </a:lvl3pPr>
      <a:lvl4pPr marL="3962011"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4pPr>
      <a:lvl5pPr marL="5094519" indent="-565372" algn="l" defTabSz="2264133" rtl="0" eaLnBrk="0" fontAlgn="base" hangingPunct="0">
        <a:spcBef>
          <a:spcPct val="20000"/>
        </a:spcBef>
        <a:spcAft>
          <a:spcPct val="0"/>
        </a:spcAft>
        <a:buFont typeface="Arial" panose="020B0604020202020204" pitchFamily="34" charset="0"/>
        <a:buChar char="»"/>
        <a:defRPr sz="4945" kern="1200">
          <a:solidFill>
            <a:schemeClr val="tx1"/>
          </a:solidFill>
          <a:latin typeface="+mn-lt"/>
          <a:ea typeface="+mn-ea"/>
          <a:cs typeface="+mn-cs"/>
        </a:defRPr>
      </a:lvl5pPr>
      <a:lvl6pPr marL="6227067"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6pPr>
      <a:lvl7pPr marL="7359261"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7pPr>
      <a:lvl8pPr marL="8491455"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8pPr>
      <a:lvl9pPr marL="9623649" indent="-566097" algn="l" defTabSz="2264388" rtl="0" eaLnBrk="1" latinLnBrk="0" hangingPunct="1">
        <a:spcBef>
          <a:spcPct val="20000"/>
        </a:spcBef>
        <a:buFont typeface="Arial" panose="020B0604020202020204" pitchFamily="34" charset="0"/>
        <a:buChar char="•"/>
        <a:defRPr sz="4945" kern="1200">
          <a:solidFill>
            <a:schemeClr val="tx1"/>
          </a:solidFill>
          <a:latin typeface="+mn-lt"/>
          <a:ea typeface="+mn-ea"/>
          <a:cs typeface="+mn-cs"/>
        </a:defRPr>
      </a:lvl9pPr>
    </p:bodyStyle>
    <p:otherStyle>
      <a:defPPr>
        <a:defRPr lang="en-US"/>
      </a:defPPr>
      <a:lvl1pPr marL="0" algn="l" defTabSz="2264388" rtl="0" eaLnBrk="1" latinLnBrk="0" hangingPunct="1">
        <a:defRPr sz="4445" kern="1200">
          <a:solidFill>
            <a:schemeClr val="tx1"/>
          </a:solidFill>
          <a:latin typeface="+mn-lt"/>
          <a:ea typeface="+mn-ea"/>
          <a:cs typeface="+mn-cs"/>
        </a:defRPr>
      </a:lvl1pPr>
      <a:lvl2pPr marL="1132194" algn="l" defTabSz="2264388" rtl="0" eaLnBrk="1" latinLnBrk="0" hangingPunct="1">
        <a:defRPr sz="4445" kern="1200">
          <a:solidFill>
            <a:schemeClr val="tx1"/>
          </a:solidFill>
          <a:latin typeface="+mn-lt"/>
          <a:ea typeface="+mn-ea"/>
          <a:cs typeface="+mn-cs"/>
        </a:defRPr>
      </a:lvl2pPr>
      <a:lvl3pPr marL="2264388" algn="l" defTabSz="2264388" rtl="0" eaLnBrk="1" latinLnBrk="0" hangingPunct="1">
        <a:defRPr sz="4445" kern="1200">
          <a:solidFill>
            <a:schemeClr val="tx1"/>
          </a:solidFill>
          <a:latin typeface="+mn-lt"/>
          <a:ea typeface="+mn-ea"/>
          <a:cs typeface="+mn-cs"/>
        </a:defRPr>
      </a:lvl3pPr>
      <a:lvl4pPr marL="3396582" algn="l" defTabSz="2264388" rtl="0" eaLnBrk="1" latinLnBrk="0" hangingPunct="1">
        <a:defRPr sz="4445" kern="1200">
          <a:solidFill>
            <a:schemeClr val="tx1"/>
          </a:solidFill>
          <a:latin typeface="+mn-lt"/>
          <a:ea typeface="+mn-ea"/>
          <a:cs typeface="+mn-cs"/>
        </a:defRPr>
      </a:lvl4pPr>
      <a:lvl5pPr marL="4528776" algn="l" defTabSz="2264388" rtl="0" eaLnBrk="1" latinLnBrk="0" hangingPunct="1">
        <a:defRPr sz="4445" kern="1200">
          <a:solidFill>
            <a:schemeClr val="tx1"/>
          </a:solidFill>
          <a:latin typeface="+mn-lt"/>
          <a:ea typeface="+mn-ea"/>
          <a:cs typeface="+mn-cs"/>
        </a:defRPr>
      </a:lvl5pPr>
      <a:lvl6pPr marL="5660970" algn="l" defTabSz="2264388" rtl="0" eaLnBrk="1" latinLnBrk="0" hangingPunct="1">
        <a:defRPr sz="4445" kern="1200">
          <a:solidFill>
            <a:schemeClr val="tx1"/>
          </a:solidFill>
          <a:latin typeface="+mn-lt"/>
          <a:ea typeface="+mn-ea"/>
          <a:cs typeface="+mn-cs"/>
        </a:defRPr>
      </a:lvl6pPr>
      <a:lvl7pPr marL="6793164" algn="l" defTabSz="2264388" rtl="0" eaLnBrk="1" latinLnBrk="0" hangingPunct="1">
        <a:defRPr sz="4445" kern="1200">
          <a:solidFill>
            <a:schemeClr val="tx1"/>
          </a:solidFill>
          <a:latin typeface="+mn-lt"/>
          <a:ea typeface="+mn-ea"/>
          <a:cs typeface="+mn-cs"/>
        </a:defRPr>
      </a:lvl7pPr>
      <a:lvl8pPr marL="7925358" algn="l" defTabSz="2264388" rtl="0" eaLnBrk="1" latinLnBrk="0" hangingPunct="1">
        <a:defRPr sz="4445" kern="1200">
          <a:solidFill>
            <a:schemeClr val="tx1"/>
          </a:solidFill>
          <a:latin typeface="+mn-lt"/>
          <a:ea typeface="+mn-ea"/>
          <a:cs typeface="+mn-cs"/>
        </a:defRPr>
      </a:lvl8pPr>
      <a:lvl9pPr marL="9057552" algn="l" defTabSz="2264388" rtl="0" eaLnBrk="1" latinLnBrk="0" hangingPunct="1">
        <a:defRPr sz="44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jumble.expium.com/"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60FB99F-538A-0544-BD08-6496FFDECF1F}"/>
              </a:ext>
            </a:extLst>
          </p:cNvPr>
          <p:cNvPicPr>
            <a:picLocks noChangeAspect="1"/>
          </p:cNvPicPr>
          <p:nvPr/>
        </p:nvPicPr>
        <p:blipFill rotWithShape="1">
          <a:blip r:embed="rId3">
            <a:extLst>
              <a:ext uri="{28A0092B-C50C-407E-A947-70E740481C1C}">
                <a14:useLocalDpi xmlns:a14="http://schemas.microsoft.com/office/drawing/2010/main" val="0"/>
              </a:ext>
            </a:extLst>
          </a:blip>
          <a:srcRect l="5964" t="4762" r="8597"/>
          <a:stretch/>
        </p:blipFill>
        <p:spPr>
          <a:xfrm>
            <a:off x="19307773" y="5573559"/>
            <a:ext cx="4186872" cy="3500284"/>
          </a:xfrm>
          <a:prstGeom prst="rect">
            <a:avLst/>
          </a:prstGeom>
        </p:spPr>
      </p:pic>
      <p:pic>
        <p:nvPicPr>
          <p:cNvPr id="45" name="Picture 44">
            <a:extLst>
              <a:ext uri="{FF2B5EF4-FFF2-40B4-BE49-F238E27FC236}">
                <a16:creationId xmlns:a16="http://schemas.microsoft.com/office/drawing/2014/main" id="{AEFB09A7-2BB9-D842-9B54-3AAF59E22093}"/>
              </a:ext>
            </a:extLst>
          </p:cNvPr>
          <p:cNvPicPr>
            <a:picLocks noChangeAspect="1"/>
          </p:cNvPicPr>
          <p:nvPr/>
        </p:nvPicPr>
        <p:blipFill rotWithShape="1">
          <a:blip r:embed="rId4">
            <a:extLst>
              <a:ext uri="{28A0092B-C50C-407E-A947-70E740481C1C}">
                <a14:useLocalDpi xmlns:a14="http://schemas.microsoft.com/office/drawing/2010/main" val="0"/>
              </a:ext>
            </a:extLst>
          </a:blip>
          <a:srcRect t="5418"/>
          <a:stretch/>
        </p:blipFill>
        <p:spPr>
          <a:xfrm>
            <a:off x="23768144" y="9003282"/>
            <a:ext cx="2415863" cy="1713721"/>
          </a:xfrm>
          <a:prstGeom prst="rect">
            <a:avLst/>
          </a:prstGeom>
        </p:spPr>
      </p:pic>
      <p:pic>
        <p:nvPicPr>
          <p:cNvPr id="39" name="Picture 38">
            <a:extLst>
              <a:ext uri="{FF2B5EF4-FFF2-40B4-BE49-F238E27FC236}">
                <a16:creationId xmlns:a16="http://schemas.microsoft.com/office/drawing/2014/main" id="{5478F43D-799A-6A41-AC64-18903D1F8C21}"/>
              </a:ext>
            </a:extLst>
          </p:cNvPr>
          <p:cNvPicPr>
            <a:picLocks noChangeAspect="1"/>
          </p:cNvPicPr>
          <p:nvPr/>
        </p:nvPicPr>
        <p:blipFill rotWithShape="1">
          <a:blip r:embed="rId5">
            <a:extLst>
              <a:ext uri="{28A0092B-C50C-407E-A947-70E740481C1C}">
                <a14:useLocalDpi xmlns:a14="http://schemas.microsoft.com/office/drawing/2010/main" val="0"/>
              </a:ext>
            </a:extLst>
          </a:blip>
          <a:srcRect t="5944"/>
          <a:stretch/>
        </p:blipFill>
        <p:spPr>
          <a:xfrm>
            <a:off x="19091593" y="9042424"/>
            <a:ext cx="2429364" cy="1713722"/>
          </a:xfrm>
          <a:prstGeom prst="rect">
            <a:avLst/>
          </a:prstGeom>
        </p:spPr>
      </p:pic>
      <p:pic>
        <p:nvPicPr>
          <p:cNvPr id="13313" name="Picture 10">
            <a:extLst>
              <a:ext uri="{FF2B5EF4-FFF2-40B4-BE49-F238E27FC236}">
                <a16:creationId xmlns:a16="http://schemas.microsoft.com/office/drawing/2014/main" id="{D165FDAA-5197-4B46-852B-6716BCF62E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05" t="16681" r="7802" b="17558"/>
          <a:stretch/>
        </p:blipFill>
        <p:spPr bwMode="auto">
          <a:xfrm>
            <a:off x="828674" y="640372"/>
            <a:ext cx="4572000" cy="156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12">
            <a:extLst>
              <a:ext uri="{FF2B5EF4-FFF2-40B4-BE49-F238E27FC236}">
                <a16:creationId xmlns:a16="http://schemas.microsoft.com/office/drawing/2014/main" id="{DC67B5F2-231A-2C49-966D-35FA8B020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95245" y="603653"/>
            <a:ext cx="1698555" cy="157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89F45DB-B926-6040-A792-49AAF90B8909}"/>
              </a:ext>
            </a:extLst>
          </p:cNvPr>
          <p:cNvSpPr txBox="1"/>
          <p:nvPr/>
        </p:nvSpPr>
        <p:spPr>
          <a:xfrm>
            <a:off x="7989922" y="224383"/>
            <a:ext cx="14325600" cy="1980094"/>
          </a:xfrm>
          <a:prstGeom prst="rect">
            <a:avLst/>
          </a:prstGeom>
          <a:gradFill flip="none" rotWithShape="1">
            <a:gsLst>
              <a:gs pos="42000">
                <a:srgbClr val="642E4A"/>
              </a:gs>
              <a:gs pos="0">
                <a:srgbClr val="8C1514"/>
              </a:gs>
              <a:gs pos="100000">
                <a:srgbClr val="0B66C2"/>
              </a:gs>
            </a:gsLst>
            <a:lin ang="0" scaled="0"/>
            <a:tileRect/>
          </a:gradFill>
          <a:ln>
            <a:noFill/>
          </a:ln>
          <a:effectLst>
            <a:outerShdw blurRad="50800" dist="38100" algn="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wrap="square">
            <a:spAutoFit/>
            <a:scene3d>
              <a:camera prst="orthographicFront"/>
              <a:lightRig rig="soft" dir="t">
                <a:rot lat="0" lon="0" rev="15600000"/>
              </a:lightRig>
            </a:scene3d>
            <a:sp3d extrusionH="57150" prstMaterial="softEdge">
              <a:bevelT w="25400" h="38100"/>
            </a:sp3d>
          </a:bodyPr>
          <a:lstStyle>
            <a:defPPr>
              <a:defRPr lang="en-US"/>
            </a:defPPr>
            <a:lvl1pPr>
              <a:defRPr b="1">
                <a:ln/>
                <a:solidFill>
                  <a:schemeClr val="accent4"/>
                </a:solidFill>
              </a:defRPr>
            </a:lvl1pPr>
          </a:lstStyle>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Project EPSILON</a:t>
            </a:r>
          </a:p>
          <a:p>
            <a:pPr algn="ctr" eaLnBrk="1" hangingPunct="1">
              <a:defRPr/>
            </a:pP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Automatic</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JIRA</a:t>
            </a:r>
            <a:r>
              <a:rPr lang="en-US" sz="4800" dirty="0">
                <a:latin typeface="Tahoma" panose="020B0604030504040204" pitchFamily="34" charset="0"/>
                <a:ea typeface="Tahoma" panose="020B0604030504040204" pitchFamily="34" charset="0"/>
                <a:cs typeface="Tahoma" panose="020B0604030504040204" pitchFamily="34" charset="0"/>
              </a:rPr>
              <a:t> </a:t>
            </a:r>
            <a:r>
              <a:rPr lang="en-US" sz="4800" spc="-83" dirty="0">
                <a:solidFill>
                  <a:schemeClr val="bg1"/>
                </a:solidFill>
                <a:latin typeface="Tahoma" panose="020B0604030504040204" pitchFamily="34" charset="0"/>
                <a:ea typeface="Tahoma" panose="020B0604030504040204" pitchFamily="34" charset="0"/>
                <a:cs typeface="Tahoma" panose="020B0604030504040204" pitchFamily="34" charset="0"/>
              </a:rPr>
              <a:t>triage</a:t>
            </a:r>
          </a:p>
          <a:p>
            <a:pPr algn="ctr" eaLnBrk="1" hangingPunct="1">
              <a:defRPr/>
            </a:pPr>
            <a:r>
              <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rPr>
              <a:t>Yonatan Feleke, Gurkanwal Brar  &amp; Ashok </a:t>
            </a:r>
            <a:r>
              <a:rPr lang="en-US" sz="2400" spc="-83" dirty="0" err="1">
                <a:solidFill>
                  <a:schemeClr val="bg1"/>
                </a:solidFill>
                <a:latin typeface="Tahoma" panose="020B0604030504040204" pitchFamily="34" charset="0"/>
                <a:ea typeface="Tahoma" panose="020B0604030504040204" pitchFamily="34" charset="0"/>
                <a:cs typeface="Tahoma" panose="020B0604030504040204" pitchFamily="34" charset="0"/>
              </a:rPr>
              <a:t>Poothiyot</a:t>
            </a:r>
            <a:endParaRPr lang="en-US" sz="2400" spc="-83"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3316" name="Group 37">
            <a:extLst>
              <a:ext uri="{FF2B5EF4-FFF2-40B4-BE49-F238E27FC236}">
                <a16:creationId xmlns:a16="http://schemas.microsoft.com/office/drawing/2014/main" id="{F4615F5E-326A-224C-A034-9C82A5B1FD46}"/>
              </a:ext>
            </a:extLst>
          </p:cNvPr>
          <p:cNvGrpSpPr>
            <a:grpSpLocks/>
          </p:cNvGrpSpPr>
          <p:nvPr/>
        </p:nvGrpSpPr>
        <p:grpSpPr bwMode="auto">
          <a:xfrm>
            <a:off x="828674" y="3099445"/>
            <a:ext cx="5876926" cy="4247909"/>
            <a:chOff x="2362200" y="7467600"/>
            <a:chExt cx="3315208" cy="2912031"/>
          </a:xfrm>
        </p:grpSpPr>
        <p:sp>
          <p:nvSpPr>
            <p:cNvPr id="22" name="Round Diagonal Corner Rectangle 21">
              <a:extLst>
                <a:ext uri="{FF2B5EF4-FFF2-40B4-BE49-F238E27FC236}">
                  <a16:creationId xmlns:a16="http://schemas.microsoft.com/office/drawing/2014/main" id="{BD673506-245D-B545-BEDC-21B1250928C3}"/>
                </a:ext>
              </a:extLst>
            </p:cNvPr>
            <p:cNvSpPr/>
            <p:nvPr/>
          </p:nvSpPr>
          <p:spPr>
            <a:xfrm>
              <a:off x="2362200" y="7467600"/>
              <a:ext cx="3315208" cy="291203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0" name="Group 19">
              <a:extLst>
                <a:ext uri="{FF2B5EF4-FFF2-40B4-BE49-F238E27FC236}">
                  <a16:creationId xmlns:a16="http://schemas.microsoft.com/office/drawing/2014/main" id="{7072B55D-248C-C74A-8E27-EC05FF5A2496}"/>
                </a:ext>
              </a:extLst>
            </p:cNvPr>
            <p:cNvGrpSpPr/>
            <p:nvPr/>
          </p:nvGrpSpPr>
          <p:grpSpPr>
            <a:xfrm>
              <a:off x="2392763" y="7467601"/>
              <a:ext cx="3284644" cy="2818163"/>
              <a:chOff x="1988395" y="7467601"/>
              <a:chExt cx="3284644" cy="2818163"/>
            </a:xfrm>
            <a:solidFill>
              <a:schemeClr val="bg1"/>
            </a:solidFill>
          </p:grpSpPr>
          <p:sp>
            <p:nvSpPr>
              <p:cNvPr id="17" name="Text Placeholder 19">
                <a:extLst>
                  <a:ext uri="{FF2B5EF4-FFF2-40B4-BE49-F238E27FC236}">
                    <a16:creationId xmlns:a16="http://schemas.microsoft.com/office/drawing/2014/main" id="{7D1D0912-305A-904F-B37D-1C713ADD1843}"/>
                  </a:ext>
                </a:extLst>
              </p:cNvPr>
              <p:cNvSpPr txBox="1">
                <a:spLocks/>
              </p:cNvSpPr>
              <p:nvPr/>
            </p:nvSpPr>
            <p:spPr>
              <a:xfrm>
                <a:off x="3056033" y="7467601"/>
                <a:ext cx="2217006" cy="379163"/>
              </a:xfrm>
              <a:prstGeom prst="rect">
                <a:avLst/>
              </a:prstGeom>
              <a:solidFill>
                <a:srgbClr val="8C1514"/>
              </a:soli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PROBLEM</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STATEMENT</a:t>
                </a:r>
              </a:p>
            </p:txBody>
          </p:sp>
          <p:sp>
            <p:nvSpPr>
              <p:cNvPr id="18" name="Text Placeholder 19">
                <a:extLst>
                  <a:ext uri="{FF2B5EF4-FFF2-40B4-BE49-F238E27FC236}">
                    <a16:creationId xmlns:a16="http://schemas.microsoft.com/office/drawing/2014/main" id="{149A9812-6B28-F94E-93EE-4CFDA704C65B}"/>
                  </a:ext>
                </a:extLst>
              </p:cNvPr>
              <p:cNvSpPr txBox="1">
                <a:spLocks/>
              </p:cNvSpPr>
              <p:nvPr/>
            </p:nvSpPr>
            <p:spPr>
              <a:xfrm>
                <a:off x="1988395" y="7907881"/>
                <a:ext cx="3206485" cy="2377883"/>
              </a:xfrm>
              <a:prstGeom prst="rect">
                <a:avLst/>
              </a:prstGeom>
              <a:noFill/>
              <a:ln>
                <a:noFill/>
              </a:ln>
            </p:spPr>
            <p:txBody>
              <a:bodyPr lIns="254000" tIns="9144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1333" dirty="0">
                    <a:solidFill>
                      <a:schemeClr val="tx1"/>
                    </a:solidFill>
                  </a:rPr>
                  <a:t>	</a:t>
                </a:r>
                <a:r>
                  <a:rPr lang="en-US" sz="1600" dirty="0">
                    <a:solidFill>
                      <a:schemeClr val="tx1"/>
                    </a:solidFill>
                  </a:rPr>
                  <a:t>The corporate world deals with task management in a variety of ways all having some form of triaging process to correctly assign tickets to developers. Automation of this task has proven elusive with less than 60% accuracy of latest ML solutions even for Web and SaaS companies that handle high volumes of tickets in the form of exceptions, support requests, user-reported bugs, and crash reports. Effective automation is essential to improve productivity and obviate the tedious work of manually triaging tickets. </a:t>
                </a:r>
              </a:p>
              <a:p>
                <a:pPr>
                  <a:lnSpc>
                    <a:spcPct val="100000"/>
                  </a:lnSpc>
                  <a:spcBef>
                    <a:spcPts val="250"/>
                  </a:spcBef>
                  <a:defRPr/>
                </a:pPr>
                <a:r>
                  <a:rPr lang="en-US" sz="1600" dirty="0">
                    <a:solidFill>
                      <a:schemeClr val="tx1"/>
                    </a:solidFill>
                  </a:rPr>
                  <a:t>	Project aims to reduce this overhead by deploying a deep neural network classifier to assign tickets to a developer. The DNN model is trained by using the final assignee listed in the JIRA ticket as the label and predicts a previously seen developer on new tickets. </a:t>
                </a:r>
              </a:p>
            </p:txBody>
          </p:sp>
        </p:grpSp>
      </p:grpSp>
      <p:sp>
        <p:nvSpPr>
          <p:cNvPr id="23" name="Round Diagonal Corner Rectangle 22">
            <a:extLst>
              <a:ext uri="{FF2B5EF4-FFF2-40B4-BE49-F238E27FC236}">
                <a16:creationId xmlns:a16="http://schemas.microsoft.com/office/drawing/2014/main" id="{BE150937-99BA-3543-B4C2-0F670C55E4DE}"/>
              </a:ext>
            </a:extLst>
          </p:cNvPr>
          <p:cNvSpPr/>
          <p:nvPr/>
        </p:nvSpPr>
        <p:spPr bwMode="auto">
          <a:xfrm>
            <a:off x="7097765" y="3057185"/>
            <a:ext cx="6995108" cy="4247909"/>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2" name="Group 1">
            <a:extLst>
              <a:ext uri="{FF2B5EF4-FFF2-40B4-BE49-F238E27FC236}">
                <a16:creationId xmlns:a16="http://schemas.microsoft.com/office/drawing/2014/main" id="{6C12512A-1859-144C-932C-BBBDE61D851C}"/>
              </a:ext>
            </a:extLst>
          </p:cNvPr>
          <p:cNvGrpSpPr/>
          <p:nvPr/>
        </p:nvGrpSpPr>
        <p:grpSpPr>
          <a:xfrm>
            <a:off x="7118057" y="3057184"/>
            <a:ext cx="6964201" cy="2486147"/>
            <a:chOff x="7118057" y="3057184"/>
            <a:chExt cx="6964201" cy="2486147"/>
          </a:xfrm>
        </p:grpSpPr>
        <p:sp>
          <p:nvSpPr>
            <p:cNvPr id="25" name="Text Placeholder 19">
              <a:extLst>
                <a:ext uri="{FF2B5EF4-FFF2-40B4-BE49-F238E27FC236}">
                  <a16:creationId xmlns:a16="http://schemas.microsoft.com/office/drawing/2014/main" id="{FBBBADC7-47B9-E94F-86C4-D98F0B9D0DF6}"/>
                </a:ext>
              </a:extLst>
            </p:cNvPr>
            <p:cNvSpPr txBox="1">
              <a:spLocks/>
            </p:cNvSpPr>
            <p:nvPr/>
          </p:nvSpPr>
          <p:spPr bwMode="auto">
            <a:xfrm>
              <a:off x="9637236" y="3057184"/>
              <a:ext cx="4445022" cy="553105"/>
            </a:xfrm>
            <a:prstGeom prst="rect">
              <a:avLst/>
            </a:prstGeom>
            <a:gradFill>
              <a:gsLst>
                <a:gs pos="100000">
                  <a:srgbClr val="52385D"/>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DATASET</a:t>
              </a: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&amp; FEATURES</a:t>
              </a:r>
            </a:p>
          </p:txBody>
        </p:sp>
        <p:sp>
          <p:nvSpPr>
            <p:cNvPr id="26" name="Text Placeholder 19">
              <a:extLst>
                <a:ext uri="{FF2B5EF4-FFF2-40B4-BE49-F238E27FC236}">
                  <a16:creationId xmlns:a16="http://schemas.microsoft.com/office/drawing/2014/main" id="{EE5B0D97-FD6C-FC48-99C7-0E35346E8CBC}"/>
                </a:ext>
              </a:extLst>
            </p:cNvPr>
            <p:cNvSpPr txBox="1">
              <a:spLocks/>
            </p:cNvSpPr>
            <p:nvPr/>
          </p:nvSpPr>
          <p:spPr bwMode="auto">
            <a:xfrm>
              <a:off x="7118057" y="3741702"/>
              <a:ext cx="6927572" cy="1801629"/>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1333" dirty="0">
                  <a:solidFill>
                    <a:schemeClr val="tx1"/>
                  </a:solidFill>
                </a:rPr>
                <a:t>	</a:t>
              </a:r>
              <a:r>
                <a:rPr lang="en-US" sz="1600" dirty="0">
                  <a:solidFill>
                    <a:schemeClr val="tx1"/>
                  </a:solidFill>
                </a:rPr>
                <a:t>The project utilized the generated </a:t>
              </a:r>
              <a:r>
                <a:rPr lang="en-US" sz="1600" dirty="0">
                  <a:solidFill>
                    <a:schemeClr val="tx1"/>
                  </a:solidFill>
                  <a:hlinkClick r:id="rId8"/>
                </a:rPr>
                <a:t>jumble.expium.com</a:t>
              </a:r>
              <a:r>
                <a:rPr lang="en-US" sz="1600" dirty="0">
                  <a:solidFill>
                    <a:schemeClr val="tx1"/>
                  </a:solidFill>
                </a:rPr>
                <a:t> dataset for developing the algorithm and then applies the architecture to train and test on the private LinkedIn Foundation team support dataset.  The implementation uses a bag of words multinomial event model to vectorize the  JIRA ticket. The text components of JIRA ticket namely: subject, body and comments, are concatenated and featurized with a frequency threshold of &gt;= 5.</a:t>
              </a:r>
              <a:endParaRPr lang="en-US" dirty="0">
                <a:solidFill>
                  <a:schemeClr val="tx1"/>
                </a:solidFill>
              </a:endParaRPr>
            </a:p>
            <a:p>
              <a:pPr>
                <a:lnSpc>
                  <a:spcPct val="100000"/>
                </a:lnSpc>
                <a:spcBef>
                  <a:spcPts val="0"/>
                </a:spcBef>
              </a:pPr>
              <a:r>
                <a:rPr lang="en-US" dirty="0">
                  <a:solidFill>
                    <a:schemeClr val="tx1"/>
                  </a:solidFill>
                </a:rPr>
                <a:t> A JIRA ticket has the following JSON structure:</a:t>
              </a:r>
            </a:p>
          </p:txBody>
        </p:sp>
      </p:grpSp>
      <p:graphicFrame>
        <p:nvGraphicFramePr>
          <p:cNvPr id="3" name="Table 2">
            <a:extLst>
              <a:ext uri="{FF2B5EF4-FFF2-40B4-BE49-F238E27FC236}">
                <a16:creationId xmlns:a16="http://schemas.microsoft.com/office/drawing/2014/main" id="{BE8A83D9-A758-AA48-ACE7-769E4A620B60}"/>
              </a:ext>
            </a:extLst>
          </p:cNvPr>
          <p:cNvGraphicFramePr>
            <a:graphicFrameLocks noGrp="1"/>
          </p:cNvGraphicFramePr>
          <p:nvPr>
            <p:extLst>
              <p:ext uri="{D42A27DB-BD31-4B8C-83A1-F6EECF244321}">
                <p14:modId xmlns:p14="http://schemas.microsoft.com/office/powerpoint/2010/main" val="182608578"/>
              </p:ext>
            </p:extLst>
          </p:nvPr>
        </p:nvGraphicFramePr>
        <p:xfrm>
          <a:off x="7379360" y="5536458"/>
          <a:ext cx="6351172" cy="169672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3524453067"/>
                    </a:ext>
                  </a:extLst>
                </a:gridCol>
                <a:gridCol w="2222865">
                  <a:extLst>
                    <a:ext uri="{9D8B030D-6E8A-4147-A177-3AD203B41FA5}">
                      <a16:colId xmlns:a16="http://schemas.microsoft.com/office/drawing/2014/main" val="3818008435"/>
                    </a:ext>
                  </a:extLst>
                </a:gridCol>
                <a:gridCol w="2045507">
                  <a:extLst>
                    <a:ext uri="{9D8B030D-6E8A-4147-A177-3AD203B41FA5}">
                      <a16:colId xmlns:a16="http://schemas.microsoft.com/office/drawing/2014/main" val="2237473203"/>
                    </a:ext>
                  </a:extLst>
                </a:gridCol>
              </a:tblGrid>
              <a:tr h="1674229">
                <a:tc>
                  <a:txBody>
                    <a:bodyPr/>
                    <a:lstStyle/>
                    <a:p>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"summary": "Update success. 3.0 USB Card",</a:t>
                      </a:r>
                    </a:p>
                    <a:p>
                      <a:r>
                        <a:rPr lang="en-US" sz="600" b="0" dirty="0">
                          <a:solidFill>
                            <a:schemeClr val="tx1"/>
                          </a:solidFill>
                          <a:latin typeface="Consolas" panose="020B0609020204030204" pitchFamily="49" charset="0"/>
                          <a:cs typeface="Consolas" panose="020B0609020204030204" pitchFamily="49" charset="0"/>
                        </a:rPr>
                        <a:t>   "description": "OR </a:t>
                      </a:r>
                      <a:r>
                        <a:rPr lang="en-US" sz="600" b="0" dirty="0" err="1">
                          <a:solidFill>
                            <a:schemeClr val="tx1"/>
                          </a:solidFill>
                          <a:latin typeface="Consolas" panose="020B0609020204030204" pitchFamily="49" charset="0"/>
                          <a:cs typeface="Consolas" panose="020B0609020204030204" pitchFamily="49" charset="0"/>
                        </a:rPr>
                        <a:t>memory.dmp</a:t>
                      </a:r>
                      <a:r>
                        <a:rPr lang="en-US" sz="600" b="0" dirty="0">
                          <a:solidFill>
                            <a:schemeClr val="tx1"/>
                          </a:solidFill>
                          <a:latin typeface="Consolas" panose="020B0609020204030204" pitchFamily="49" charset="0"/>
                          <a:cs typeface="Consolas" panose="020B0609020204030204" pitchFamily="49" charset="0"/>
                        </a:rPr>
                        <a:t> folder, ....",</a:t>
                      </a:r>
                    </a:p>
                    <a:p>
                      <a:r>
                        <a:rPr lang="en-US" sz="600" b="0" dirty="0">
                          <a:solidFill>
                            <a:schemeClr val="tx1"/>
                          </a:solidFill>
                          <a:latin typeface="Consolas" panose="020B0609020204030204" pitchFamily="49" charset="0"/>
                          <a:cs typeface="Consolas" panose="020B0609020204030204" pitchFamily="49" charset="0"/>
                        </a:rPr>
                        <a:t>   "priority": "Minor",</a:t>
                      </a:r>
                    </a:p>
                    <a:p>
                      <a:r>
                        <a:rPr lang="en-US" sz="600" b="0" dirty="0">
                          <a:solidFill>
                            <a:schemeClr val="tx1"/>
                          </a:solidFill>
                          <a:latin typeface="Consolas" panose="020B0609020204030204" pitchFamily="49" charset="0"/>
                          <a:cs typeface="Consolas" panose="020B0609020204030204" pitchFamily="49" charset="0"/>
                        </a:rPr>
                        <a:t>   "reporter":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"labels": [</a:t>
                      </a:r>
                    </a:p>
                    <a:p>
                      <a:r>
                        <a:rPr lang="en-US" sz="600" b="0" dirty="0">
                          <a:solidFill>
                            <a:schemeClr val="tx1"/>
                          </a:solidFill>
                          <a:latin typeface="Consolas" panose="020B0609020204030204" pitchFamily="49" charset="0"/>
                          <a:cs typeface="Consolas" panose="020B0609020204030204" pitchFamily="49" charset="0"/>
                        </a:rPr>
                        <a:t>     "Communication"</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"worklogs": [],</a:t>
                      </a:r>
                    </a:p>
                    <a:p>
                      <a:r>
                        <a:rPr lang="en-US" sz="600" b="0" dirty="0">
                          <a:solidFill>
                            <a:schemeClr val="tx1"/>
                          </a:solidFill>
                          <a:latin typeface="Consolas" panose="020B0609020204030204" pitchFamily="49" charset="0"/>
                          <a:cs typeface="Consolas" panose="020B0609020204030204" pitchFamily="49" charset="0"/>
                        </a:rPr>
                        <a:t>   "status": "Open",</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issueType</a:t>
                      </a:r>
                      <a:r>
                        <a:rPr lang="en-US" sz="600" b="0" dirty="0">
                          <a:solidFill>
                            <a:schemeClr val="tx1"/>
                          </a:solidFill>
                          <a:latin typeface="Consolas" panose="020B0609020204030204" pitchFamily="49" charset="0"/>
                          <a:cs typeface="Consolas" panose="020B0609020204030204" pitchFamily="49" charset="0"/>
                        </a:rPr>
                        <a:t>": "Epic",</a:t>
                      </a:r>
                    </a:p>
                    <a:p>
                      <a:r>
                        <a:rPr lang="en-US" sz="600" b="0" dirty="0">
                          <a:solidFill>
                            <a:schemeClr val="tx1"/>
                          </a:solidFill>
                          <a:latin typeface="Consolas" panose="020B0609020204030204" pitchFamily="49" charset="0"/>
                          <a:cs typeface="Consolas" panose="020B0609020204030204" pitchFamily="49" charset="0"/>
                        </a:rPr>
                        <a:t>   "created": "2018-09-13T14:22:15-07:00",</a:t>
                      </a:r>
                    </a:p>
                    <a:p>
                      <a:r>
                        <a:rPr lang="en-US" sz="600" b="0" dirty="0">
                          <a:solidFill>
                            <a:schemeClr val="tx1"/>
                          </a:solidFill>
                          <a:latin typeface="Consolas" panose="020B0609020204030204" pitchFamily="49" charset="0"/>
                          <a:cs typeface="Consolas" panose="020B0609020204030204" pitchFamily="49" charset="0"/>
                        </a:rPr>
                        <a:t>   "updated": "2018-11-16T16:00:00-08:00",</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affectedVersions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fixedVersions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watchers":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kevin.mcwhorter</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a:t>
                      </a:r>
                      <a:endParaRPr lang="en-US" sz="600" b="0" dirty="0">
                        <a:latin typeface="Consolas" panose="020B0609020204030204" pitchFamily="49" charset="0"/>
                        <a:cs typeface="Consolas" panose="020B0609020204030204" pitchFamily="49" charset="0"/>
                      </a:endParaRP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"components":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externalId</a:t>
                      </a:r>
                      <a:r>
                        <a:rPr lang="en-US" sz="600" b="0" dirty="0">
                          <a:solidFill>
                            <a:schemeClr val="tx1"/>
                          </a:solidFill>
                          <a:latin typeface="Consolas" panose="020B0609020204030204" pitchFamily="49" charset="0"/>
                          <a:cs typeface="Consolas" panose="020B0609020204030204" pitchFamily="49" charset="0"/>
                        </a:rPr>
                        <a:t>": "OLDMOB-167",</a:t>
                      </a:r>
                    </a:p>
                    <a:p>
                      <a:r>
                        <a:rPr lang="en-US" sz="600" b="0" dirty="0">
                          <a:solidFill>
                            <a:schemeClr val="tx1"/>
                          </a:solidFill>
                          <a:latin typeface="Consolas" panose="020B0609020204030204" pitchFamily="49" charset="0"/>
                          <a:cs typeface="Consolas" panose="020B0609020204030204" pitchFamily="49" charset="0"/>
                        </a:rPr>
                        <a:t>   "comments":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"body": "No results. 3. Replacing the next would like help someone has efficient cooling. Crashes only hardware problems. Even something or removing the buzz is supposed to do anything.",</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sarah.clark</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"2018-10-11T17:00:00-07:00"</a:t>
                      </a:r>
                    </a:p>
                    <a:p>
                      <a:r>
                        <a:rPr lang="en-US" sz="600" b="0" dirty="0">
                          <a:solidFill>
                            <a:schemeClr val="tx1"/>
                          </a:solidFill>
                          <a:latin typeface="Consolas" panose="020B0609020204030204" pitchFamily="49" charset="0"/>
                          <a:cs typeface="Consolas" panose="020B0609020204030204" pitchFamily="49" charset="0"/>
                        </a:rPr>
                        <a:t>    },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customFieldValues</a:t>
                      </a:r>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fieldName</a:t>
                      </a:r>
                      <a:r>
                        <a:rPr lang="en-US" sz="600" b="0" dirty="0">
                          <a:solidFill>
                            <a:schemeClr val="tx1"/>
                          </a:solidFill>
                          <a:latin typeface="Consolas" panose="020B0609020204030204" pitchFamily="49" charset="0"/>
                          <a:cs typeface="Consolas" panose="020B0609020204030204" pitchFamily="49" charset="0"/>
                        </a:rPr>
                        <a:t>": "Epic Name",</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com.opper.jira:gh-epic-label</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"value": "Update success. 3.0 USB Card"</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600" b="0" dirty="0">
                          <a:solidFill>
                            <a:schemeClr val="tx1"/>
                          </a:solidFill>
                          <a:latin typeface="Consolas" panose="020B0609020204030204" pitchFamily="49" charset="0"/>
                          <a:cs typeface="Consolas" panose="020B0609020204030204" pitchFamily="49" charset="0"/>
                        </a:rPr>
                        <a:t> "history":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"author": "</a:t>
                      </a:r>
                      <a:r>
                        <a:rPr lang="en-US" sz="600" b="0" dirty="0" err="1">
                          <a:solidFill>
                            <a:schemeClr val="tx1"/>
                          </a:solidFill>
                          <a:latin typeface="Consolas" panose="020B0609020204030204" pitchFamily="49" charset="0"/>
                          <a:cs typeface="Consolas" panose="020B0609020204030204" pitchFamily="49" charset="0"/>
                        </a:rPr>
                        <a:t>chantal.colman</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"created": "2018-11-06T16:00:00-08:00",</a:t>
                      </a:r>
                    </a:p>
                    <a:p>
                      <a:r>
                        <a:rPr lang="en-US" sz="600" b="0" dirty="0">
                          <a:solidFill>
                            <a:schemeClr val="tx1"/>
                          </a:solidFill>
                          <a:latin typeface="Consolas" panose="020B0609020204030204" pitchFamily="49" charset="0"/>
                          <a:cs typeface="Consolas" panose="020B0609020204030204" pitchFamily="49" charset="0"/>
                        </a:rPr>
                        <a:t>        "items":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fieldType</a:t>
                      </a:r>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jira</a:t>
                      </a:r>
                      <a:r>
                        <a:rPr lang="en-US" sz="600" b="0" dirty="0">
                          <a:solidFill>
                            <a:schemeClr val="tx1"/>
                          </a:solidFill>
                          <a:latin typeface="Consolas" panose="020B0609020204030204" pitchFamily="49" charset="0"/>
                          <a:cs typeface="Consolas" panose="020B0609020204030204" pitchFamily="49" charset="0"/>
                        </a:rPr>
                        <a:t>",</a:t>
                      </a:r>
                    </a:p>
                    <a:p>
                      <a:r>
                        <a:rPr lang="en-US" sz="600" b="0" dirty="0">
                          <a:solidFill>
                            <a:schemeClr val="tx1"/>
                          </a:solidFill>
                          <a:latin typeface="Consolas" panose="020B0609020204030204" pitchFamily="49" charset="0"/>
                          <a:cs typeface="Consolas" panose="020B0609020204030204" pitchFamily="49" charset="0"/>
                        </a:rPr>
                        <a:t>            "field": "status",</a:t>
                      </a:r>
                    </a:p>
                    <a:p>
                      <a:r>
                        <a:rPr lang="en-US" sz="600" b="0" dirty="0">
                          <a:solidFill>
                            <a:schemeClr val="tx1"/>
                          </a:solidFill>
                          <a:latin typeface="Consolas" panose="020B0609020204030204" pitchFamily="49" charset="0"/>
                          <a:cs typeface="Consolas" panose="020B0609020204030204" pitchFamily="49" charset="0"/>
                        </a:rPr>
                        <a:t>            "from": 1,</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fromString</a:t>
                      </a:r>
                      <a:r>
                        <a:rPr lang="en-US" sz="600" b="0" dirty="0">
                          <a:solidFill>
                            <a:schemeClr val="tx1"/>
                          </a:solidFill>
                          <a:latin typeface="Consolas" panose="020B0609020204030204" pitchFamily="49" charset="0"/>
                          <a:cs typeface="Consolas" panose="020B0609020204030204" pitchFamily="49" charset="0"/>
                        </a:rPr>
                        <a:t>": "Open",</a:t>
                      </a:r>
                    </a:p>
                    <a:p>
                      <a:r>
                        <a:rPr lang="en-US" sz="600" b="0" dirty="0">
                          <a:solidFill>
                            <a:schemeClr val="tx1"/>
                          </a:solidFill>
                          <a:latin typeface="Consolas" panose="020B0609020204030204" pitchFamily="49" charset="0"/>
                          <a:cs typeface="Consolas" panose="020B0609020204030204" pitchFamily="49" charset="0"/>
                        </a:rPr>
                        <a:t>             "to": 3,</a:t>
                      </a:r>
                    </a:p>
                    <a:p>
                      <a:r>
                        <a:rPr lang="en-US" sz="600" b="0" dirty="0">
                          <a:solidFill>
                            <a:schemeClr val="tx1"/>
                          </a:solidFill>
                          <a:latin typeface="Consolas" panose="020B0609020204030204" pitchFamily="49" charset="0"/>
                          <a:cs typeface="Consolas" panose="020B0609020204030204" pitchFamily="49" charset="0"/>
                        </a:rPr>
                        <a:t>             "</a:t>
                      </a:r>
                      <a:r>
                        <a:rPr lang="en-US" sz="600" b="0" dirty="0" err="1">
                          <a:solidFill>
                            <a:schemeClr val="tx1"/>
                          </a:solidFill>
                          <a:latin typeface="Consolas" panose="020B0609020204030204" pitchFamily="49" charset="0"/>
                          <a:cs typeface="Consolas" panose="020B0609020204030204" pitchFamily="49" charset="0"/>
                        </a:rPr>
                        <a:t>toString</a:t>
                      </a:r>
                      <a:r>
                        <a:rPr lang="en-US" sz="600" b="0" dirty="0">
                          <a:solidFill>
                            <a:schemeClr val="tx1"/>
                          </a:solidFill>
                          <a:latin typeface="Consolas" panose="020B0609020204030204" pitchFamily="49" charset="0"/>
                          <a:cs typeface="Consolas" panose="020B0609020204030204" pitchFamily="49" charset="0"/>
                        </a:rPr>
                        <a:t>": "In Progress"</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p>
                      <a:r>
                        <a:rPr lang="en-US" sz="600" b="0" dirty="0">
                          <a:solidFill>
                            <a:schemeClr val="tx1"/>
                          </a:solidFill>
                          <a:latin typeface="Consolas" panose="020B0609020204030204" pitchFamily="49" charset="0"/>
                          <a:cs typeface="Consolas" panose="020B0609020204030204" pitchFamily="49" charset="0"/>
                        </a:rPr>
                        <a:t>   ]</a:t>
                      </a:r>
                    </a:p>
                  </a:txBody>
                  <a:tcPr marL="50800" marR="50800"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6451370"/>
                  </a:ext>
                </a:extLst>
              </a:tr>
            </a:tbl>
          </a:graphicData>
        </a:graphic>
      </p:graphicFrame>
      <p:grpSp>
        <p:nvGrpSpPr>
          <p:cNvPr id="28" name="Group 37">
            <a:extLst>
              <a:ext uri="{FF2B5EF4-FFF2-40B4-BE49-F238E27FC236}">
                <a16:creationId xmlns:a16="http://schemas.microsoft.com/office/drawing/2014/main" id="{118C2FCF-9D41-9249-9E3C-6202A62115FA}"/>
              </a:ext>
            </a:extLst>
          </p:cNvPr>
          <p:cNvGrpSpPr>
            <a:grpSpLocks/>
          </p:cNvGrpSpPr>
          <p:nvPr/>
        </p:nvGrpSpPr>
        <p:grpSpPr bwMode="auto">
          <a:xfrm>
            <a:off x="19137142" y="15262252"/>
            <a:ext cx="7364836" cy="2801179"/>
            <a:chOff x="2362199" y="7584254"/>
            <a:chExt cx="3305829" cy="2653715"/>
          </a:xfrm>
        </p:grpSpPr>
        <p:sp>
          <p:nvSpPr>
            <p:cNvPr id="29" name="Round Diagonal Corner Rectangle 28">
              <a:extLst>
                <a:ext uri="{FF2B5EF4-FFF2-40B4-BE49-F238E27FC236}">
                  <a16:creationId xmlns:a16="http://schemas.microsoft.com/office/drawing/2014/main" id="{7EFEB010-06DA-954B-87C6-3A091BC9043C}"/>
                </a:ext>
              </a:extLst>
            </p:cNvPr>
            <p:cNvSpPr/>
            <p:nvPr/>
          </p:nvSpPr>
          <p:spPr>
            <a:xfrm>
              <a:off x="2362199" y="7612198"/>
              <a:ext cx="3305829" cy="262577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0" name="Group 29">
              <a:extLst>
                <a:ext uri="{FF2B5EF4-FFF2-40B4-BE49-F238E27FC236}">
                  <a16:creationId xmlns:a16="http://schemas.microsoft.com/office/drawing/2014/main" id="{A2561C50-BE0B-814B-BA5F-E6AA60795F21}"/>
                </a:ext>
              </a:extLst>
            </p:cNvPr>
            <p:cNvGrpSpPr/>
            <p:nvPr/>
          </p:nvGrpSpPr>
          <p:grpSpPr>
            <a:xfrm>
              <a:off x="2368296" y="7584254"/>
              <a:ext cx="3299732" cy="2538710"/>
              <a:chOff x="1963928" y="7584254"/>
              <a:chExt cx="3299732" cy="2538710"/>
            </a:xfrm>
            <a:solidFill>
              <a:schemeClr val="bg1"/>
            </a:solidFill>
          </p:grpSpPr>
          <p:sp>
            <p:nvSpPr>
              <p:cNvPr id="31" name="Text Placeholder 19">
                <a:extLst>
                  <a:ext uri="{FF2B5EF4-FFF2-40B4-BE49-F238E27FC236}">
                    <a16:creationId xmlns:a16="http://schemas.microsoft.com/office/drawing/2014/main" id="{2B7582F5-27FF-4F4C-A1F6-B8E606BC7B77}"/>
                  </a:ext>
                </a:extLst>
              </p:cNvPr>
              <p:cNvSpPr txBox="1">
                <a:spLocks/>
              </p:cNvSpPr>
              <p:nvPr/>
            </p:nvSpPr>
            <p:spPr>
              <a:xfrm>
                <a:off x="3567653" y="7584254"/>
                <a:ext cx="1696007" cy="519758"/>
              </a:xfrm>
              <a:prstGeom prst="rect">
                <a:avLst/>
              </a:prstGeom>
              <a:gradFill>
                <a:gsLst>
                  <a:gs pos="6000">
                    <a:srgbClr val="394987"/>
                  </a:gs>
                  <a:gs pos="0">
                    <a:srgbClr val="3B4785"/>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References</a:t>
                </a:r>
              </a:p>
            </p:txBody>
          </p:sp>
          <p:sp>
            <p:nvSpPr>
              <p:cNvPr id="32" name="Text Placeholder 19">
                <a:extLst>
                  <a:ext uri="{FF2B5EF4-FFF2-40B4-BE49-F238E27FC236}">
                    <a16:creationId xmlns:a16="http://schemas.microsoft.com/office/drawing/2014/main" id="{EAF4BD10-144E-2445-8E21-B6ADE3E08E28}"/>
                  </a:ext>
                </a:extLst>
              </p:cNvPr>
              <p:cNvSpPr txBox="1">
                <a:spLocks/>
              </p:cNvSpPr>
              <p:nvPr/>
            </p:nvSpPr>
            <p:spPr>
              <a:xfrm>
                <a:off x="1963928" y="8001002"/>
                <a:ext cx="3223768" cy="2121962"/>
              </a:xfrm>
              <a:prstGeom prst="rect">
                <a:avLst/>
              </a:prstGeom>
              <a:noFill/>
              <a:ln>
                <a:noFill/>
              </a:ln>
            </p:spPr>
            <p:txBody>
              <a:bodyPr lIns="254000" tIns="0" rIns="254000" bIns="0" anchor="ct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1200" i="1" dirty="0">
                    <a:solidFill>
                      <a:schemeClr val="tx1"/>
                    </a:solidFill>
                  </a:rPr>
                  <a:t>[1] </a:t>
                </a:r>
                <a:r>
                  <a:rPr lang="en-US" sz="1200" dirty="0">
                    <a:solidFill>
                      <a:schemeClr val="tx1"/>
                    </a:solidFill>
                  </a:rPr>
                  <a:t>Murphy, G., and D. </a:t>
                </a:r>
                <a:r>
                  <a:rPr lang="en-US" sz="1200" dirty="0" err="1">
                    <a:solidFill>
                      <a:schemeClr val="tx1"/>
                    </a:solidFill>
                  </a:rPr>
                  <a:t>Cubranic</a:t>
                </a:r>
                <a:r>
                  <a:rPr lang="en-US" sz="1200" dirty="0">
                    <a:solidFill>
                      <a:schemeClr val="tx1"/>
                    </a:solidFill>
                  </a:rPr>
                  <a:t>. "Automatic bug triage using text categorization." </a:t>
                </a:r>
                <a:r>
                  <a:rPr lang="en-US" sz="1200" i="1" dirty="0">
                    <a:solidFill>
                      <a:schemeClr val="tx1"/>
                    </a:solidFill>
                  </a:rPr>
                  <a:t>Proceedings of the Sixteenth International Conference on Software Engineering &amp; Knowledge Engineering</a:t>
                </a:r>
                <a:r>
                  <a:rPr lang="en-US" sz="1200" dirty="0">
                    <a:solidFill>
                      <a:schemeClr val="tx1"/>
                    </a:solidFill>
                  </a:rPr>
                  <a:t>. 2004.</a:t>
                </a:r>
                <a:endParaRPr lang="en-US" sz="1200" i="1" dirty="0">
                  <a:solidFill>
                    <a:schemeClr val="tx1"/>
                  </a:solidFill>
                </a:endParaRPr>
              </a:p>
              <a:p>
                <a:pPr>
                  <a:defRPr/>
                </a:pPr>
                <a:r>
                  <a:rPr lang="en-US" sz="1200" i="1" dirty="0">
                    <a:solidFill>
                      <a:schemeClr val="tx1"/>
                    </a:solidFill>
                  </a:rPr>
                  <a:t>[2] – Srivastava, Nitish, et al. "Dropout: a simple way to prevent neural networks from overfitting." The Journal of Machine Learning Research 15.1 (2014): 1929-1958. APA</a:t>
                </a:r>
              </a:p>
              <a:p>
                <a:pPr>
                  <a:defRPr/>
                </a:pPr>
                <a:r>
                  <a:rPr lang="en-US" sz="1200" i="1" dirty="0">
                    <a:solidFill>
                      <a:schemeClr val="tx1"/>
                    </a:solidFill>
                  </a:rPr>
                  <a:t>[3] – </a:t>
                </a:r>
                <a:r>
                  <a:rPr lang="en-US" sz="1200" i="1" dirty="0" err="1">
                    <a:solidFill>
                      <a:schemeClr val="tx1"/>
                    </a:solidFill>
                  </a:rPr>
                  <a:t>Domingos</a:t>
                </a:r>
                <a:r>
                  <a:rPr lang="en-US" sz="1200" i="1" dirty="0">
                    <a:solidFill>
                      <a:schemeClr val="tx1"/>
                    </a:solidFill>
                  </a:rPr>
                  <a:t>, P., </a:t>
                </a:r>
                <a:r>
                  <a:rPr lang="en-US" sz="1200" i="1" dirty="0" err="1">
                    <a:solidFill>
                      <a:schemeClr val="tx1"/>
                    </a:solidFill>
                  </a:rPr>
                  <a:t>Pazzani</a:t>
                </a:r>
                <a:r>
                  <a:rPr lang="en-US" sz="1200" i="1" dirty="0">
                    <a:solidFill>
                      <a:schemeClr val="tx1"/>
                    </a:solidFill>
                  </a:rPr>
                  <a:t>, M., 1996. Beyond Independence: Conditions for the Optimality of the Simple Bayesian Classifier. In: Machine Learning, Morgan Kaufmann, pp. 105–112.</a:t>
                </a:r>
              </a:p>
              <a:p>
                <a:pPr>
                  <a:defRPr/>
                </a:pPr>
                <a:r>
                  <a:rPr lang="en-US" sz="1200" i="1" dirty="0">
                    <a:solidFill>
                      <a:schemeClr val="tx1"/>
                    </a:solidFill>
                  </a:rPr>
                  <a:t>[4] – </a:t>
                </a:r>
                <a:r>
                  <a:rPr lang="en-US" sz="1200" i="1" dirty="0" err="1">
                    <a:solidFill>
                      <a:schemeClr val="tx1"/>
                    </a:solidFill>
                  </a:rPr>
                  <a:t>Bettenburg</a:t>
                </a:r>
                <a:r>
                  <a:rPr lang="en-US" sz="1200" i="1" dirty="0">
                    <a:solidFill>
                      <a:schemeClr val="tx1"/>
                    </a:solidFill>
                  </a:rPr>
                  <a:t>, N., </a:t>
                </a:r>
                <a:r>
                  <a:rPr lang="en-US" sz="1200" i="1" dirty="0" err="1">
                    <a:solidFill>
                      <a:schemeClr val="tx1"/>
                    </a:solidFill>
                  </a:rPr>
                  <a:t>Premraj</a:t>
                </a:r>
                <a:r>
                  <a:rPr lang="en-US" sz="1200" i="1" dirty="0">
                    <a:solidFill>
                      <a:schemeClr val="tx1"/>
                    </a:solidFill>
                  </a:rPr>
                  <a:t>, R., Zimmermann, T., Kim, S., 2008. Duplicate Bug Reports Considered Harmful. . .Really? In: ICSM.</a:t>
                </a:r>
              </a:p>
              <a:p>
                <a:pPr>
                  <a:defRPr/>
                </a:pPr>
                <a:r>
                  <a:rPr lang="en-US" sz="1200" i="1" dirty="0">
                    <a:solidFill>
                      <a:schemeClr val="tx1"/>
                    </a:solidFill>
                  </a:rPr>
                  <a:t>[5] – WUYUNTANA, D. and WANG, S. (2018). Distributed Representations of Mongolian Words and Its Efficient Estimation. </a:t>
                </a:r>
                <a:r>
                  <a:rPr lang="en-US" sz="1200" i="1" dirty="0" err="1">
                    <a:solidFill>
                      <a:schemeClr val="tx1"/>
                    </a:solidFill>
                  </a:rPr>
                  <a:t>DEStech</a:t>
                </a:r>
                <a:r>
                  <a:rPr lang="en-US" sz="1200" i="1" dirty="0">
                    <a:solidFill>
                      <a:schemeClr val="tx1"/>
                    </a:solidFill>
                  </a:rPr>
                  <a:t> Transactions on Computer Science and Engineering, (</a:t>
                </a:r>
                <a:r>
                  <a:rPr lang="en-US" sz="1200" i="1" dirty="0" err="1">
                    <a:solidFill>
                      <a:schemeClr val="tx1"/>
                    </a:solidFill>
                  </a:rPr>
                  <a:t>iceit</a:t>
                </a:r>
                <a:r>
                  <a:rPr lang="en-US" sz="1200" i="1" dirty="0">
                    <a:solidFill>
                      <a:schemeClr val="tx1"/>
                    </a:solidFill>
                  </a:rPr>
                  <a:t>).</a:t>
                </a:r>
              </a:p>
            </p:txBody>
          </p:sp>
        </p:grpSp>
      </p:grpSp>
      <p:grpSp>
        <p:nvGrpSpPr>
          <p:cNvPr id="34" name="Group 37">
            <a:extLst>
              <a:ext uri="{FF2B5EF4-FFF2-40B4-BE49-F238E27FC236}">
                <a16:creationId xmlns:a16="http://schemas.microsoft.com/office/drawing/2014/main" id="{B9967AB2-C1A7-EB43-B995-BE13AFD77A68}"/>
              </a:ext>
            </a:extLst>
          </p:cNvPr>
          <p:cNvGrpSpPr>
            <a:grpSpLocks/>
          </p:cNvGrpSpPr>
          <p:nvPr/>
        </p:nvGrpSpPr>
        <p:grpSpPr bwMode="auto">
          <a:xfrm>
            <a:off x="19137142" y="3057182"/>
            <a:ext cx="7364837" cy="7750343"/>
            <a:chOff x="2362200" y="7454400"/>
            <a:chExt cx="3305829" cy="2685063"/>
          </a:xfrm>
        </p:grpSpPr>
        <p:sp>
          <p:nvSpPr>
            <p:cNvPr id="35" name="Round Diagonal Corner Rectangle 34">
              <a:extLst>
                <a:ext uri="{FF2B5EF4-FFF2-40B4-BE49-F238E27FC236}">
                  <a16:creationId xmlns:a16="http://schemas.microsoft.com/office/drawing/2014/main" id="{AC8B76E9-DEF2-E242-9272-B83DA0C09F4E}"/>
                </a:ext>
              </a:extLst>
            </p:cNvPr>
            <p:cNvSpPr/>
            <p:nvPr/>
          </p:nvSpPr>
          <p:spPr>
            <a:xfrm>
              <a:off x="2362200" y="7454400"/>
              <a:ext cx="3305829" cy="2685063"/>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36" name="Group 35">
              <a:extLst>
                <a:ext uri="{FF2B5EF4-FFF2-40B4-BE49-F238E27FC236}">
                  <a16:creationId xmlns:a16="http://schemas.microsoft.com/office/drawing/2014/main" id="{A0E1D541-24C4-384A-9EDD-F042BE3433D0}"/>
                </a:ext>
              </a:extLst>
            </p:cNvPr>
            <p:cNvGrpSpPr/>
            <p:nvPr/>
          </p:nvGrpSpPr>
          <p:grpSpPr>
            <a:xfrm>
              <a:off x="2382094" y="7460239"/>
              <a:ext cx="3285878" cy="911951"/>
              <a:chOff x="1977726" y="7460239"/>
              <a:chExt cx="3285878" cy="911951"/>
            </a:xfrm>
            <a:solidFill>
              <a:schemeClr val="bg1"/>
            </a:solidFill>
          </p:grpSpPr>
          <p:sp>
            <p:nvSpPr>
              <p:cNvPr id="37" name="Text Placeholder 19">
                <a:extLst>
                  <a:ext uri="{FF2B5EF4-FFF2-40B4-BE49-F238E27FC236}">
                    <a16:creationId xmlns:a16="http://schemas.microsoft.com/office/drawing/2014/main" id="{03230124-B62B-ED4D-B0FF-A765BF9CCBF0}"/>
                  </a:ext>
                </a:extLst>
              </p:cNvPr>
              <p:cNvSpPr txBox="1">
                <a:spLocks/>
              </p:cNvSpPr>
              <p:nvPr/>
            </p:nvSpPr>
            <p:spPr>
              <a:xfrm>
                <a:off x="3554786" y="7460239"/>
                <a:ext cx="1708818" cy="182778"/>
              </a:xfrm>
              <a:prstGeom prst="rect">
                <a:avLst/>
              </a:prstGeom>
              <a:gradFill>
                <a:gsLst>
                  <a:gs pos="4000">
                    <a:srgbClr val="394987"/>
                  </a:gs>
                  <a:gs pos="0">
                    <a:srgbClr val="3A4781"/>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Neural Network Design</a:t>
                </a:r>
              </a:p>
            </p:txBody>
          </p:sp>
          <p:sp>
            <p:nvSpPr>
              <p:cNvPr id="38" name="Text Placeholder 19">
                <a:extLst>
                  <a:ext uri="{FF2B5EF4-FFF2-40B4-BE49-F238E27FC236}">
                    <a16:creationId xmlns:a16="http://schemas.microsoft.com/office/drawing/2014/main" id="{A3A08B0C-F303-074C-AB0C-3A9D819FDDF0}"/>
                  </a:ext>
                </a:extLst>
              </p:cNvPr>
              <p:cNvSpPr txBox="1">
                <a:spLocks/>
              </p:cNvSpPr>
              <p:nvPr/>
            </p:nvSpPr>
            <p:spPr>
              <a:xfrm>
                <a:off x="1977726" y="7613860"/>
                <a:ext cx="3223768" cy="758330"/>
              </a:xfrm>
              <a:prstGeom prst="rect">
                <a:avLst/>
              </a:prstGeom>
              <a:noFill/>
              <a:ln>
                <a:noFill/>
              </a:ln>
            </p:spPr>
            <p:txBody>
              <a:bodyPr lIns="254000" tIns="91440" rIns="254000" bIns="9144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333" dirty="0">
                    <a:solidFill>
                      <a:schemeClr val="tx1"/>
                    </a:solidFill>
                  </a:rPr>
                  <a:t>	</a:t>
                </a:r>
                <a:r>
                  <a:rPr lang="en-US" sz="1600" dirty="0">
                    <a:solidFill>
                      <a:schemeClr val="tx1"/>
                    </a:solidFill>
                  </a:rPr>
                  <a:t>The Neural network parameters were chosen by searching through parameters using the Expium dataset. The dimensions investigated in the images on the left are: </a:t>
                </a:r>
              </a:p>
              <a:p>
                <a:pPr marL="285750" indent="-285750">
                  <a:lnSpc>
                    <a:spcPct val="100000"/>
                  </a:lnSpc>
                  <a:spcBef>
                    <a:spcPts val="0"/>
                  </a:spcBef>
                  <a:buFont typeface="Arial" panose="020B0604020202020204" pitchFamily="34" charset="0"/>
                  <a:buChar char="•"/>
                  <a:defRPr/>
                </a:pPr>
                <a:r>
                  <a:rPr lang="en-US" sz="1600" dirty="0">
                    <a:solidFill>
                      <a:schemeClr val="tx1"/>
                    </a:solidFill>
                  </a:rPr>
                  <a:t>Activator Functions:  [tanh, </a:t>
                </a:r>
                <a:r>
                  <a:rPr lang="en-US" sz="1600" dirty="0" err="1">
                    <a:solidFill>
                      <a:schemeClr val="tx1"/>
                    </a:solidFill>
                  </a:rPr>
                  <a:t>relu</a:t>
                </a:r>
                <a:r>
                  <a:rPr lang="en-US" sz="1600" dirty="0">
                    <a:solidFill>
                      <a:schemeClr val="tx1"/>
                    </a:solidFill>
                  </a:rPr>
                  <a:t>]  </a:t>
                </a:r>
              </a:p>
              <a:p>
                <a:pPr marL="285750" indent="-285750">
                  <a:lnSpc>
                    <a:spcPct val="100000"/>
                  </a:lnSpc>
                  <a:spcBef>
                    <a:spcPts val="0"/>
                  </a:spcBef>
                  <a:buFont typeface="Arial" panose="020B0604020202020204" pitchFamily="34" charset="0"/>
                  <a:buChar char="•"/>
                  <a:defRPr/>
                </a:pPr>
                <a:r>
                  <a:rPr lang="en-US" sz="1600" dirty="0">
                    <a:solidFill>
                      <a:schemeClr val="tx1"/>
                    </a:solidFill>
                  </a:rPr>
                  <a:t>Learning rates: [0.5, 0.05, 0.005]</a:t>
                </a:r>
              </a:p>
              <a:p>
                <a:pPr>
                  <a:lnSpc>
                    <a:spcPct val="100000"/>
                  </a:lnSpc>
                  <a:spcBef>
                    <a:spcPts val="900"/>
                  </a:spcBef>
                  <a:defRPr/>
                </a:pPr>
                <a:r>
                  <a:rPr lang="en-US" sz="1600" dirty="0">
                    <a:solidFill>
                      <a:schemeClr val="tx1"/>
                    </a:solidFill>
                  </a:rPr>
                  <a:t>The architecture chosen is: a 3 wide, 16 high, </a:t>
                </a:r>
                <a:r>
                  <a:rPr lang="en-US" sz="1600" dirty="0" err="1">
                    <a:solidFill>
                      <a:schemeClr val="tx1"/>
                    </a:solidFill>
                  </a:rPr>
                  <a:t>ReLu</a:t>
                </a:r>
                <a:r>
                  <a:rPr lang="en-US" sz="1600" dirty="0">
                    <a:solidFill>
                      <a:schemeClr val="tx1"/>
                    </a:solidFill>
                  </a:rPr>
                  <a:t> activated network with a learning rate of 0.005 and 1,000 backpropagation iterations.</a:t>
                </a:r>
              </a:p>
            </p:txBody>
          </p:sp>
        </p:grpSp>
      </p:grpSp>
      <p:sp>
        <p:nvSpPr>
          <p:cNvPr id="46" name="Text Placeholder 19">
            <a:extLst>
              <a:ext uri="{FF2B5EF4-FFF2-40B4-BE49-F238E27FC236}">
                <a16:creationId xmlns:a16="http://schemas.microsoft.com/office/drawing/2014/main" id="{66FCFF8C-E6CB-264A-8D7E-D6D261D7E843}"/>
              </a:ext>
            </a:extLst>
          </p:cNvPr>
          <p:cNvSpPr txBox="1">
            <a:spLocks/>
          </p:cNvSpPr>
          <p:nvPr/>
        </p:nvSpPr>
        <p:spPr bwMode="auto">
          <a:xfrm>
            <a:off x="23042915" y="4283245"/>
            <a:ext cx="3282477" cy="677108"/>
          </a:xfrm>
          <a:prstGeom prst="rect">
            <a:avLst/>
          </a:prstGeom>
          <a:noFill/>
          <a:ln>
            <a:noFill/>
          </a:ln>
        </p:spPr>
        <p:txBody>
          <a:bodyPr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solidFill>
                  <a:schemeClr val="tx1"/>
                </a:solidFill>
              </a:rPr>
              <a:t>Hidden layers:  [8, 16, 32]</a:t>
            </a:r>
          </a:p>
          <a:p>
            <a:pPr marL="285750" indent="-285750">
              <a:lnSpc>
                <a:spcPct val="100000"/>
              </a:lnSpc>
              <a:spcBef>
                <a:spcPts val="0"/>
              </a:spcBef>
              <a:buFont typeface="Arial" panose="020B0604020202020204" pitchFamily="34" charset="0"/>
              <a:buChar char="•"/>
              <a:defRPr/>
            </a:pPr>
            <a:r>
              <a:rPr lang="en-US" sz="1600" dirty="0">
                <a:solidFill>
                  <a:schemeClr val="tx1"/>
                </a:solidFill>
              </a:rPr>
              <a:t>Depth : [3, 5]</a:t>
            </a:r>
          </a:p>
        </p:txBody>
      </p:sp>
      <p:sp>
        <p:nvSpPr>
          <p:cNvPr id="52" name="Round Diagonal Corner Rectangle 51">
            <a:extLst>
              <a:ext uri="{FF2B5EF4-FFF2-40B4-BE49-F238E27FC236}">
                <a16:creationId xmlns:a16="http://schemas.microsoft.com/office/drawing/2014/main" id="{9BEDCF7E-F28F-8741-B59D-E7D38FCEE3D6}"/>
              </a:ext>
            </a:extLst>
          </p:cNvPr>
          <p:cNvSpPr/>
          <p:nvPr/>
        </p:nvSpPr>
        <p:spPr bwMode="auto">
          <a:xfrm>
            <a:off x="828674" y="7772400"/>
            <a:ext cx="13245302" cy="10216050"/>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53" name="Group 52">
            <a:extLst>
              <a:ext uri="{FF2B5EF4-FFF2-40B4-BE49-F238E27FC236}">
                <a16:creationId xmlns:a16="http://schemas.microsoft.com/office/drawing/2014/main" id="{52E346D3-3E0A-5644-9272-C117F4FF14BC}"/>
              </a:ext>
            </a:extLst>
          </p:cNvPr>
          <p:cNvGrpSpPr/>
          <p:nvPr/>
        </p:nvGrpSpPr>
        <p:grpSpPr bwMode="auto">
          <a:xfrm>
            <a:off x="1045863" y="7793759"/>
            <a:ext cx="13028113" cy="5815011"/>
            <a:chOff x="2012193" y="7473687"/>
            <a:chExt cx="3260847" cy="1657538"/>
          </a:xfrm>
          <a:solidFill>
            <a:schemeClr val="bg1"/>
          </a:solidFill>
        </p:grpSpPr>
        <p:sp>
          <p:nvSpPr>
            <p:cNvPr id="54" name="Text Placeholder 19">
              <a:extLst>
                <a:ext uri="{FF2B5EF4-FFF2-40B4-BE49-F238E27FC236}">
                  <a16:creationId xmlns:a16="http://schemas.microsoft.com/office/drawing/2014/main" id="{30650942-E1BF-D947-A785-D7C82DFB683D}"/>
                </a:ext>
              </a:extLst>
            </p:cNvPr>
            <p:cNvSpPr txBox="1">
              <a:spLocks/>
            </p:cNvSpPr>
            <p:nvPr/>
          </p:nvSpPr>
          <p:spPr>
            <a:xfrm>
              <a:off x="4153064" y="7473687"/>
              <a:ext cx="1119976" cy="187276"/>
            </a:xfrm>
            <a:prstGeom prst="rect">
              <a:avLst/>
            </a:prstGeom>
            <a:gradFill>
              <a:gsLst>
                <a:gs pos="100000">
                  <a:srgbClr val="394987"/>
                </a:gs>
                <a:gs pos="0">
                  <a:srgbClr val="8C1514"/>
                </a:gs>
                <a:gs pos="100000">
                  <a:srgbClr val="0B66C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00"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FEATURES, MODELS &amp; RESULTS</a:t>
              </a:r>
            </a:p>
          </p:txBody>
        </p:sp>
        <mc:AlternateContent xmlns:mc="http://schemas.openxmlformats.org/markup-compatibility/2006">
          <mc:Choice xmlns:a14="http://schemas.microsoft.com/office/drawing/2010/main" Requires="a14">
            <p:sp>
              <p:nvSpPr>
                <p:cNvPr id="55" name="Text Placeholder 19">
                  <a:extLst>
                    <a:ext uri="{FF2B5EF4-FFF2-40B4-BE49-F238E27FC236}">
                      <a16:creationId xmlns:a16="http://schemas.microsoft.com/office/drawing/2014/main" id="{9AC2A220-4F3E-8645-99E4-FE93B0C01518}"/>
                    </a:ext>
                  </a:extLst>
                </p:cNvPr>
                <p:cNvSpPr txBox="1">
                  <a:spLocks/>
                </p:cNvSpPr>
                <p:nvPr/>
              </p:nvSpPr>
              <p:spPr>
                <a:xfrm>
                  <a:off x="2012193" y="7660963"/>
                  <a:ext cx="3206485" cy="1470262"/>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dirty="0">
                      <a:solidFill>
                        <a:schemeClr val="tx1"/>
                      </a:solidFill>
                    </a:rPr>
                    <a:t>Features and Vectorization</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input data described in the data set section was parsed into a bag of words, multinomial event model representation. The words are assumed to be independent and chosen with separate distributions at create time. During the preprocessing step we capture the list of frequent words at a  threshold of &gt;= 5 when building multinomial vector.  While developing our solution we make the following assumptions: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/&gt; A ticket </a:t>
                  </a:r>
                  <a14:m>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𝑡</m:t>
                          </m:r>
                        </m:e>
                        <m:sub>
                          <m:r>
                            <a:rPr lang="en-US" sz="1600" i="1" dirty="0" smtClean="0">
                              <a:solidFill>
                                <a:schemeClr val="tx1"/>
                              </a:solidFill>
                              <a:latin typeface="Cambria Math" panose="02040503050406030204" pitchFamily="18" charset="0"/>
                            </a:rPr>
                            <m:t>𝑖</m:t>
                          </m:r>
                        </m:sub>
                      </m:sSub>
                    </m:oMath>
                  </a14:m>
                  <a:r>
                    <a:rPr lang="en-US" sz="1600" dirty="0">
                      <a:solidFill>
                        <a:schemeClr val="tx1"/>
                      </a:solidFill>
                      <a:latin typeface="Calibri" panose="020F0502020204030204" pitchFamily="34" charset="0"/>
                      <a:cs typeface="Calibri" panose="020F0502020204030204" pitchFamily="34" charset="0"/>
                    </a:rPr>
                    <a:t> in a the set of tickets </a:t>
                  </a:r>
                  <a14:m>
                    <m:oMath xmlns:m="http://schemas.openxmlformats.org/officeDocument/2006/math">
                      <m:r>
                        <a:rPr lang="x-none" sz="1600">
                          <a:solidFill>
                            <a:schemeClr val="tx1"/>
                          </a:solidFill>
                          <a:latin typeface="Cambria Math" panose="02040503050406030204" pitchFamily="18" charset="0"/>
                        </a:rPr>
                        <m:t>{</m:t>
                      </m:r>
                      <m:sSub>
                        <m:sSubPr>
                          <m:ctrlPr>
                            <a:rPr lang="x-none"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T</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r>
                        <a:rPr lang="x-none" sz="1600" i="1">
                          <a:solidFill>
                            <a:schemeClr val="tx1"/>
                          </a:solidFill>
                          <a:latin typeface="Cambria Math" panose="02040503050406030204" pitchFamily="18" charset="0"/>
                        </a:rPr>
                        <m:t> </m:t>
                      </m:r>
                    </m:oMath>
                  </a14:m>
                  <a:r>
                    <a:rPr lang="en-US" sz="1600" dirty="0">
                      <a:solidFill>
                        <a:schemeClr val="tx1"/>
                      </a:solidFill>
                      <a:latin typeface="Calibri" panose="020F0502020204030204" pitchFamily="34" charset="0"/>
                      <a:cs typeface="Calibri" panose="020F0502020204030204" pitchFamily="34" charset="0"/>
                    </a:rPr>
                    <a:t>assigned to a developer </a:t>
                  </a:r>
                  <a14:m>
                    <m:oMath xmlns:m="http://schemas.openxmlformats.org/officeDocument/2006/math">
                      <m:r>
                        <a:rPr lang="x-none" sz="1600">
                          <a:solidFill>
                            <a:schemeClr val="tx1"/>
                          </a:solidFill>
                          <a:latin typeface="Cambria Math" panose="02040503050406030204" pitchFamily="18" charset="0"/>
                        </a:rPr>
                        <m:t>{</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1</m:t>
                          </m:r>
                        </m:sub>
                      </m:sSub>
                      <m:r>
                        <a:rPr lang="x-none" sz="1600">
                          <a:solidFill>
                            <a:schemeClr val="tx1"/>
                          </a:solidFill>
                          <a:latin typeface="Cambria Math" panose="02040503050406030204" pitchFamily="18" charset="0"/>
                        </a:rPr>
                        <m:t>, …, </m:t>
                      </m:r>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𝐷</m:t>
                          </m:r>
                          <m:r>
                            <a:rPr lang="x-none" sz="1600">
                              <a:solidFill>
                                <a:schemeClr val="tx1"/>
                              </a:solidFill>
                              <a:latin typeface="Cambria Math" panose="02040503050406030204" pitchFamily="18" charset="0"/>
                            </a:rPr>
                            <m:t>|</m:t>
                          </m:r>
                        </m:sub>
                      </m:sSub>
                      <m:r>
                        <a:rPr lang="x-none" sz="1600">
                          <a:solidFill>
                            <a:schemeClr val="tx1"/>
                          </a:solidFill>
                          <a:latin typeface="Cambria Math" panose="02040503050406030204" pitchFamily="18" charset="0"/>
                        </a:rPr>
                        <m:t>}</m:t>
                      </m:r>
                    </m:oMath>
                  </a14:m>
                  <a:r>
                    <a:rPr lang="en-US" sz="1600" dirty="0">
                      <a:solidFill>
                        <a:schemeClr val="tx1"/>
                      </a:solidFill>
                      <a:latin typeface="Calibri" panose="020F0502020204030204" pitchFamily="34" charset="0"/>
                      <a:cs typeface="Calibri" panose="020F0502020204030204" pitchFamily="34" charset="0"/>
                    </a:rPr>
                    <a:t> is generated by a unique distribution modelled by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latin typeface="Calibri" panose="020F0502020204030204" pitchFamily="34" charset="0"/>
                      <a:cs typeface="Calibri" panose="020F0502020204030204" pitchFamily="34" charset="0"/>
                    </a:rPr>
                    <a:t>:</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					 	</a:t>
                  </a:r>
                  <a:r>
                    <a:rPr lang="x-none" sz="160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𝑗</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d</m:t>
                          </m:r>
                          <m:r>
                            <a:rPr lang="x-none" sz="1600">
                              <a:solidFill>
                                <a:schemeClr val="tx1"/>
                              </a:solidFill>
                              <a:latin typeface="Cambria Math" panose="02040503050406030204" pitchFamily="18" charset="0"/>
                            </a:rPr>
                            <m:t>|</m:t>
                          </m:r>
                        </m:sup>
                        <m:e>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d</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𝑃</m:t>
                          </m:r>
                          <m:d>
                            <m:dPr>
                              <m:endChr m:val="|"/>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t</m:t>
                                  </m:r>
                                </m:e>
                                <m:sub>
                                  <m:r>
                                    <a:rPr lang="x-none" sz="1600">
                                      <a:solidFill>
                                        <a:schemeClr val="tx1"/>
                                      </a:solidFill>
                                      <a:latin typeface="Cambria Math" panose="02040503050406030204" pitchFamily="18" charset="0"/>
                                    </a:rPr>
                                    <m:t>𝑗</m:t>
                                  </m:r>
                                </m:sub>
                              </m:sSub>
                            </m:e>
                          </m:d>
                          <m:r>
                            <a:rPr lang="x-none" sz="1600">
                              <a:solidFill>
                                <a:schemeClr val="tx1"/>
                              </a:solidFill>
                              <a:latin typeface="Cambria Math" panose="02040503050406030204" pitchFamily="18" charset="0"/>
                            </a:rPr>
                            <m:t>𝜃</m:t>
                          </m:r>
                          <m:r>
                            <a:rPr lang="x-none" sz="1600">
                              <a:solidFill>
                                <a:schemeClr val="tx1"/>
                              </a:solidFill>
                              <a:latin typeface="Cambria Math" panose="02040503050406030204" pitchFamily="18" charset="0"/>
                            </a:rPr>
                            <m:t>)</m:t>
                          </m:r>
                        </m:e>
                      </m:nary>
                    </m:oMath>
                  </a14:m>
                  <a:endParaRPr lang="en-US" sz="1600" dirty="0">
                    <a:solidFill>
                      <a:schemeClr val="tx1"/>
                    </a:solidFill>
                    <a:latin typeface="Calibri" panose="020F0502020204030204" pitchFamily="34" charset="0"/>
                    <a:cs typeface="Calibri" panose="020F0502020204030204" pitchFamily="34" charset="0"/>
                  </a:endParaRPr>
                </a:p>
                <a:p>
                  <a:pPr marL="635000">
                    <a:lnSpc>
                      <a:spcPct val="100000"/>
                    </a:lnSpc>
                    <a:spcBef>
                      <a:spcPts val="250"/>
                    </a:spcBef>
                    <a:tabLst>
                      <a:tab pos="457200" algn="l"/>
                    </a:tabLst>
                    <a:defRPr/>
                  </a:pPr>
                  <a:r>
                    <a:rPr lang="en-US" sz="1600" dirty="0">
                      <a:solidFill>
                        <a:schemeClr val="tx1"/>
                      </a:solidFill>
                      <a:latin typeface="Calibri" panose="020F0502020204030204" pitchFamily="34" charset="0"/>
                      <a:cs typeface="Calibri" panose="020F0502020204030204" pitchFamily="34" charset="0"/>
                    </a:rPr>
                    <a:t>/&gt; Tickets are composed of independently and identically distributed words chosen at random (naive Bayes assumption) and from a multinomial distribution:			</a:t>
                  </a:r>
                  <a:r>
                    <a:rPr lang="x-none" sz="1600">
                      <a:latin typeface="Calibri" panose="020F0502020204030204" pitchFamily="34" charset="0"/>
                      <a:cs typeface="Calibri" panose="020F0502020204030204" pitchFamily="34" charset="0"/>
                    </a:rPr>
                    <a:t> </a:t>
                  </a:r>
                  <a14:m>
                    <m:oMath xmlns:m="http://schemas.openxmlformats.org/officeDocument/2006/math">
                      <m:r>
                        <a:rPr lang="x-none" sz="1600">
                          <a:solidFill>
                            <a:schemeClr val="tx1"/>
                          </a:solidFill>
                          <a:latin typeface="Cambria Math" panose="02040503050406030204" pitchFamily="18" charset="0"/>
                        </a:rPr>
                        <m:t>𝑃</m:t>
                      </m:r>
                      <m:d>
                        <m:dPr>
                          <m:ctrlPr>
                            <a:rPr lang="x-none" sz="1600" i="1">
                              <a:solidFill>
                                <a:schemeClr val="tx1"/>
                              </a:solidFill>
                              <a:latin typeface="Cambria Math" panose="02040503050406030204" pitchFamily="18" charset="0"/>
                            </a:rPr>
                          </m:ctrlPr>
                        </m:dPr>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𝑖</m:t>
                              </m:r>
                            </m:sub>
                          </m:sSub>
                        </m:e>
                        <m:e>
                          <m:sSub>
                            <m:sSubPr>
                              <m:ctrlPr>
                                <a:rPr lang="x-none" sz="1600" i="1">
                                  <a:solidFill>
                                    <a:schemeClr val="tx1"/>
                                  </a:solidFill>
                                  <a:latin typeface="Cambria Math" panose="02040503050406030204" pitchFamily="18" charset="0"/>
                                </a:rPr>
                              </m:ctrlPr>
                            </m:sSubPr>
                            <m:e>
                              <m:r>
                                <a:rPr lang="x-none" sz="1600">
                                  <a:solidFill>
                                    <a:schemeClr val="tx1"/>
                                  </a:solidFill>
                                  <a:latin typeface="Cambria Math" panose="02040503050406030204" pitchFamily="18" charset="0"/>
                                </a:rPr>
                                <m:t>𝑑</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m:t>
                          </m:r>
                          <m:r>
                            <a:rPr lang="x-none" sz="1600">
                              <a:solidFill>
                                <a:schemeClr val="tx1"/>
                              </a:solidFill>
                              <a:latin typeface="Cambria Math" panose="02040503050406030204" pitchFamily="18" charset="0"/>
                            </a:rPr>
                            <m:t>𝜃</m:t>
                          </m:r>
                        </m:e>
                      </m:d>
                      <m:r>
                        <a:rPr lang="x-none" sz="1600">
                          <a:solidFill>
                            <a:schemeClr val="tx1"/>
                          </a:solidFill>
                          <a:latin typeface="Cambria Math" panose="02040503050406030204" pitchFamily="18" charset="0"/>
                        </a:rPr>
                        <m:t>=</m:t>
                      </m:r>
                      <m:nary>
                        <m:naryPr>
                          <m:chr m:val="∏"/>
                          <m:ctrlPr>
                            <a:rPr lang="x-none" sz="1600" i="1">
                              <a:solidFill>
                                <a:schemeClr val="tx1"/>
                              </a:solidFill>
                              <a:latin typeface="Cambria Math" panose="02040503050406030204" pitchFamily="18" charset="0"/>
                            </a:rPr>
                          </m:ctrlPr>
                        </m:naryPr>
                        <m:sub>
                          <m:r>
                            <a:rPr lang="x-none" sz="1600">
                              <a:solidFill>
                                <a:schemeClr val="tx1"/>
                              </a:solidFill>
                              <a:latin typeface="Cambria Math" panose="02040503050406030204" pitchFamily="18" charset="0"/>
                            </a:rPr>
                            <m:t>𝑖</m:t>
                          </m:r>
                          <m:r>
                            <a:rPr lang="x-none" sz="1600">
                              <a:solidFill>
                                <a:schemeClr val="tx1"/>
                              </a:solidFill>
                              <a:latin typeface="Cambria Math" panose="02040503050406030204" pitchFamily="18" charset="0"/>
                            </a:rPr>
                            <m:t>=1</m:t>
                          </m:r>
                        </m:sub>
                        <m:sup>
                          <m:r>
                            <a:rPr lang="x-none" sz="1600">
                              <a:solidFill>
                                <a:schemeClr val="tx1"/>
                              </a:solidFill>
                              <a:latin typeface="Cambria Math" panose="02040503050406030204" pitchFamily="18" charset="0"/>
                            </a:rPr>
                            <m:t>𝑛</m:t>
                          </m:r>
                        </m:sup>
                        <m:e>
                          <m:r>
                            <a:rPr lang="x-none" sz="1600">
                              <a:solidFill>
                                <a:schemeClr val="tx1"/>
                              </a:solidFill>
                              <a:latin typeface="Cambria Math" panose="02040503050406030204" pitchFamily="18" charset="0"/>
                            </a:rPr>
                            <m:t>𝑝</m:t>
                          </m:r>
                          <m:sSup>
                            <m:sSupPr>
                              <m:ctrlPr>
                                <a:rPr lang="en-US" sz="1600" b="0" i="1" smtClean="0">
                                  <a:solidFill>
                                    <a:schemeClr val="tx1"/>
                                  </a:solidFill>
                                  <a:latin typeface="Cambria Math" panose="02040503050406030204" pitchFamily="18" charset="0"/>
                                </a:rPr>
                              </m:ctrlPr>
                            </m:sSupPr>
                            <m:e>
                              <m:d>
                                <m:dPr>
                                  <m:ctrlPr>
                                    <a:rPr lang="x-none" sz="1600" i="1">
                                      <a:solidFill>
                                        <a:schemeClr val="tx1"/>
                                      </a:solidFill>
                                      <a:latin typeface="Cambria Math" panose="02040503050406030204" pitchFamily="18" charset="0"/>
                                    </a:rPr>
                                  </m:ctrlPr>
                                </m:dPr>
                                <m:e>
                                  <m:r>
                                    <a:rPr lang="x-none" sz="1600">
                                      <a:solidFill>
                                        <a:schemeClr val="tx1"/>
                                      </a:solidFill>
                                      <a:latin typeface="Cambria Math" panose="02040503050406030204" pitchFamily="18" charset="0"/>
                                    </a:rPr>
                                    <m:t> </m:t>
                                  </m:r>
                                  <m:sSub>
                                    <m:sSubPr>
                                      <m:ctrlPr>
                                        <a:rPr lang="x-none" sz="1600" i="1">
                                          <a:solidFill>
                                            <a:schemeClr val="tx1"/>
                                          </a:solidFill>
                                          <a:latin typeface="Cambria Math" panose="02040503050406030204" pitchFamily="18" charset="0"/>
                                        </a:rPr>
                                      </m:ctrlPr>
                                    </m:sSubPr>
                                    <m:e>
                                      <m:sSub>
                                        <m:sSubPr>
                                          <m:ctrlPr>
                                            <a:rPr lang="en-US" sz="1600" b="0" i="1" smtClean="0">
                                              <a:solidFill>
                                                <a:schemeClr val="tx1"/>
                                              </a:solidFill>
                                              <a:latin typeface="Cambria Math" panose="02040503050406030204" pitchFamily="18" charset="0"/>
                                            </a:rPr>
                                          </m:ctrlPr>
                                        </m:sSubPr>
                                        <m:e>
                                          <m:r>
                                            <m:rPr>
                                              <m:sty m:val="p"/>
                                            </m:rPr>
                                            <a:rPr lang="en-US" sz="1600" b="0" i="0" smtClean="0">
                                              <a:solidFill>
                                                <a:schemeClr val="tx1"/>
                                              </a:solidFill>
                                              <a:latin typeface="Cambria Math" panose="02040503050406030204" pitchFamily="18" charset="0"/>
                                            </a:rPr>
                                            <m:t>w</m:t>
                                          </m:r>
                                        </m:e>
                                        <m:sub>
                                          <m:r>
                                            <m:rPr>
                                              <m:sty m:val="p"/>
                                            </m:rPr>
                                            <a:rPr lang="en-US" sz="1600" b="0" i="0" smtClean="0">
                                              <a:solidFill>
                                                <a:schemeClr val="tx1"/>
                                              </a:solidFill>
                                              <a:latin typeface="Cambria Math" panose="02040503050406030204" pitchFamily="18" charset="0"/>
                                            </a:rPr>
                                            <m:t>t</m:t>
                                          </m:r>
                                        </m:sub>
                                      </m:sSub>
                                      <m:r>
                                        <a:rPr lang="en-US" sz="1600" b="0" i="0" smtClean="0">
                                          <a:solidFill>
                                            <a:schemeClr val="tx1"/>
                                          </a:solidFill>
                                          <a:latin typeface="Cambria Math" panose="02040503050406030204" pitchFamily="18" charset="0"/>
                                        </a:rPr>
                                        <m:t>|</m:t>
                                      </m:r>
                                      <m:r>
                                        <a:rPr lang="x-none" sz="1600">
                                          <a:solidFill>
                                            <a:schemeClr val="tx1"/>
                                          </a:solidFill>
                                          <a:latin typeface="Cambria Math" panose="02040503050406030204" pitchFamily="18" charset="0"/>
                                        </a:rPr>
                                        <m:t>𝑡</m:t>
                                      </m:r>
                                    </m:e>
                                    <m:sub>
                                      <m:r>
                                        <a:rPr lang="x-none" sz="1600">
                                          <a:solidFill>
                                            <a:schemeClr val="tx1"/>
                                          </a:solidFill>
                                          <a:latin typeface="Cambria Math" panose="02040503050406030204" pitchFamily="18" charset="0"/>
                                        </a:rPr>
                                        <m:t>𝑗</m:t>
                                      </m:r>
                                    </m:sub>
                                  </m:sSub>
                                  <m:r>
                                    <a:rPr lang="x-none" sz="1600">
                                      <a:solidFill>
                                        <a:schemeClr val="tx1"/>
                                      </a:solidFill>
                                      <a:latin typeface="Cambria Math" panose="02040503050406030204" pitchFamily="18" charset="0"/>
                                    </a:rPr>
                                    <m:t> , </m:t>
                                  </m:r>
                                  <m:r>
                                    <a:rPr lang="x-none" sz="1600">
                                      <a:solidFill>
                                        <a:schemeClr val="tx1"/>
                                      </a:solidFill>
                                      <a:latin typeface="Cambria Math" panose="02040503050406030204" pitchFamily="18" charset="0"/>
                                    </a:rPr>
                                    <m:t>𝜃</m:t>
                                  </m:r>
                                </m:e>
                              </m:d>
                            </m:e>
                            <m:sup>
                              <m:r>
                                <a:rPr lang="en-US" sz="1600" b="0" i="1" smtClean="0">
                                  <a:solidFill>
                                    <a:schemeClr val="tx1"/>
                                  </a:solidFill>
                                  <a:latin typeface="Cambria Math" panose="02040503050406030204" pitchFamily="18" charset="0"/>
                                </a:rPr>
                                <m:t>𝑜𝑐𝑐𝑢𝑟𝑎𝑛𝑐𝑒</m:t>
                              </m:r>
                            </m:sup>
                          </m:sSup>
                        </m:e>
                      </m:nary>
                    </m:oMath>
                  </a14:m>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labels are developers we have seen before represented as integers. We then create a matrix a multinomial input vector and an integer class label representing assignee to train and test. NB and SVM are not investigated by this paper but have been added </a:t>
                  </a:r>
                  <a:r>
                    <a:rPr lang="en-US" sz="1600" u="sng" dirty="0">
                      <a:solidFill>
                        <a:schemeClr val="tx1"/>
                      </a:solidFill>
                      <a:latin typeface="Calibri" panose="020F0502020204030204" pitchFamily="34" charset="0"/>
                      <a:cs typeface="Calibri" panose="020F0502020204030204" pitchFamily="34" charset="0"/>
                    </a:rPr>
                    <a:t>only</a:t>
                  </a:r>
                  <a:r>
                    <a:rPr lang="en-US" sz="1600" dirty="0">
                      <a:solidFill>
                        <a:schemeClr val="tx1"/>
                      </a:solidFill>
                      <a:latin typeface="Calibri" panose="020F0502020204030204" pitchFamily="34" charset="0"/>
                      <a:cs typeface="Calibri" panose="020F0502020204030204" pitchFamily="34" charset="0"/>
                    </a:rPr>
                    <a:t> for reference. </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The total datasets after vectorizing were: 559 LinkedIn m x n =&lt;559, 2936&gt;     while the </a:t>
                  </a:r>
                  <a:r>
                    <a:rPr lang="en-US" sz="1600" dirty="0" err="1">
                      <a:solidFill>
                        <a:schemeClr val="tx1"/>
                      </a:solidFill>
                      <a:latin typeface="Calibri" panose="020F0502020204030204" pitchFamily="34" charset="0"/>
                      <a:cs typeface="Calibri" panose="020F0502020204030204" pitchFamily="34" charset="0"/>
                    </a:rPr>
                    <a:t>expium</a:t>
                  </a:r>
                  <a:r>
                    <a:rPr lang="en-US" sz="1600" dirty="0">
                      <a:solidFill>
                        <a:schemeClr val="tx1"/>
                      </a:solidFill>
                      <a:latin typeface="Calibri" panose="020F0502020204030204" pitchFamily="34" charset="0"/>
                      <a:cs typeface="Calibri" panose="020F0502020204030204" pitchFamily="34" charset="0"/>
                    </a:rPr>
                    <a:t> dataset m x n :  &lt;5435, 1970&gt;</a:t>
                  </a:r>
                </a:p>
                <a:p>
                  <a:pPr>
                    <a:lnSpc>
                      <a:spcPct val="100000"/>
                    </a:lnSpc>
                    <a:spcBef>
                      <a:spcPts val="250"/>
                    </a:spcBef>
                    <a:defRPr/>
                  </a:pPr>
                  <a:r>
                    <a:rPr lang="en-US" sz="2400" b="1" dirty="0">
                      <a:solidFill>
                        <a:schemeClr val="tx1"/>
                      </a:solidFill>
                    </a:rPr>
                    <a:t>Network Model</a:t>
                  </a:r>
                  <a:endParaRPr lang="en-US" sz="1600" dirty="0">
                    <a:solidFill>
                      <a:schemeClr val="tx1"/>
                    </a:solidFill>
                    <a:latin typeface="Calibri" panose="020F0502020204030204" pitchFamily="34" charset="0"/>
                    <a:cs typeface="Calibri" panose="020F0502020204030204" pitchFamily="34" charset="0"/>
                  </a:endParaRP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We utilize a DNN to approximate </a:t>
                  </a:r>
                  <a14:m>
                    <m:oMath xmlns:m="http://schemas.openxmlformats.org/officeDocument/2006/math">
                      <m:r>
                        <a:rPr lang="x-none" sz="1600">
                          <a:solidFill>
                            <a:schemeClr val="tx1"/>
                          </a:solidFill>
                          <a:latin typeface="Cambria Math" panose="02040503050406030204" pitchFamily="18" charset="0"/>
                        </a:rPr>
                        <m:t>𝜃</m:t>
                      </m:r>
                    </m:oMath>
                  </a14:m>
                  <a:r>
                    <a:rPr lang="en-US" sz="1600" dirty="0">
                      <a:solidFill>
                        <a:schemeClr val="tx1"/>
                      </a:solidFill>
                    </a:rPr>
                    <a:t> in order to predict a designated assignee. As per the neural network design section, we use a 3x16 tanh neural network with a 0.005 learning rate and 1,000 backprop iterations. The final label (developer) selection is done via </a:t>
                  </a:r>
                  <a:r>
                    <a:rPr lang="en-US" sz="1600" i="1" dirty="0" err="1">
                      <a:solidFill>
                        <a:schemeClr val="tx1"/>
                      </a:solidFill>
                    </a:rPr>
                    <a:t>softmax</a:t>
                  </a:r>
                  <a:r>
                    <a:rPr lang="en-US" sz="1600" dirty="0">
                      <a:solidFill>
                        <a:schemeClr val="tx1"/>
                      </a:solidFill>
                    </a:rPr>
                    <a:t> followed by a </a:t>
                  </a:r>
                  <a:r>
                    <a:rPr lang="en-US" sz="1600" i="1" dirty="0">
                      <a:solidFill>
                        <a:schemeClr val="tx1"/>
                      </a:solidFill>
                    </a:rPr>
                    <a:t>cross entropy loss</a:t>
                  </a:r>
                  <a:r>
                    <a:rPr lang="en-US" sz="1600" dirty="0">
                      <a:solidFill>
                        <a:schemeClr val="tx1"/>
                      </a:solidFill>
                    </a:rPr>
                    <a:t> for backpropagation. The network is trained and tested using a </a:t>
                  </a:r>
                  <a:r>
                    <a:rPr lang="en-US" sz="1600" dirty="0" err="1">
                      <a:solidFill>
                        <a:schemeClr val="tx1"/>
                      </a:solidFill>
                    </a:rPr>
                    <a:t>kFold</a:t>
                  </a:r>
                  <a:r>
                    <a:rPr lang="en-US" sz="1600" dirty="0">
                      <a:solidFill>
                        <a:schemeClr val="tx1"/>
                      </a:solidFill>
                    </a:rPr>
                    <a:t> cross validation similar to the work by </a:t>
                  </a:r>
                  <a:r>
                    <a:rPr lang="en-US" sz="1600" dirty="0" err="1">
                      <a:solidFill>
                        <a:schemeClr val="tx1"/>
                      </a:solidFill>
                    </a:rPr>
                    <a:t>Bettenburg</a:t>
                  </a:r>
                  <a:r>
                    <a:rPr lang="en-US" sz="1600" dirty="0">
                      <a:solidFill>
                        <a:schemeClr val="tx1"/>
                      </a:solidFill>
                    </a:rPr>
                    <a:t> et al. </a:t>
                  </a:r>
                </a:p>
                <a:p>
                  <a:pPr>
                    <a:lnSpc>
                      <a:spcPct val="100000"/>
                    </a:lnSpc>
                    <a:spcBef>
                      <a:spcPts val="250"/>
                    </a:spcBef>
                    <a:defRPr/>
                  </a:pPr>
                  <a:r>
                    <a:rPr lang="en-US" sz="2400" b="1" u="sng" dirty="0">
                      <a:solidFill>
                        <a:schemeClr val="tx1"/>
                      </a:solidFill>
                    </a:rPr>
                    <a:t>Results</a:t>
                  </a:r>
                </a:p>
                <a:p>
                  <a:pPr>
                    <a:lnSpc>
                      <a:spcPct val="100000"/>
                    </a:lnSpc>
                    <a:spcBef>
                      <a:spcPts val="250"/>
                    </a:spcBef>
                    <a:defRPr/>
                  </a:pPr>
                  <a:r>
                    <a:rPr lang="en-US" sz="1600" dirty="0">
                      <a:solidFill>
                        <a:schemeClr val="tx1"/>
                      </a:solidFill>
                      <a:latin typeface="Calibri" panose="020F0502020204030204" pitchFamily="34" charset="0"/>
                      <a:cs typeface="Calibri" panose="020F0502020204030204" pitchFamily="34" charset="0"/>
                    </a:rPr>
                    <a:t>Blow are the results of the experiments conducted on March 2018 tickets, larger compute/optimization is required to run full dataset.</a:t>
                  </a:r>
                  <a:endParaRPr lang="en-US" sz="1600" dirty="0">
                    <a:solidFill>
                      <a:schemeClr val="tx1"/>
                    </a:solidFill>
                  </a:endParaRPr>
                </a:p>
              </p:txBody>
            </p:sp>
          </mc:Choice>
          <mc:Fallback>
            <p:sp>
              <p:nvSpPr>
                <p:cNvPr id="55" name="Text Placeholder 19">
                  <a:extLst>
                    <a:ext uri="{FF2B5EF4-FFF2-40B4-BE49-F238E27FC236}">
                      <a16:creationId xmlns:a16="http://schemas.microsoft.com/office/drawing/2014/main" id="{9AC2A220-4F3E-8645-99E4-FE93B0C01518}"/>
                    </a:ext>
                  </a:extLst>
                </p:cNvPr>
                <p:cNvSpPr txBox="1">
                  <a:spLocks noRot="1" noChangeAspect="1" noMove="1" noResize="1" noEditPoints="1" noAdjustHandles="1" noChangeArrowheads="1" noChangeShapeType="1" noTextEdit="1"/>
                </p:cNvSpPr>
                <p:nvPr/>
              </p:nvSpPr>
              <p:spPr>
                <a:xfrm>
                  <a:off x="2012193" y="7660963"/>
                  <a:ext cx="3206485" cy="1470262"/>
                </a:xfrm>
                <a:prstGeom prst="rect">
                  <a:avLst/>
                </a:prstGeom>
                <a:blipFill>
                  <a:blip r:embed="rId9"/>
                  <a:stretch>
                    <a:fillRect b="-2206"/>
                  </a:stretch>
                </a:blipFill>
                <a:ln>
                  <a:noFill/>
                </a:ln>
              </p:spPr>
              <p:txBody>
                <a:bodyPr/>
                <a:lstStyle/>
                <a:p>
                  <a:r>
                    <a:rPr lang="en-US">
                      <a:noFill/>
                    </a:rPr>
                    <a:t> </a:t>
                  </a:r>
                </a:p>
              </p:txBody>
            </p:sp>
          </mc:Fallback>
        </mc:AlternateContent>
      </p:grpSp>
      <p:sp>
        <p:nvSpPr>
          <p:cNvPr id="58" name="Text Placeholder 19">
            <a:extLst>
              <a:ext uri="{FF2B5EF4-FFF2-40B4-BE49-F238E27FC236}">
                <a16:creationId xmlns:a16="http://schemas.microsoft.com/office/drawing/2014/main" id="{C0FE7EEE-11D7-2E45-AD0B-5871E2343C19}"/>
              </a:ext>
            </a:extLst>
          </p:cNvPr>
          <p:cNvSpPr txBox="1">
            <a:spLocks/>
          </p:cNvSpPr>
          <p:nvPr/>
        </p:nvSpPr>
        <p:spPr bwMode="auto">
          <a:xfrm>
            <a:off x="1045863" y="15746836"/>
            <a:ext cx="12691816" cy="2105347"/>
          </a:xfrm>
          <a:prstGeom prst="rect">
            <a:avLst/>
          </a:prstGeom>
          <a:noFill/>
          <a:ln>
            <a:noFill/>
          </a:ln>
        </p:spPr>
        <p:txBody>
          <a:bodyPr lIns="254000" tIns="91440" rIns="254000" bIns="0" anchor="t"/>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50"/>
              </a:spcBef>
              <a:defRPr/>
            </a:pPr>
            <a:r>
              <a:rPr lang="en-US" sz="2400" b="1" u="sng" dirty="0">
                <a:solidFill>
                  <a:schemeClr val="tx1"/>
                </a:solidFill>
              </a:rPr>
              <a:t>Remarks</a:t>
            </a:r>
          </a:p>
          <a:p>
            <a:pPr>
              <a:lnSpc>
                <a:spcPct val="100000"/>
              </a:lnSpc>
              <a:spcBef>
                <a:spcPts val="250"/>
              </a:spcBef>
              <a:defRPr/>
            </a:pPr>
            <a:r>
              <a:rPr lang="en-US" sz="1600" dirty="0">
                <a:solidFill>
                  <a:schemeClr val="tx1"/>
                </a:solidFill>
              </a:rPr>
              <a:t>- The highly non-linear nature of DNN has allowed almost perfect 5Fold mean accuracy on over 3,000 LinkedIn tickets and 5,500 generated tickets, that same benefit has heavily overfit the data as observed by the dismal &lt;7% test prediction accuracy. </a:t>
            </a:r>
          </a:p>
          <a:p>
            <a:pPr>
              <a:lnSpc>
                <a:spcPct val="100000"/>
              </a:lnSpc>
              <a:spcBef>
                <a:spcPts val="250"/>
              </a:spcBef>
              <a:defRPr/>
            </a:pPr>
            <a:r>
              <a:rPr lang="en-US" sz="1600" dirty="0">
                <a:solidFill>
                  <a:schemeClr val="tx1"/>
                </a:solidFill>
              </a:rPr>
              <a:t>- Computational challenges with vectorizing text has prevented us from significantly scaling the number of trained samples, working on a batching solution to count words efficiently, store to a datastore and fetch on batched training and prediction stages. </a:t>
            </a:r>
          </a:p>
          <a:p>
            <a:pPr>
              <a:lnSpc>
                <a:spcPct val="100000"/>
              </a:lnSpc>
              <a:spcBef>
                <a:spcPts val="250"/>
              </a:spcBef>
              <a:defRPr/>
            </a:pPr>
            <a:r>
              <a:rPr lang="en-US" sz="1600" dirty="0">
                <a:solidFill>
                  <a:schemeClr val="tx1"/>
                </a:solidFill>
              </a:rPr>
              <a:t>- A developer that has never been assigned a ticket will not be considered during prediction, this is normal in triaging. </a:t>
            </a:r>
          </a:p>
          <a:p>
            <a:pPr>
              <a:lnSpc>
                <a:spcPct val="100000"/>
              </a:lnSpc>
              <a:spcBef>
                <a:spcPts val="250"/>
              </a:spcBef>
              <a:defRPr/>
            </a:pPr>
            <a:r>
              <a:rPr lang="en-US" sz="1600" dirty="0">
                <a:solidFill>
                  <a:schemeClr val="tx1"/>
                </a:solidFill>
              </a:rPr>
              <a:t>- While Linkedin NB and SVM 1.0 accuracy seems surprising, one can easily intuit  the cause being n&gt;&gt; m. </a:t>
            </a:r>
            <a:endParaRPr lang="en-US" sz="1333" dirty="0">
              <a:solidFill>
                <a:schemeClr val="tx1"/>
              </a:solidFill>
            </a:endParaRPr>
          </a:p>
        </p:txBody>
      </p:sp>
      <p:grpSp>
        <p:nvGrpSpPr>
          <p:cNvPr id="27" name="Group 26">
            <a:extLst>
              <a:ext uri="{FF2B5EF4-FFF2-40B4-BE49-F238E27FC236}">
                <a16:creationId xmlns:a16="http://schemas.microsoft.com/office/drawing/2014/main" id="{7AEA5C9D-BE38-3B41-ACD1-A330D49A0C04}"/>
              </a:ext>
            </a:extLst>
          </p:cNvPr>
          <p:cNvGrpSpPr/>
          <p:nvPr/>
        </p:nvGrpSpPr>
        <p:grpSpPr>
          <a:xfrm>
            <a:off x="14520325" y="3057184"/>
            <a:ext cx="4186244" cy="15181552"/>
            <a:chOff x="14510140" y="3000689"/>
            <a:chExt cx="4186244" cy="15181552"/>
          </a:xfrm>
        </p:grpSpPr>
        <p:pic>
          <p:nvPicPr>
            <p:cNvPr id="13" name="Picture 12">
              <a:extLst>
                <a:ext uri="{FF2B5EF4-FFF2-40B4-BE49-F238E27FC236}">
                  <a16:creationId xmlns:a16="http://schemas.microsoft.com/office/drawing/2014/main" id="{A53989EE-8520-E943-9453-54F75A011DC3}"/>
                </a:ext>
              </a:extLst>
            </p:cNvPr>
            <p:cNvPicPr>
              <a:picLocks noChangeAspect="1"/>
            </p:cNvPicPr>
            <p:nvPr/>
          </p:nvPicPr>
          <p:blipFill rotWithShape="1">
            <a:blip r:embed="rId10">
              <a:extLst>
                <a:ext uri="{28A0092B-C50C-407E-A947-70E740481C1C}">
                  <a14:useLocalDpi xmlns:a14="http://schemas.microsoft.com/office/drawing/2010/main" val="0"/>
                </a:ext>
              </a:extLst>
            </a:blip>
            <a:srcRect r="77000"/>
            <a:stretch/>
          </p:blipFill>
          <p:spPr>
            <a:xfrm>
              <a:off x="14510140" y="3015930"/>
              <a:ext cx="1413678" cy="15166310"/>
            </a:xfrm>
            <a:prstGeom prst="rect">
              <a:avLst/>
            </a:prstGeom>
          </p:spPr>
        </p:pic>
        <p:pic>
          <p:nvPicPr>
            <p:cNvPr id="16" name="Picture 15">
              <a:extLst>
                <a:ext uri="{FF2B5EF4-FFF2-40B4-BE49-F238E27FC236}">
                  <a16:creationId xmlns:a16="http://schemas.microsoft.com/office/drawing/2014/main" id="{17E03BD9-4257-3743-BA94-A5245FB4AD57}"/>
                </a:ext>
              </a:extLst>
            </p:cNvPr>
            <p:cNvPicPr>
              <a:picLocks noChangeAspect="1"/>
            </p:cNvPicPr>
            <p:nvPr/>
          </p:nvPicPr>
          <p:blipFill rotWithShape="1">
            <a:blip r:embed="rId10">
              <a:extLst>
                <a:ext uri="{28A0092B-C50C-407E-A947-70E740481C1C}">
                  <a14:useLocalDpi xmlns:a14="http://schemas.microsoft.com/office/drawing/2010/main" val="0"/>
                </a:ext>
              </a:extLst>
            </a:blip>
            <a:srcRect l="37674" t="-90" r="39113" b="90"/>
            <a:stretch/>
          </p:blipFill>
          <p:spPr>
            <a:xfrm>
              <a:off x="15855803" y="3000689"/>
              <a:ext cx="1428193" cy="15181552"/>
            </a:xfrm>
            <a:prstGeom prst="rect">
              <a:avLst/>
            </a:prstGeom>
          </p:spPr>
        </p:pic>
        <p:pic>
          <p:nvPicPr>
            <p:cNvPr id="21" name="Picture 20">
              <a:extLst>
                <a:ext uri="{FF2B5EF4-FFF2-40B4-BE49-F238E27FC236}">
                  <a16:creationId xmlns:a16="http://schemas.microsoft.com/office/drawing/2014/main" id="{7094600D-8A83-E444-9ADB-39AD67F25BA0}"/>
                </a:ext>
              </a:extLst>
            </p:cNvPr>
            <p:cNvPicPr>
              <a:picLocks noChangeAspect="1"/>
            </p:cNvPicPr>
            <p:nvPr/>
          </p:nvPicPr>
          <p:blipFill rotWithShape="1">
            <a:blip r:embed="rId10">
              <a:extLst>
                <a:ext uri="{28A0092B-C50C-407E-A947-70E740481C1C}">
                  <a14:useLocalDpi xmlns:a14="http://schemas.microsoft.com/office/drawing/2010/main" val="0"/>
                </a:ext>
              </a:extLst>
            </a:blip>
            <a:srcRect l="76999"/>
            <a:stretch/>
          </p:blipFill>
          <p:spPr>
            <a:xfrm>
              <a:off x="17283996" y="3015931"/>
              <a:ext cx="1412388" cy="15166310"/>
            </a:xfrm>
            <a:prstGeom prst="rect">
              <a:avLst/>
            </a:prstGeom>
          </p:spPr>
        </p:pic>
      </p:grpSp>
      <p:grpSp>
        <p:nvGrpSpPr>
          <p:cNvPr id="5" name="Group 4">
            <a:extLst>
              <a:ext uri="{FF2B5EF4-FFF2-40B4-BE49-F238E27FC236}">
                <a16:creationId xmlns:a16="http://schemas.microsoft.com/office/drawing/2014/main" id="{09D0E82F-5ADE-F54F-8EFD-F834B586EDB6}"/>
              </a:ext>
            </a:extLst>
          </p:cNvPr>
          <p:cNvGrpSpPr/>
          <p:nvPr/>
        </p:nvGrpSpPr>
        <p:grpSpPr>
          <a:xfrm>
            <a:off x="19137016" y="11247608"/>
            <a:ext cx="7364836" cy="3574561"/>
            <a:chOff x="19220677" y="11650287"/>
            <a:chExt cx="7372517" cy="3419754"/>
          </a:xfrm>
        </p:grpSpPr>
        <p:sp>
          <p:nvSpPr>
            <p:cNvPr id="59" name="Round Diagonal Corner Rectangle 58">
              <a:extLst>
                <a:ext uri="{FF2B5EF4-FFF2-40B4-BE49-F238E27FC236}">
                  <a16:creationId xmlns:a16="http://schemas.microsoft.com/office/drawing/2014/main" id="{521F2CD1-2137-DE42-B527-207848B9B2C6}"/>
                </a:ext>
              </a:extLst>
            </p:cNvPr>
            <p:cNvSpPr/>
            <p:nvPr/>
          </p:nvSpPr>
          <p:spPr bwMode="auto">
            <a:xfrm>
              <a:off x="19220677" y="11650290"/>
              <a:ext cx="7364837" cy="3419751"/>
            </a:xfrm>
            <a:prstGeom prst="round2Diag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46" dirty="0"/>
            </a:p>
          </p:txBody>
        </p:sp>
        <p:grpSp>
          <p:nvGrpSpPr>
            <p:cNvPr id="60" name="Group 59">
              <a:extLst>
                <a:ext uri="{FF2B5EF4-FFF2-40B4-BE49-F238E27FC236}">
                  <a16:creationId xmlns:a16="http://schemas.microsoft.com/office/drawing/2014/main" id="{7C54380E-2194-6E49-A43D-39792D6DCE75}"/>
                </a:ext>
              </a:extLst>
            </p:cNvPr>
            <p:cNvGrpSpPr/>
            <p:nvPr/>
          </p:nvGrpSpPr>
          <p:grpSpPr bwMode="auto">
            <a:xfrm>
              <a:off x="19261889" y="11650287"/>
              <a:ext cx="7331305" cy="3382366"/>
              <a:chOff x="1926864" y="7498653"/>
              <a:chExt cx="3290778" cy="2712446"/>
            </a:xfrm>
            <a:solidFill>
              <a:schemeClr val="bg1"/>
            </a:solidFill>
          </p:grpSpPr>
          <p:sp>
            <p:nvSpPr>
              <p:cNvPr id="61" name="Text Placeholder 19">
                <a:extLst>
                  <a:ext uri="{FF2B5EF4-FFF2-40B4-BE49-F238E27FC236}">
                    <a16:creationId xmlns:a16="http://schemas.microsoft.com/office/drawing/2014/main" id="{77F72599-1082-3342-AD0E-2111888DC9F7}"/>
                  </a:ext>
                </a:extLst>
              </p:cNvPr>
              <p:cNvSpPr txBox="1">
                <a:spLocks/>
              </p:cNvSpPr>
              <p:nvPr/>
            </p:nvSpPr>
            <p:spPr>
              <a:xfrm>
                <a:off x="3517064" y="7498653"/>
                <a:ext cx="1696007" cy="420920"/>
              </a:xfrm>
              <a:prstGeom prst="rect">
                <a:avLst/>
              </a:prstGeom>
              <a:gradFill>
                <a:gsLst>
                  <a:gs pos="4000">
                    <a:srgbClr val="394987"/>
                  </a:gs>
                  <a:gs pos="0">
                    <a:srgbClr val="3A4781"/>
                  </a:gs>
                  <a:gs pos="62000">
                    <a:srgbClr val="558BD2"/>
                  </a:gs>
                </a:gsLst>
                <a:lin ang="0" scaled="0"/>
              </a:gradFill>
              <a:ln>
                <a:noFill/>
              </a:ln>
              <a:effectLst/>
            </p:spPr>
            <p:style>
              <a:lnRef idx="2">
                <a:schemeClr val="accent2"/>
              </a:lnRef>
              <a:fillRef idx="1">
                <a:schemeClr val="lt1"/>
              </a:fillRef>
              <a:effectRef idx="0">
                <a:schemeClr val="accent2"/>
              </a:effectRef>
              <a:fontRef idx="minor">
                <a:schemeClr val="dk1"/>
              </a:fontRef>
            </p:style>
            <p:txBody>
              <a:bodyPr lIns="0" tIns="0" rIns="0" bIns="0" anchor="ctr" anchorCtr="1"/>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sz="1778"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Discussion  Remarks</a:t>
                </a:r>
              </a:p>
            </p:txBody>
          </p:sp>
          <p:sp>
            <p:nvSpPr>
              <p:cNvPr id="62" name="Text Placeholder 19">
                <a:extLst>
                  <a:ext uri="{FF2B5EF4-FFF2-40B4-BE49-F238E27FC236}">
                    <a16:creationId xmlns:a16="http://schemas.microsoft.com/office/drawing/2014/main" id="{82A0A73D-4473-E545-97EE-97ECFEF4427F}"/>
                  </a:ext>
                </a:extLst>
              </p:cNvPr>
              <p:cNvSpPr txBox="1">
                <a:spLocks/>
              </p:cNvSpPr>
              <p:nvPr/>
            </p:nvSpPr>
            <p:spPr>
              <a:xfrm>
                <a:off x="1926864" y="7940828"/>
                <a:ext cx="3290778" cy="2270271"/>
              </a:xfrm>
              <a:prstGeom prst="rect">
                <a:avLst/>
              </a:prstGeom>
              <a:noFill/>
              <a:ln>
                <a:noFill/>
              </a:ln>
            </p:spPr>
            <p:txBody>
              <a:bodyPr lIns="254000" tIns="91440" rIns="254000" bIns="91440"/>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b="1" u="sng" dirty="0">
                    <a:solidFill>
                      <a:schemeClr val="tx1"/>
                    </a:solidFill>
                  </a:rPr>
                  <a:t>Conclusions: </a:t>
                </a:r>
                <a:r>
                  <a:rPr lang="en-US" sz="1600" dirty="0">
                    <a:solidFill>
                      <a:schemeClr val="tx1"/>
                    </a:solidFill>
                  </a:rPr>
                  <a:t>The initial results of our experiments resulted in poor accuracy on the test set. The DNN overfit the small dataset and we hope that after running on full set (~9x more tickets) the test accuracy will dramatically increase, currently experiments have only been applied to a set of 5,000 tickets</a:t>
                </a:r>
              </a:p>
              <a:p>
                <a:pPr>
                  <a:lnSpc>
                    <a:spcPct val="100000"/>
                  </a:lnSpc>
                  <a:spcBef>
                    <a:spcPts val="0"/>
                  </a:spcBef>
                  <a:defRPr/>
                </a:pPr>
                <a:r>
                  <a:rPr lang="en-US" sz="1600" b="1" u="sng" dirty="0">
                    <a:solidFill>
                      <a:schemeClr val="tx1"/>
                    </a:solidFill>
                  </a:rPr>
                  <a:t>Future Work:</a:t>
                </a:r>
                <a:r>
                  <a:rPr lang="en-US" sz="1600" dirty="0">
                    <a:solidFill>
                      <a:schemeClr val="tx1"/>
                    </a:solidFill>
                  </a:rPr>
                  <a:t> The most important work is to implement </a:t>
                </a:r>
                <a:r>
                  <a:rPr lang="en-US" sz="1600" b="1" dirty="0">
                    <a:solidFill>
                      <a:schemeClr val="tx1"/>
                    </a:solidFill>
                  </a:rPr>
                  <a:t>dropout</a:t>
                </a:r>
                <a:r>
                  <a:rPr lang="en-US" sz="1600" dirty="0">
                    <a:solidFill>
                      <a:schemeClr val="tx1"/>
                    </a:solidFill>
                  </a:rPr>
                  <a:t> to fix overfit.</a:t>
                </a:r>
              </a:p>
              <a:p>
                <a:pPr>
                  <a:lnSpc>
                    <a:spcPct val="100000"/>
                  </a:lnSpc>
                  <a:spcBef>
                    <a:spcPts val="0"/>
                  </a:spcBef>
                  <a:defRPr/>
                </a:pPr>
                <a:r>
                  <a:rPr lang="en-US" sz="1600" dirty="0">
                    <a:solidFill>
                      <a:schemeClr val="tx1"/>
                    </a:solidFill>
                  </a:rPr>
                  <a:t>Additional features from JIRA ticket fields leaves a lot of room for improvement</a:t>
                </a:r>
              </a:p>
              <a:p>
                <a:pPr marL="285750" indent="-285750">
                  <a:lnSpc>
                    <a:spcPct val="100000"/>
                  </a:lnSpc>
                  <a:spcBef>
                    <a:spcPts val="0"/>
                  </a:spcBef>
                  <a:buFont typeface="Arial" panose="020B0604020202020204" pitchFamily="34" charset="0"/>
                  <a:buChar char="•"/>
                  <a:defRPr/>
                </a:pPr>
                <a:r>
                  <a:rPr lang="en-US" sz="1600" dirty="0">
                    <a:solidFill>
                      <a:schemeClr val="tx1"/>
                    </a:solidFill>
                  </a:rPr>
                  <a:t>Take advantage of NLP concepts to improve test accuracy, implementing  stemming, lemmatization, Word2Vec and word embeddings. </a:t>
                </a:r>
              </a:p>
              <a:p>
                <a:pPr marL="285750" indent="-285750">
                  <a:lnSpc>
                    <a:spcPct val="100000"/>
                  </a:lnSpc>
                  <a:spcBef>
                    <a:spcPts val="0"/>
                  </a:spcBef>
                  <a:buFont typeface="Arial" panose="020B0604020202020204" pitchFamily="34" charset="0"/>
                  <a:buChar char="•"/>
                  <a:defRPr/>
                </a:pPr>
                <a:r>
                  <a:rPr lang="en-US" sz="1600" dirty="0">
                    <a:solidFill>
                      <a:schemeClr val="tx1"/>
                    </a:solidFill>
                  </a:rPr>
                  <a:t>Utilize additional features such as: watchers, labels, reporter, hashed exceptions and so on. </a:t>
                </a:r>
              </a:p>
              <a:p>
                <a:pPr marL="285750" indent="-285750">
                  <a:lnSpc>
                    <a:spcPct val="100000"/>
                  </a:lnSpc>
                  <a:spcBef>
                    <a:spcPts val="0"/>
                  </a:spcBef>
                  <a:buFont typeface="Arial" panose="020B0604020202020204" pitchFamily="34" charset="0"/>
                  <a:buChar char="•"/>
                  <a:defRPr/>
                </a:pPr>
                <a:r>
                  <a:rPr lang="en-US" sz="1600" dirty="0">
                    <a:solidFill>
                      <a:schemeClr val="tx1"/>
                    </a:solidFill>
                  </a:rPr>
                  <a:t>Make the vectorization process cacheable to handle entire dataset. </a:t>
                </a:r>
              </a:p>
              <a:p>
                <a:pPr>
                  <a:lnSpc>
                    <a:spcPct val="100000"/>
                  </a:lnSpc>
                  <a:spcBef>
                    <a:spcPts val="0"/>
                  </a:spcBef>
                  <a:defRPr/>
                </a:pPr>
                <a:endParaRPr lang="en-US" sz="1600" dirty="0">
                  <a:solidFill>
                    <a:schemeClr val="tx1"/>
                  </a:solidFill>
                </a:endParaRPr>
              </a:p>
            </p:txBody>
          </p:sp>
        </p:grpSp>
      </p:grpSp>
      <p:pic>
        <p:nvPicPr>
          <p:cNvPr id="41" name="Picture 40">
            <a:extLst>
              <a:ext uri="{FF2B5EF4-FFF2-40B4-BE49-F238E27FC236}">
                <a16:creationId xmlns:a16="http://schemas.microsoft.com/office/drawing/2014/main" id="{60366981-0245-5240-9F05-CC3691DDD1C5}"/>
              </a:ext>
            </a:extLst>
          </p:cNvPr>
          <p:cNvPicPr>
            <a:picLocks noChangeAspect="1"/>
          </p:cNvPicPr>
          <p:nvPr/>
        </p:nvPicPr>
        <p:blipFill rotWithShape="1">
          <a:blip r:embed="rId11">
            <a:extLst>
              <a:ext uri="{28A0092B-C50C-407E-A947-70E740481C1C}">
                <a14:useLocalDpi xmlns:a14="http://schemas.microsoft.com/office/drawing/2010/main" val="0"/>
              </a:ext>
            </a:extLst>
          </a:blip>
          <a:srcRect t="4143"/>
          <a:stretch/>
        </p:blipFill>
        <p:spPr>
          <a:xfrm>
            <a:off x="21520957" y="8995556"/>
            <a:ext cx="2405200" cy="1729171"/>
          </a:xfrm>
          <a:prstGeom prst="rect">
            <a:avLst/>
          </a:prstGeom>
        </p:spPr>
      </p:pic>
      <p:sp>
        <p:nvSpPr>
          <p:cNvPr id="64" name="Text Placeholder 19">
            <a:extLst>
              <a:ext uri="{FF2B5EF4-FFF2-40B4-BE49-F238E27FC236}">
                <a16:creationId xmlns:a16="http://schemas.microsoft.com/office/drawing/2014/main" id="{3F7F64D1-FB0A-0C4F-8758-4C6DCB40ABC8}"/>
              </a:ext>
            </a:extLst>
          </p:cNvPr>
          <p:cNvSpPr txBox="1">
            <a:spLocks/>
          </p:cNvSpPr>
          <p:nvPr/>
        </p:nvSpPr>
        <p:spPr bwMode="auto">
          <a:xfrm>
            <a:off x="23481944" y="6127353"/>
            <a:ext cx="2754610" cy="2154436"/>
          </a:xfrm>
          <a:prstGeom prst="rect">
            <a:avLst/>
          </a:prstGeom>
          <a:noFill/>
          <a:ln>
            <a:noFill/>
          </a:ln>
        </p:spPr>
        <p:txBody>
          <a:bodyPr wrap="square" lIns="254000" tIns="91440" rIns="254000" bIns="91440">
            <a:sp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defRPr/>
            </a:pPr>
            <a:r>
              <a:rPr lang="en-US" sz="1600" dirty="0">
                <a:solidFill>
                  <a:schemeClr val="tx1"/>
                </a:solidFill>
              </a:rPr>
              <a:t>      * The architecture is chosen due to the fast and smooth descent and relative simplicity of the network compared to the higher train but lower test accuracy architectures below.</a:t>
            </a:r>
          </a:p>
        </p:txBody>
      </p:sp>
      <p:graphicFrame>
        <p:nvGraphicFramePr>
          <p:cNvPr id="4" name="Table 3">
            <a:extLst>
              <a:ext uri="{FF2B5EF4-FFF2-40B4-BE49-F238E27FC236}">
                <a16:creationId xmlns:a16="http://schemas.microsoft.com/office/drawing/2014/main" id="{A1A0ECE2-E254-A047-A911-EC0B036AB43D}"/>
              </a:ext>
            </a:extLst>
          </p:cNvPr>
          <p:cNvGraphicFramePr>
            <a:graphicFrameLocks noGrp="1"/>
          </p:cNvGraphicFramePr>
          <p:nvPr>
            <p:extLst>
              <p:ext uri="{D42A27DB-BD31-4B8C-83A1-F6EECF244321}">
                <p14:modId xmlns:p14="http://schemas.microsoft.com/office/powerpoint/2010/main" val="1805633729"/>
              </p:ext>
            </p:extLst>
          </p:nvPr>
        </p:nvGraphicFramePr>
        <p:xfrm>
          <a:off x="1444637" y="13687267"/>
          <a:ext cx="11808935" cy="2105347"/>
        </p:xfrm>
        <a:graphic>
          <a:graphicData uri="http://schemas.openxmlformats.org/drawingml/2006/table">
            <a:tbl>
              <a:tblPr firstRow="1" bandRow="1">
                <a:tableStyleId>{5C22544A-7EE6-4342-B048-85BDC9FD1C3A}</a:tableStyleId>
              </a:tblPr>
              <a:tblGrid>
                <a:gridCol w="2827475">
                  <a:extLst>
                    <a:ext uri="{9D8B030D-6E8A-4147-A177-3AD203B41FA5}">
                      <a16:colId xmlns:a16="http://schemas.microsoft.com/office/drawing/2014/main" val="3512647256"/>
                    </a:ext>
                  </a:extLst>
                </a:gridCol>
                <a:gridCol w="2201726">
                  <a:extLst>
                    <a:ext uri="{9D8B030D-6E8A-4147-A177-3AD203B41FA5}">
                      <a16:colId xmlns:a16="http://schemas.microsoft.com/office/drawing/2014/main" val="3371112526"/>
                    </a:ext>
                  </a:extLst>
                </a:gridCol>
                <a:gridCol w="2438400">
                  <a:extLst>
                    <a:ext uri="{9D8B030D-6E8A-4147-A177-3AD203B41FA5}">
                      <a16:colId xmlns:a16="http://schemas.microsoft.com/office/drawing/2014/main" val="3705095373"/>
                    </a:ext>
                  </a:extLst>
                </a:gridCol>
                <a:gridCol w="1831962">
                  <a:extLst>
                    <a:ext uri="{9D8B030D-6E8A-4147-A177-3AD203B41FA5}">
                      <a16:colId xmlns:a16="http://schemas.microsoft.com/office/drawing/2014/main" val="2326900635"/>
                    </a:ext>
                  </a:extLst>
                </a:gridCol>
                <a:gridCol w="2509372">
                  <a:extLst>
                    <a:ext uri="{9D8B030D-6E8A-4147-A177-3AD203B41FA5}">
                      <a16:colId xmlns:a16="http://schemas.microsoft.com/office/drawing/2014/main" val="2621933109"/>
                    </a:ext>
                  </a:extLst>
                </a:gridCol>
              </a:tblGrid>
              <a:tr h="520387">
                <a:tc rowSpan="2">
                  <a:txBody>
                    <a:bodyPr/>
                    <a:lstStyle/>
                    <a:p>
                      <a:pPr algn="ctr"/>
                      <a:r>
                        <a:rPr lang="en-US" sz="3400" b="0" kern="1200" dirty="0">
                          <a:solidFill>
                            <a:schemeClr val="tx1"/>
                          </a:solidFill>
                          <a:latin typeface="+mn-lt"/>
                          <a:ea typeface="+mn-ea"/>
                          <a:cs typeface="+mn-cs"/>
                        </a:rPr>
                        <a:t>Model</a:t>
                      </a:r>
                    </a:p>
                  </a:txBody>
                  <a:tcPr anchor="ctr">
                    <a:solidFill>
                      <a:schemeClr val="bg2">
                        <a:lumMod val="75000"/>
                      </a:schemeClr>
                    </a:solidFill>
                  </a:tcPr>
                </a:tc>
                <a:tc gridSpan="2">
                  <a:txBody>
                    <a:bodyPr/>
                    <a:lstStyle/>
                    <a:p>
                      <a:pPr algn="ctr"/>
                      <a:r>
                        <a:rPr lang="en-US" sz="2000" b="0" kern="1200" dirty="0">
                          <a:solidFill>
                            <a:schemeClr val="tx1"/>
                          </a:solidFill>
                          <a:latin typeface="+mn-lt"/>
                          <a:ea typeface="+mn-ea"/>
                          <a:cs typeface="+mn-cs"/>
                        </a:rPr>
                        <a:t>Linkedin Dataset (559/43483)</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tc gridSpan="2">
                  <a:txBody>
                    <a:bodyPr/>
                    <a:lstStyle/>
                    <a:p>
                      <a:pPr algn="ctr"/>
                      <a:r>
                        <a:rPr lang="en-US" sz="2000" b="0" kern="1200" dirty="0">
                          <a:solidFill>
                            <a:schemeClr val="tx1"/>
                          </a:solidFill>
                          <a:latin typeface="+mn-lt"/>
                          <a:ea typeface="+mn-ea"/>
                          <a:cs typeface="+mn-cs"/>
                        </a:rPr>
                        <a:t>Expium Generated Dataset  (~5500)</a:t>
                      </a:r>
                    </a:p>
                  </a:txBody>
                  <a:tcPr anchor="ctr">
                    <a:solidFill>
                      <a:schemeClr val="bg2">
                        <a:lumMod val="75000"/>
                      </a:schemeClr>
                    </a:solidFill>
                  </a:tcPr>
                </a:tc>
                <a:tc hMerge="1">
                  <a:txBody>
                    <a:bodyPr/>
                    <a:lstStyle/>
                    <a:p>
                      <a:endParaRPr lang="en-US" sz="1600" b="0" kern="1200" dirty="0">
                        <a:solidFill>
                          <a:schemeClr val="tx1"/>
                        </a:solidFill>
                        <a:latin typeface="+mn-lt"/>
                        <a:ea typeface="+mn-ea"/>
                        <a:cs typeface="+mn-cs"/>
                      </a:endParaRPr>
                    </a:p>
                  </a:txBody>
                  <a:tcPr/>
                </a:tc>
                <a:extLst>
                  <a:ext uri="{0D108BD9-81ED-4DB2-BD59-A6C34878D82A}">
                    <a16:rowId xmlns:a16="http://schemas.microsoft.com/office/drawing/2014/main" val="1347137611"/>
                  </a:ext>
                </a:extLst>
              </a:tr>
              <a:tr h="304800">
                <a:tc vMerge="1">
                  <a:txBody>
                    <a:bodyPr/>
                    <a:lstStyle/>
                    <a:p>
                      <a:endParaRPr lang="en-US" sz="1600" b="0" kern="1200" dirty="0">
                        <a:solidFill>
                          <a:schemeClr val="tx1"/>
                        </a:solidFill>
                        <a:latin typeface="+mn-lt"/>
                        <a:ea typeface="+mn-ea"/>
                        <a:cs typeface="+mn-cs"/>
                      </a:endParaRP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Accuracy</a:t>
                      </a:r>
                    </a:p>
                  </a:txBody>
                  <a:tcPr/>
                </a:tc>
                <a:tc>
                  <a:txBody>
                    <a:bodyPr/>
                    <a:lstStyle/>
                    <a:p>
                      <a:pPr algn="ctr"/>
                      <a:r>
                        <a:rPr lang="en-US" sz="1600" b="0" kern="1200" dirty="0">
                          <a:solidFill>
                            <a:schemeClr val="tx1"/>
                          </a:solidFill>
                          <a:latin typeface="+mn-lt"/>
                          <a:ea typeface="+mn-ea"/>
                          <a:cs typeface="+mn-cs"/>
                        </a:rPr>
                        <a:t>Train Accuracy</a:t>
                      </a:r>
                    </a:p>
                  </a:txBody>
                  <a:tcPr/>
                </a:tc>
                <a:tc>
                  <a:txBody>
                    <a:bodyPr/>
                    <a:lstStyle/>
                    <a:p>
                      <a:pPr algn="ctr"/>
                      <a:r>
                        <a:rPr lang="en-US" sz="1600" b="0" kern="1200" dirty="0">
                          <a:solidFill>
                            <a:schemeClr val="tx1"/>
                          </a:solidFill>
                          <a:latin typeface="+mn-lt"/>
                          <a:ea typeface="+mn-ea"/>
                          <a:cs typeface="+mn-cs"/>
                        </a:rPr>
                        <a:t>Test Performance</a:t>
                      </a:r>
                    </a:p>
                  </a:txBody>
                  <a:tcPr/>
                </a:tc>
                <a:extLst>
                  <a:ext uri="{0D108BD9-81ED-4DB2-BD59-A6C34878D82A}">
                    <a16:rowId xmlns:a16="http://schemas.microsoft.com/office/drawing/2014/main" val="1946006110"/>
                  </a:ext>
                </a:extLst>
              </a:tr>
              <a:tr h="0">
                <a:tc>
                  <a:txBody>
                    <a:bodyPr/>
                    <a:lstStyle/>
                    <a:p>
                      <a:r>
                        <a:rPr lang="en-US" sz="1600" b="0" kern="1200" dirty="0">
                          <a:solidFill>
                            <a:schemeClr val="tx1"/>
                          </a:solidFill>
                          <a:latin typeface="+mn-lt"/>
                          <a:ea typeface="+mn-ea"/>
                          <a:cs typeface="+mn-cs"/>
                        </a:rPr>
                        <a:t>SVM Classifier </a:t>
                      </a:r>
                    </a:p>
                    <a:p>
                      <a:r>
                        <a:rPr lang="en-US" sz="1600" b="0" kern="1200" dirty="0">
                          <a:solidFill>
                            <a:schemeClr val="tx1"/>
                          </a:solidFill>
                          <a:latin typeface="+mn-lt"/>
                          <a:ea typeface="+mn-ea"/>
                          <a:cs typeface="+mn-cs"/>
                        </a:rPr>
                        <a:t>(linear kernel, hinge loss)</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70% train</a:t>
                      </a:r>
                    </a:p>
                    <a:p>
                      <a:endParaRPr lang="en-US" sz="1600" b="0" kern="1200" dirty="0">
                        <a:solidFill>
                          <a:schemeClr val="tx1"/>
                        </a:solidFill>
                        <a:latin typeface="+mn-lt"/>
                        <a:ea typeface="+mn-ea"/>
                        <a:cs typeface="+mn-cs"/>
                      </a:endParaRP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30% test</a:t>
                      </a:r>
                    </a:p>
                    <a:p>
                      <a:endParaRPr lang="en-US" sz="1600" b="0" kern="1200" dirty="0">
                        <a:solidFill>
                          <a:schemeClr val="tx1"/>
                        </a:solidFill>
                        <a:latin typeface="+mn-lt"/>
                        <a:ea typeface="+mn-ea"/>
                        <a:cs typeface="+mn-cs"/>
                      </a:endParaRPr>
                    </a:p>
                  </a:txBody>
                  <a:tcPr/>
                </a:tc>
                <a:tc>
                  <a:txBody>
                    <a:bodyPr/>
                    <a:lstStyle/>
                    <a:p>
                      <a:r>
                        <a:rPr lang="en-US" sz="1600" b="0" kern="1200" dirty="0">
                          <a:solidFill>
                            <a:schemeClr val="tx1"/>
                          </a:solidFill>
                          <a:latin typeface="+mn-lt"/>
                          <a:ea typeface="+mn-ea"/>
                          <a:cs typeface="+mn-cs"/>
                        </a:rPr>
                        <a:t>1.0 w/ 30% train</a:t>
                      </a:r>
                    </a:p>
                  </a:txBody>
                  <a:tcPr/>
                </a:tc>
                <a:tc>
                  <a:txBody>
                    <a:bodyPr/>
                    <a:lstStyle/>
                    <a:p>
                      <a:r>
                        <a:rPr lang="en-US" sz="1600" b="0" kern="1200" dirty="0">
                          <a:solidFill>
                            <a:schemeClr val="tx1"/>
                          </a:solidFill>
                          <a:latin typeface="+mn-lt"/>
                          <a:ea typeface="+mn-ea"/>
                          <a:cs typeface="+mn-cs"/>
                        </a:rPr>
                        <a:t>1.0 w/o 30% test</a:t>
                      </a:r>
                    </a:p>
                  </a:txBody>
                  <a:tcPr/>
                </a:tc>
                <a:extLst>
                  <a:ext uri="{0D108BD9-81ED-4DB2-BD59-A6C34878D82A}">
                    <a16:rowId xmlns:a16="http://schemas.microsoft.com/office/drawing/2014/main" val="3493477127"/>
                  </a:ext>
                </a:extLst>
              </a:tr>
              <a:tr h="0">
                <a:tc>
                  <a:txBody>
                    <a:bodyPr/>
                    <a:lstStyle/>
                    <a:p>
                      <a:r>
                        <a:rPr lang="en-US" sz="1600" b="0" kern="1200" dirty="0">
                          <a:solidFill>
                            <a:schemeClr val="tx1"/>
                          </a:solidFill>
                          <a:latin typeface="+mn-lt"/>
                          <a:ea typeface="+mn-ea"/>
                          <a:cs typeface="+mn-cs"/>
                        </a:rPr>
                        <a:t>Naive Bayes Classifier</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70% train</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 30% test</a:t>
                      </a:r>
                    </a:p>
                  </a:txBody>
                  <a:tcPr/>
                </a:tc>
                <a:tc>
                  <a:txBody>
                    <a:bodyPr/>
                    <a:lstStyle/>
                    <a:p>
                      <a:r>
                        <a:rPr lang="en-US" sz="1600" b="0" kern="1200" dirty="0">
                          <a:solidFill>
                            <a:schemeClr val="tx1"/>
                          </a:solidFill>
                          <a:latin typeface="+mn-lt"/>
                          <a:ea typeface="+mn-ea"/>
                          <a:cs typeface="+mn-cs"/>
                        </a:rPr>
                        <a:t>1.0 w/ 70% train</a:t>
                      </a:r>
                    </a:p>
                  </a:txBody>
                  <a:tcPr/>
                </a:tc>
                <a:tc>
                  <a:txBody>
                    <a:bodyPr/>
                    <a:lstStyle/>
                    <a:p>
                      <a:pPr marL="0" marR="0" lvl="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1.0 w/o 30% test</a:t>
                      </a:r>
                    </a:p>
                  </a:txBody>
                  <a:tcPr/>
                </a:tc>
                <a:extLst>
                  <a:ext uri="{0D108BD9-81ED-4DB2-BD59-A6C34878D82A}">
                    <a16:rowId xmlns:a16="http://schemas.microsoft.com/office/drawing/2014/main" val="2470190753"/>
                  </a:ext>
                </a:extLst>
              </a:tr>
              <a:tr h="0">
                <a:tc>
                  <a:txBody>
                    <a:bodyPr/>
                    <a:lstStyle/>
                    <a:p>
                      <a:r>
                        <a:rPr lang="en-US" sz="1600" b="0" kern="1200" dirty="0">
                          <a:solidFill>
                            <a:schemeClr val="tx1"/>
                          </a:solidFill>
                          <a:latin typeface="+mn-lt"/>
                          <a:ea typeface="+mn-ea"/>
                          <a:cs typeface="+mn-cs"/>
                        </a:rPr>
                        <a:t>Deep Neural Network Classifier</a:t>
                      </a:r>
                    </a:p>
                  </a:txBody>
                  <a:tcPr/>
                </a:tc>
                <a:tc>
                  <a:txBody>
                    <a:bodyPr/>
                    <a:lstStyle/>
                    <a:p>
                      <a:r>
                        <a:rPr lang="en-US" sz="1600" b="0" kern="1200" dirty="0">
                          <a:solidFill>
                            <a:schemeClr val="tx1"/>
                          </a:solidFill>
                          <a:latin typeface="+mn-lt"/>
                          <a:ea typeface="+mn-ea"/>
                          <a:cs typeface="+mn-cs"/>
                        </a:rPr>
                        <a:t>5Fold Mean:  .996420</a:t>
                      </a:r>
                    </a:p>
                  </a:txBody>
                  <a:tcPr/>
                </a:tc>
                <a:tc>
                  <a:txBody>
                    <a:bodyPr/>
                    <a:lstStyle/>
                    <a:p>
                      <a:r>
                        <a:rPr lang="en-US" sz="1600" b="0" kern="1200" dirty="0">
                          <a:solidFill>
                            <a:schemeClr val="tx1"/>
                          </a:solidFill>
                          <a:latin typeface="+mn-lt"/>
                          <a:ea typeface="+mn-ea"/>
                          <a:cs typeface="+mn-cs"/>
                        </a:rPr>
                        <a:t>5Fold Mean: </a:t>
                      </a:r>
                      <a:r>
                        <a:rPr lang="en-US" sz="1600" b="1" kern="1200" dirty="0">
                          <a:solidFill>
                            <a:srgbClr val="FF0000"/>
                          </a:solidFill>
                          <a:latin typeface="+mn-lt"/>
                          <a:ea typeface="+mn-ea"/>
                          <a:cs typeface="+mn-cs"/>
                        </a:rPr>
                        <a:t>0.058976833</a:t>
                      </a:r>
                    </a:p>
                  </a:txBody>
                  <a:tcPr/>
                </a:tc>
                <a:tc>
                  <a:txBody>
                    <a:bodyPr/>
                    <a:lstStyle/>
                    <a:p>
                      <a:pPr marL="0" marR="0" indent="0" algn="l" defTabSz="2264388"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2Fold Mean : 1.0</a:t>
                      </a:r>
                    </a:p>
                  </a:txBody>
                  <a:tcPr/>
                </a:tc>
                <a:tc>
                  <a:txBody>
                    <a:bodyPr/>
                    <a:lstStyle/>
                    <a:p>
                      <a:r>
                        <a:rPr lang="en-US" sz="1600" b="0" kern="1200" dirty="0">
                          <a:solidFill>
                            <a:schemeClr val="tx1"/>
                          </a:solidFill>
                          <a:latin typeface="+mn-lt"/>
                          <a:ea typeface="+mn-ea"/>
                          <a:cs typeface="+mn-cs"/>
                        </a:rPr>
                        <a:t>2Fold Mean: </a:t>
                      </a:r>
                      <a:r>
                        <a:rPr lang="en-US" sz="1600" b="1" kern="1200" dirty="0">
                          <a:solidFill>
                            <a:srgbClr val="FF0000"/>
                          </a:solidFill>
                          <a:latin typeface="+mn-lt"/>
                          <a:ea typeface="+mn-ea"/>
                          <a:cs typeface="+mn-cs"/>
                        </a:rPr>
                        <a:t>0.071940617</a:t>
                      </a:r>
                    </a:p>
                  </a:txBody>
                  <a:tcPr/>
                </a:tc>
                <a:extLst>
                  <a:ext uri="{0D108BD9-81ED-4DB2-BD59-A6C34878D82A}">
                    <a16:rowId xmlns:a16="http://schemas.microsoft.com/office/drawing/2014/main" val="69650499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842</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Consolas</vt:lpstr>
      <vt:lpstr>Tahoma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Yonatan Feleke</cp:lastModifiedBy>
  <cp:revision>160</cp:revision>
  <cp:lastPrinted>2018-12-10T22:41:28Z</cp:lastPrinted>
  <dcterms:created xsi:type="dcterms:W3CDTF">2014-07-14T23:05:16Z</dcterms:created>
  <dcterms:modified xsi:type="dcterms:W3CDTF">2018-12-11T04:11:05Z</dcterms:modified>
</cp:coreProperties>
</file>