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algn="l" defTabSz="2425507" rtl="0" eaLnBrk="0" fontAlgn="base" hangingPunct="0">
      <a:spcBef>
        <a:spcPct val="0"/>
      </a:spcBef>
      <a:spcAft>
        <a:spcPct val="0"/>
      </a:spcAft>
      <a:defRPr sz="4762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1212281" indent="-940156" algn="l" defTabSz="2425507" rtl="0" eaLnBrk="0" fontAlgn="base" hangingPunct="0">
      <a:spcBef>
        <a:spcPct val="0"/>
      </a:spcBef>
      <a:spcAft>
        <a:spcPct val="0"/>
      </a:spcAft>
      <a:defRPr sz="4762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2425507" indent="-1881256" algn="l" defTabSz="2425507" rtl="0" eaLnBrk="0" fontAlgn="base" hangingPunct="0">
      <a:spcBef>
        <a:spcPct val="0"/>
      </a:spcBef>
      <a:spcAft>
        <a:spcPct val="0"/>
      </a:spcAft>
      <a:defRPr sz="4762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3637788" indent="-2821412" algn="l" defTabSz="2425507" rtl="0" eaLnBrk="0" fontAlgn="base" hangingPunct="0">
      <a:spcBef>
        <a:spcPct val="0"/>
      </a:spcBef>
      <a:spcAft>
        <a:spcPct val="0"/>
      </a:spcAft>
      <a:defRPr sz="4762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4851014" indent="-3762512" algn="l" defTabSz="2425507" rtl="0" eaLnBrk="0" fontAlgn="base" hangingPunct="0">
      <a:spcBef>
        <a:spcPct val="0"/>
      </a:spcBef>
      <a:spcAft>
        <a:spcPct val="0"/>
      </a:spcAft>
      <a:defRPr sz="4762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1360627" algn="l" defTabSz="544251" rtl="0" eaLnBrk="1" latinLnBrk="0" hangingPunct="1">
      <a:defRPr sz="4762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1632753" algn="l" defTabSz="544251" rtl="0" eaLnBrk="1" latinLnBrk="0" hangingPunct="1">
      <a:defRPr sz="4762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1904878" algn="l" defTabSz="544251" rtl="0" eaLnBrk="1" latinLnBrk="0" hangingPunct="1">
      <a:defRPr sz="4762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2177004" algn="l" defTabSz="544251" rtl="0" eaLnBrk="1" latinLnBrk="0" hangingPunct="1">
      <a:defRPr sz="4762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987"/>
    <a:srgbClr val="52385D"/>
    <a:srgbClr val="558BD2"/>
    <a:srgbClr val="8A2D44"/>
    <a:srgbClr val="8A2F44"/>
    <a:srgbClr val="8C2532"/>
    <a:srgbClr val="8C1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11"/>
    <p:restoredTop sz="96418"/>
  </p:normalViewPr>
  <p:slideViewPr>
    <p:cSldViewPr>
      <p:cViewPr>
        <p:scale>
          <a:sx n="140" d="100"/>
          <a:sy n="140" d="100"/>
        </p:scale>
        <p:origin x="144" y="-1048"/>
      </p:cViewPr>
      <p:guideLst>
        <p:guide orient="horz" pos="57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ECEF87-CD0B-504C-87C6-DCB8CB6DD3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815BE-5389-CE4D-B7CE-4471437D033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8BE8574-AA50-9346-B10C-E0CC69EC38C3}" type="datetimeFigureOut">
              <a:rPr lang="en-US"/>
              <a:pPr>
                <a:defRPr/>
              </a:pPr>
              <a:t>12/10/18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D6D28CD-A8AB-5D48-9251-A923BB4119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0C52723-54A4-CF45-98F2-EC5289BBA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4800E-C660-1D40-9462-D35852227E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58F89-0E66-564D-AA3E-04DAA2A13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A3E198C-0FEE-DA45-89FC-AE1487AE9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714" kern="1200">
        <a:solidFill>
          <a:schemeClr val="tx1"/>
        </a:solidFill>
        <a:latin typeface="+mn-lt"/>
        <a:ea typeface="+mn-ea"/>
        <a:cs typeface="+mn-cs"/>
      </a:defRPr>
    </a:lvl1pPr>
    <a:lvl2pPr marL="272125" algn="l" rtl="0" fontAlgn="base">
      <a:spcBef>
        <a:spcPct val="30000"/>
      </a:spcBef>
      <a:spcAft>
        <a:spcPct val="0"/>
      </a:spcAft>
      <a:defRPr sz="714" kern="1200">
        <a:solidFill>
          <a:schemeClr val="tx1"/>
        </a:solidFill>
        <a:latin typeface="+mn-lt"/>
        <a:ea typeface="+mn-ea"/>
        <a:cs typeface="+mn-cs"/>
      </a:defRPr>
    </a:lvl2pPr>
    <a:lvl3pPr marL="544251" algn="l" rtl="0" fontAlgn="base">
      <a:spcBef>
        <a:spcPct val="30000"/>
      </a:spcBef>
      <a:spcAft>
        <a:spcPct val="0"/>
      </a:spcAft>
      <a:defRPr sz="714" kern="1200">
        <a:solidFill>
          <a:schemeClr val="tx1"/>
        </a:solidFill>
        <a:latin typeface="+mn-lt"/>
        <a:ea typeface="+mn-ea"/>
        <a:cs typeface="+mn-cs"/>
      </a:defRPr>
    </a:lvl3pPr>
    <a:lvl4pPr marL="816376" algn="l" rtl="0" fontAlgn="base">
      <a:spcBef>
        <a:spcPct val="30000"/>
      </a:spcBef>
      <a:spcAft>
        <a:spcPct val="0"/>
      </a:spcAft>
      <a:defRPr sz="714" kern="1200">
        <a:solidFill>
          <a:schemeClr val="tx1"/>
        </a:solidFill>
        <a:latin typeface="+mn-lt"/>
        <a:ea typeface="+mn-ea"/>
        <a:cs typeface="+mn-cs"/>
      </a:defRPr>
    </a:lvl4pPr>
    <a:lvl5pPr marL="1088502" algn="l" rtl="0" fontAlgn="base">
      <a:spcBef>
        <a:spcPct val="30000"/>
      </a:spcBef>
      <a:spcAft>
        <a:spcPct val="0"/>
      </a:spcAft>
      <a:defRPr sz="714" kern="1200">
        <a:solidFill>
          <a:schemeClr val="tx1"/>
        </a:solidFill>
        <a:latin typeface="+mn-lt"/>
        <a:ea typeface="+mn-ea"/>
        <a:cs typeface="+mn-cs"/>
      </a:defRPr>
    </a:lvl5pPr>
    <a:lvl6pPr marL="1360627" algn="l" defTabSz="54425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6pPr>
    <a:lvl7pPr marL="1632753" algn="l" defTabSz="54425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7pPr>
    <a:lvl8pPr marL="1904878" algn="l" defTabSz="54425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8pPr>
    <a:lvl9pPr marL="2177004" algn="l" defTabSz="54425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FDB35921-3C36-F141-83FE-FF0DF139E5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4425" y="1143000"/>
            <a:ext cx="462915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132F8CD1-7E41-194C-80C5-08563D929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2E17E455-B9EC-1945-A1C1-F916A58DE3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A34A59-5C66-2D4D-9CA0-D8850AA53FA1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4"/>
            <a:ext cx="23317200" cy="39200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32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6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396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52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60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79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925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05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C6A55-BDDB-EB44-AA51-F95B6F5F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82CD7-94EC-B248-8222-38B484CC25D8}" type="datetimeFigureOut">
              <a:rPr lang="en-US"/>
              <a:pPr>
                <a:defRPr/>
              </a:pPr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86E99-8596-C943-B8B4-49275565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2CC9F-C17D-CF4A-827D-23B34BD7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FA112-3702-B145-A46A-FEC0AA58E5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9B29-0286-1244-AC40-0A2B6FB1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A3DED-68DD-AE4A-8FF4-93D02012734E}" type="datetimeFigureOut">
              <a:rPr lang="en-US"/>
              <a:pPr>
                <a:defRPr/>
              </a:pPr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FEDA-CD32-F04B-AB97-9580031A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AE673-FDB8-FD42-A20C-F7870B1A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0EADF-7253-3B49-8262-F44E6B5B91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78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29490" y="3513667"/>
            <a:ext cx="25922286" cy="74900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2626" y="3513667"/>
            <a:ext cx="77309664" cy="74900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F518C-AA7B-8740-BB11-BAE5BA78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8A6FF-4BFD-A946-BD7B-FE36F01764C5}" type="datetimeFigureOut">
              <a:rPr lang="en-US"/>
              <a:pPr>
                <a:defRPr/>
              </a:pPr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AA6A-23DD-C640-8C26-D234F1D2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901C-EFEC-7F4B-8C25-77BE05B1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A7DA1-4F35-0848-B369-48D462071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63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0B9D4-6F74-DA40-A0E5-8A6ACB13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8A2A6-60AF-1340-BFBF-B2EEA657CB9A}" type="datetimeFigureOut">
              <a:rPr lang="en-US"/>
              <a:pPr>
                <a:defRPr/>
              </a:pPr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132A6-0C7F-5B45-922E-C94E6556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46DB-A80C-3945-9239-4EC24D15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F4C7E-189F-8742-B0FB-296E01E59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8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4"/>
            <a:ext cx="23317200" cy="3632200"/>
          </a:xfrm>
        </p:spPr>
        <p:txBody>
          <a:bodyPr anchor="t"/>
          <a:lstStyle>
            <a:lvl1pPr algn="l">
              <a:defRPr sz="989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</p:spPr>
        <p:txBody>
          <a:bodyPr anchor="b"/>
          <a:lstStyle>
            <a:lvl1pPr marL="0" indent="0">
              <a:buNone/>
              <a:defRPr sz="4945">
                <a:solidFill>
                  <a:schemeClr val="tx1">
                    <a:tint val="75000"/>
                  </a:schemeClr>
                </a:solidFill>
              </a:defRPr>
            </a:lvl1pPr>
            <a:lvl2pPr marL="1132194" indent="0">
              <a:buNone/>
              <a:defRPr sz="4445">
                <a:solidFill>
                  <a:schemeClr val="tx1">
                    <a:tint val="75000"/>
                  </a:schemeClr>
                </a:solidFill>
              </a:defRPr>
            </a:lvl2pPr>
            <a:lvl3pPr marL="2264388" indent="0">
              <a:buNone/>
              <a:defRPr sz="3945">
                <a:solidFill>
                  <a:schemeClr val="tx1">
                    <a:tint val="75000"/>
                  </a:schemeClr>
                </a:solidFill>
              </a:defRPr>
            </a:lvl3pPr>
            <a:lvl4pPr marL="3396582" indent="0">
              <a:buNone/>
              <a:defRPr sz="3445">
                <a:solidFill>
                  <a:schemeClr val="tx1">
                    <a:tint val="75000"/>
                  </a:schemeClr>
                </a:solidFill>
              </a:defRPr>
            </a:lvl4pPr>
            <a:lvl5pPr marL="4528776" indent="0">
              <a:buNone/>
              <a:defRPr sz="3445">
                <a:solidFill>
                  <a:schemeClr val="tx1">
                    <a:tint val="75000"/>
                  </a:schemeClr>
                </a:solidFill>
              </a:defRPr>
            </a:lvl5pPr>
            <a:lvl6pPr marL="5660970" indent="0">
              <a:buNone/>
              <a:defRPr sz="3445">
                <a:solidFill>
                  <a:schemeClr val="tx1">
                    <a:tint val="75000"/>
                  </a:schemeClr>
                </a:solidFill>
              </a:defRPr>
            </a:lvl6pPr>
            <a:lvl7pPr marL="6793164" indent="0">
              <a:buNone/>
              <a:defRPr sz="3445">
                <a:solidFill>
                  <a:schemeClr val="tx1">
                    <a:tint val="75000"/>
                  </a:schemeClr>
                </a:solidFill>
              </a:defRPr>
            </a:lvl7pPr>
            <a:lvl8pPr marL="7925358" indent="0">
              <a:buNone/>
              <a:defRPr sz="3445">
                <a:solidFill>
                  <a:schemeClr val="tx1">
                    <a:tint val="75000"/>
                  </a:schemeClr>
                </a:solidFill>
              </a:defRPr>
            </a:lvl8pPr>
            <a:lvl9pPr marL="9057552" indent="0">
              <a:buNone/>
              <a:defRPr sz="3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BA33-83F8-DB41-BD0C-8B06A394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6BD17-4CAE-CC49-BC8E-BA42D5F363DD}" type="datetimeFigureOut">
              <a:rPr lang="en-US"/>
              <a:pPr>
                <a:defRPr/>
              </a:pPr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F43-6200-8E48-8252-27A38D12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79179-132C-5E48-906F-935ECF16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3A9CC-0830-FB43-8C6F-D27486A5F7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27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2627" y="20480867"/>
            <a:ext cx="51615975" cy="57933168"/>
          </a:xfrm>
        </p:spPr>
        <p:txBody>
          <a:bodyPr/>
          <a:lstStyle>
            <a:lvl1pPr>
              <a:defRPr sz="6945"/>
            </a:lvl1pPr>
            <a:lvl2pPr>
              <a:defRPr sz="5945"/>
            </a:lvl2pPr>
            <a:lvl3pPr>
              <a:defRPr sz="4945"/>
            </a:lvl3pPr>
            <a:lvl4pPr>
              <a:defRPr sz="4445"/>
            </a:lvl4pPr>
            <a:lvl5pPr>
              <a:defRPr sz="4445"/>
            </a:lvl5pPr>
            <a:lvl6pPr>
              <a:defRPr sz="4445"/>
            </a:lvl6pPr>
            <a:lvl7pPr>
              <a:defRPr sz="4445"/>
            </a:lvl7pPr>
            <a:lvl8pPr>
              <a:defRPr sz="4445"/>
            </a:lvl8pPr>
            <a:lvl9pPr>
              <a:defRPr sz="44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35802" y="20480867"/>
            <a:ext cx="51615975" cy="57933168"/>
          </a:xfrm>
        </p:spPr>
        <p:txBody>
          <a:bodyPr/>
          <a:lstStyle>
            <a:lvl1pPr>
              <a:defRPr sz="6945"/>
            </a:lvl1pPr>
            <a:lvl2pPr>
              <a:defRPr sz="5945"/>
            </a:lvl2pPr>
            <a:lvl3pPr>
              <a:defRPr sz="4945"/>
            </a:lvl3pPr>
            <a:lvl4pPr>
              <a:defRPr sz="4445"/>
            </a:lvl4pPr>
            <a:lvl5pPr>
              <a:defRPr sz="4445"/>
            </a:lvl5pPr>
            <a:lvl6pPr>
              <a:defRPr sz="4445"/>
            </a:lvl6pPr>
            <a:lvl7pPr>
              <a:defRPr sz="4445"/>
            </a:lvl7pPr>
            <a:lvl8pPr>
              <a:defRPr sz="4445"/>
            </a:lvl8pPr>
            <a:lvl9pPr>
              <a:defRPr sz="44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8F0BAA-B5D2-D94B-AF98-D5B8C0F9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60A48-C11C-7645-AC60-5E1F89E696BA}" type="datetimeFigureOut">
              <a:rPr lang="en-US"/>
              <a:pPr>
                <a:defRPr/>
              </a:pPr>
              <a:t>12/10/18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5AC4EDB-32EA-5F4E-8709-5C3E006C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5E75C4-E85D-1440-8B43-42416FC5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77833-6389-CB43-90A3-58CCF68FB4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96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4093635"/>
            <a:ext cx="12120564" cy="1706032"/>
          </a:xfrm>
        </p:spPr>
        <p:txBody>
          <a:bodyPr anchor="b"/>
          <a:lstStyle>
            <a:lvl1pPr marL="0" indent="0">
              <a:buNone/>
              <a:defRPr sz="5945" b="1"/>
            </a:lvl1pPr>
            <a:lvl2pPr marL="1132194" indent="0">
              <a:buNone/>
              <a:defRPr sz="4945" b="1"/>
            </a:lvl2pPr>
            <a:lvl3pPr marL="2264388" indent="0">
              <a:buNone/>
              <a:defRPr sz="4445" b="1"/>
            </a:lvl3pPr>
            <a:lvl4pPr marL="3396582" indent="0">
              <a:buNone/>
              <a:defRPr sz="3945" b="1"/>
            </a:lvl4pPr>
            <a:lvl5pPr marL="4528776" indent="0">
              <a:buNone/>
              <a:defRPr sz="3945" b="1"/>
            </a:lvl5pPr>
            <a:lvl6pPr marL="5660970" indent="0">
              <a:buNone/>
              <a:defRPr sz="3945" b="1"/>
            </a:lvl6pPr>
            <a:lvl7pPr marL="6793164" indent="0">
              <a:buNone/>
              <a:defRPr sz="3945" b="1"/>
            </a:lvl7pPr>
            <a:lvl8pPr marL="7925358" indent="0">
              <a:buNone/>
              <a:defRPr sz="3945" b="1"/>
            </a:lvl8pPr>
            <a:lvl9pPr marL="9057552" indent="0">
              <a:buNone/>
              <a:defRPr sz="3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1" y="5799667"/>
            <a:ext cx="12120564" cy="10536768"/>
          </a:xfrm>
        </p:spPr>
        <p:txBody>
          <a:bodyPr/>
          <a:lstStyle>
            <a:lvl1pPr>
              <a:defRPr sz="5945"/>
            </a:lvl1pPr>
            <a:lvl2pPr>
              <a:defRPr sz="4945"/>
            </a:lvl2pPr>
            <a:lvl3pPr>
              <a:defRPr sz="4445"/>
            </a:lvl3pPr>
            <a:lvl4pPr>
              <a:defRPr sz="3945"/>
            </a:lvl4pPr>
            <a:lvl5pPr>
              <a:defRPr sz="3945"/>
            </a:lvl5pPr>
            <a:lvl6pPr>
              <a:defRPr sz="3945"/>
            </a:lvl6pPr>
            <a:lvl7pPr>
              <a:defRPr sz="3945"/>
            </a:lvl7pPr>
            <a:lvl8pPr>
              <a:defRPr sz="3945"/>
            </a:lvl8pPr>
            <a:lvl9pPr>
              <a:defRPr sz="3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</p:spPr>
        <p:txBody>
          <a:bodyPr anchor="b"/>
          <a:lstStyle>
            <a:lvl1pPr marL="0" indent="0">
              <a:buNone/>
              <a:defRPr sz="5945" b="1"/>
            </a:lvl1pPr>
            <a:lvl2pPr marL="1132194" indent="0">
              <a:buNone/>
              <a:defRPr sz="4945" b="1"/>
            </a:lvl2pPr>
            <a:lvl3pPr marL="2264388" indent="0">
              <a:buNone/>
              <a:defRPr sz="4445" b="1"/>
            </a:lvl3pPr>
            <a:lvl4pPr marL="3396582" indent="0">
              <a:buNone/>
              <a:defRPr sz="3945" b="1"/>
            </a:lvl4pPr>
            <a:lvl5pPr marL="4528776" indent="0">
              <a:buNone/>
              <a:defRPr sz="3945" b="1"/>
            </a:lvl5pPr>
            <a:lvl6pPr marL="5660970" indent="0">
              <a:buNone/>
              <a:defRPr sz="3945" b="1"/>
            </a:lvl6pPr>
            <a:lvl7pPr marL="6793164" indent="0">
              <a:buNone/>
              <a:defRPr sz="3945" b="1"/>
            </a:lvl7pPr>
            <a:lvl8pPr marL="7925358" indent="0">
              <a:buNone/>
              <a:defRPr sz="3945" b="1"/>
            </a:lvl8pPr>
            <a:lvl9pPr marL="9057552" indent="0">
              <a:buNone/>
              <a:defRPr sz="3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</p:spPr>
        <p:txBody>
          <a:bodyPr/>
          <a:lstStyle>
            <a:lvl1pPr>
              <a:defRPr sz="5945"/>
            </a:lvl1pPr>
            <a:lvl2pPr>
              <a:defRPr sz="4945"/>
            </a:lvl2pPr>
            <a:lvl3pPr>
              <a:defRPr sz="4445"/>
            </a:lvl3pPr>
            <a:lvl4pPr>
              <a:defRPr sz="3945"/>
            </a:lvl4pPr>
            <a:lvl5pPr>
              <a:defRPr sz="3945"/>
            </a:lvl5pPr>
            <a:lvl6pPr>
              <a:defRPr sz="3945"/>
            </a:lvl6pPr>
            <a:lvl7pPr>
              <a:defRPr sz="3945"/>
            </a:lvl7pPr>
            <a:lvl8pPr>
              <a:defRPr sz="3945"/>
            </a:lvl8pPr>
            <a:lvl9pPr>
              <a:defRPr sz="3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952CCD-07A4-EC4E-AD38-2574CD15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579FF-B9FC-3943-B3FD-961A9E5B45C7}" type="datetimeFigureOut">
              <a:rPr lang="en-US"/>
              <a:pPr>
                <a:defRPr/>
              </a:pPr>
              <a:t>12/10/18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5619E2-DBCA-BF4F-A1DF-F5B93382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690660-D511-9144-AAD8-0BB80B9A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E7083-77C2-504A-AB00-54C59B98B3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38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0CF4285-807E-6048-BFE2-EEBFE26C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10691-72FC-C747-B779-6EB5AECBB57B}" type="datetimeFigureOut">
              <a:rPr lang="en-US"/>
              <a:pPr>
                <a:defRPr/>
              </a:pPr>
              <a:t>12/10/18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E34CE6-B851-9547-BE8F-419F7153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7C34068-16F1-AE40-9F79-932AA5A0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0D99F-92FA-664F-AB8B-3B2F3B844F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30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8C7991F-6532-414B-8088-D5FD5520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9124D-EAEE-6346-912B-C2CE4C811E38}" type="datetimeFigureOut">
              <a:rPr lang="en-US"/>
              <a:pPr>
                <a:defRPr/>
              </a:pPr>
              <a:t>12/10/18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C057E8D-A566-004F-B0F5-E20951CF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881558-11F6-E749-AAC5-A4DE2830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F7CF-9968-5F4A-8789-D3E7B6117E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80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</p:spPr>
        <p:txBody>
          <a:bodyPr anchor="b"/>
          <a:lstStyle>
            <a:lvl1pPr algn="l">
              <a:defRPr sz="494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</p:spPr>
        <p:txBody>
          <a:bodyPr/>
          <a:lstStyle>
            <a:lvl1pPr>
              <a:defRPr sz="7945"/>
            </a:lvl1pPr>
            <a:lvl2pPr>
              <a:defRPr sz="6945"/>
            </a:lvl2pPr>
            <a:lvl3pPr>
              <a:defRPr sz="5945"/>
            </a:lvl3pPr>
            <a:lvl4pPr>
              <a:defRPr sz="4945"/>
            </a:lvl4pPr>
            <a:lvl5pPr>
              <a:defRPr sz="4945"/>
            </a:lvl5pPr>
            <a:lvl6pPr>
              <a:defRPr sz="4945"/>
            </a:lvl6pPr>
            <a:lvl7pPr>
              <a:defRPr sz="4945"/>
            </a:lvl7pPr>
            <a:lvl8pPr>
              <a:defRPr sz="4945"/>
            </a:lvl8pPr>
            <a:lvl9pPr>
              <a:defRPr sz="4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</p:spPr>
        <p:txBody>
          <a:bodyPr/>
          <a:lstStyle>
            <a:lvl1pPr marL="0" indent="0">
              <a:buNone/>
              <a:defRPr sz="3445"/>
            </a:lvl1pPr>
            <a:lvl2pPr marL="1132194" indent="0">
              <a:buNone/>
              <a:defRPr sz="2945"/>
            </a:lvl2pPr>
            <a:lvl3pPr marL="2264388" indent="0">
              <a:buNone/>
              <a:defRPr sz="2500"/>
            </a:lvl3pPr>
            <a:lvl4pPr marL="3396582" indent="0">
              <a:buNone/>
              <a:defRPr sz="2222"/>
            </a:lvl4pPr>
            <a:lvl5pPr marL="4528776" indent="0">
              <a:buNone/>
              <a:defRPr sz="2222"/>
            </a:lvl5pPr>
            <a:lvl6pPr marL="5660970" indent="0">
              <a:buNone/>
              <a:defRPr sz="2222"/>
            </a:lvl6pPr>
            <a:lvl7pPr marL="6793164" indent="0">
              <a:buNone/>
              <a:defRPr sz="2222"/>
            </a:lvl7pPr>
            <a:lvl8pPr marL="7925358" indent="0">
              <a:buNone/>
              <a:defRPr sz="2222"/>
            </a:lvl8pPr>
            <a:lvl9pPr marL="9057552" indent="0">
              <a:buNone/>
              <a:defRPr sz="22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23BED1-C317-3248-A8AB-F47C9938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B401F-E0A4-AE44-ADEA-FF0029AD6D72}" type="datetimeFigureOut">
              <a:rPr lang="en-US"/>
              <a:pPr>
                <a:defRPr/>
              </a:pPr>
              <a:t>12/10/18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A52E4DA-DA27-524A-8F2F-7D48DE68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9AF4BF-DBE9-4E42-B682-2CE21863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86ABA-6A16-064E-88FE-D9C5659DC7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75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</p:spPr>
        <p:txBody>
          <a:bodyPr anchor="b"/>
          <a:lstStyle>
            <a:lvl1pPr algn="l">
              <a:defRPr sz="494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 rtlCol="0">
            <a:normAutofit/>
          </a:bodyPr>
          <a:lstStyle>
            <a:lvl1pPr marL="0" indent="0">
              <a:buNone/>
              <a:defRPr sz="7945"/>
            </a:lvl1pPr>
            <a:lvl2pPr marL="1132194" indent="0">
              <a:buNone/>
              <a:defRPr sz="6945"/>
            </a:lvl2pPr>
            <a:lvl3pPr marL="2264388" indent="0">
              <a:buNone/>
              <a:defRPr sz="5945"/>
            </a:lvl3pPr>
            <a:lvl4pPr marL="3396582" indent="0">
              <a:buNone/>
              <a:defRPr sz="4945"/>
            </a:lvl4pPr>
            <a:lvl5pPr marL="4528776" indent="0">
              <a:buNone/>
              <a:defRPr sz="4945"/>
            </a:lvl5pPr>
            <a:lvl6pPr marL="5660970" indent="0">
              <a:buNone/>
              <a:defRPr sz="4945"/>
            </a:lvl6pPr>
            <a:lvl7pPr marL="6793164" indent="0">
              <a:buNone/>
              <a:defRPr sz="4945"/>
            </a:lvl7pPr>
            <a:lvl8pPr marL="7925358" indent="0">
              <a:buNone/>
              <a:defRPr sz="4945"/>
            </a:lvl8pPr>
            <a:lvl9pPr marL="9057552" indent="0">
              <a:buNone/>
              <a:defRPr sz="494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</p:spPr>
        <p:txBody>
          <a:bodyPr/>
          <a:lstStyle>
            <a:lvl1pPr marL="0" indent="0">
              <a:buNone/>
              <a:defRPr sz="3445"/>
            </a:lvl1pPr>
            <a:lvl2pPr marL="1132194" indent="0">
              <a:buNone/>
              <a:defRPr sz="2945"/>
            </a:lvl2pPr>
            <a:lvl3pPr marL="2264388" indent="0">
              <a:buNone/>
              <a:defRPr sz="2500"/>
            </a:lvl3pPr>
            <a:lvl4pPr marL="3396582" indent="0">
              <a:buNone/>
              <a:defRPr sz="2222"/>
            </a:lvl4pPr>
            <a:lvl5pPr marL="4528776" indent="0">
              <a:buNone/>
              <a:defRPr sz="2222"/>
            </a:lvl5pPr>
            <a:lvl6pPr marL="5660970" indent="0">
              <a:buNone/>
              <a:defRPr sz="2222"/>
            </a:lvl6pPr>
            <a:lvl7pPr marL="6793164" indent="0">
              <a:buNone/>
              <a:defRPr sz="2222"/>
            </a:lvl7pPr>
            <a:lvl8pPr marL="7925358" indent="0">
              <a:buNone/>
              <a:defRPr sz="2222"/>
            </a:lvl8pPr>
            <a:lvl9pPr marL="9057552" indent="0">
              <a:buNone/>
              <a:defRPr sz="22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BA66AD-0F5B-5F4A-8C6B-D93630E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E9DA3-B015-D242-9BEE-E606CEB0C93D}" type="datetimeFigureOut">
              <a:rPr lang="en-US"/>
              <a:pPr>
                <a:defRPr/>
              </a:pPr>
              <a:t>12/10/18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EAE616-502D-A14F-BF0F-3342EECA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B2F206-5D7B-BE4A-85D0-C36D52E6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10D4F-6BB3-DA4D-B0AE-1F9126E5E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78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30A93E3-77C1-2149-BC3E-24A739E9DD5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372196" y="732014"/>
            <a:ext cx="2468760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09D8385-4959-A240-9181-995F2C4951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372196" y="4266847"/>
            <a:ext cx="24687609" cy="1206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E5FAD-B5E9-1E4B-BCDC-54E815284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2196" y="16950090"/>
            <a:ext cx="6399609" cy="973667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 defTabSz="2264388" eaLnBrk="1" fontAlgn="auto" hangingPunct="1">
              <a:spcBef>
                <a:spcPts val="0"/>
              </a:spcBef>
              <a:spcAft>
                <a:spcPts val="0"/>
              </a:spcAft>
              <a:defRPr sz="2945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61964C-FF3D-DF41-B77A-0090413D99DA}" type="datetimeFigureOut">
              <a:rPr lang="en-US"/>
              <a:pPr>
                <a:defRPr/>
              </a:pPr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5C30-6AB4-6D44-81A9-81EB3DDF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73196" y="16950090"/>
            <a:ext cx="8685609" cy="973667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 defTabSz="2264388" eaLnBrk="1" fontAlgn="auto" hangingPunct="1">
              <a:spcBef>
                <a:spcPts val="0"/>
              </a:spcBef>
              <a:spcAft>
                <a:spcPts val="0"/>
              </a:spcAft>
              <a:defRPr sz="2945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70AF-90A5-6444-8DBA-72DB1BA56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660196" y="16950090"/>
            <a:ext cx="6399609" cy="973667"/>
          </a:xfrm>
          <a:prstGeom prst="rect">
            <a:avLst/>
          </a:prstGeom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945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7974CE-2A5A-5049-8BEF-2E108F04EB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64133" rtl="0" eaLnBrk="0" fontAlgn="base" hangingPunct="0">
        <a:spcBef>
          <a:spcPct val="0"/>
        </a:spcBef>
        <a:spcAft>
          <a:spcPct val="0"/>
        </a:spcAft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64133" rtl="0" eaLnBrk="0" fontAlgn="base" hangingPunct="0">
        <a:spcBef>
          <a:spcPct val="0"/>
        </a:spcBef>
        <a:spcAft>
          <a:spcPct val="0"/>
        </a:spcAft>
        <a:defRPr sz="10890">
          <a:solidFill>
            <a:schemeClr val="tx1"/>
          </a:solidFill>
          <a:latin typeface="Calibri" panose="020F0502020204030204" pitchFamily="34" charset="0"/>
        </a:defRPr>
      </a:lvl2pPr>
      <a:lvl3pPr algn="ctr" defTabSz="2264133" rtl="0" eaLnBrk="0" fontAlgn="base" hangingPunct="0">
        <a:spcBef>
          <a:spcPct val="0"/>
        </a:spcBef>
        <a:spcAft>
          <a:spcPct val="0"/>
        </a:spcAft>
        <a:defRPr sz="10890">
          <a:solidFill>
            <a:schemeClr val="tx1"/>
          </a:solidFill>
          <a:latin typeface="Calibri" panose="020F0502020204030204" pitchFamily="34" charset="0"/>
        </a:defRPr>
      </a:lvl3pPr>
      <a:lvl4pPr algn="ctr" defTabSz="2264133" rtl="0" eaLnBrk="0" fontAlgn="base" hangingPunct="0">
        <a:spcBef>
          <a:spcPct val="0"/>
        </a:spcBef>
        <a:spcAft>
          <a:spcPct val="0"/>
        </a:spcAft>
        <a:defRPr sz="10890">
          <a:solidFill>
            <a:schemeClr val="tx1"/>
          </a:solidFill>
          <a:latin typeface="Calibri" panose="020F0502020204030204" pitchFamily="34" charset="0"/>
        </a:defRPr>
      </a:lvl4pPr>
      <a:lvl5pPr algn="ctr" defTabSz="2264133" rtl="0" eaLnBrk="0" fontAlgn="base" hangingPunct="0">
        <a:spcBef>
          <a:spcPct val="0"/>
        </a:spcBef>
        <a:spcAft>
          <a:spcPct val="0"/>
        </a:spcAft>
        <a:defRPr sz="10890">
          <a:solidFill>
            <a:schemeClr val="tx1"/>
          </a:solidFill>
          <a:latin typeface="Calibri" panose="020F0502020204030204" pitchFamily="34" charset="0"/>
        </a:defRPr>
      </a:lvl5pPr>
      <a:lvl6pPr marL="254020" algn="ctr" defTabSz="2264133" rtl="0" fontAlgn="base">
        <a:spcBef>
          <a:spcPct val="0"/>
        </a:spcBef>
        <a:spcAft>
          <a:spcPct val="0"/>
        </a:spcAft>
        <a:defRPr sz="10890">
          <a:solidFill>
            <a:schemeClr val="tx1"/>
          </a:solidFill>
          <a:latin typeface="Calibri" panose="020F0502020204030204" pitchFamily="34" charset="0"/>
        </a:defRPr>
      </a:lvl6pPr>
      <a:lvl7pPr marL="508041" algn="ctr" defTabSz="2264133" rtl="0" fontAlgn="base">
        <a:spcBef>
          <a:spcPct val="0"/>
        </a:spcBef>
        <a:spcAft>
          <a:spcPct val="0"/>
        </a:spcAft>
        <a:defRPr sz="10890">
          <a:solidFill>
            <a:schemeClr val="tx1"/>
          </a:solidFill>
          <a:latin typeface="Calibri" panose="020F0502020204030204" pitchFamily="34" charset="0"/>
        </a:defRPr>
      </a:lvl7pPr>
      <a:lvl8pPr marL="762061" algn="ctr" defTabSz="2264133" rtl="0" fontAlgn="base">
        <a:spcBef>
          <a:spcPct val="0"/>
        </a:spcBef>
        <a:spcAft>
          <a:spcPct val="0"/>
        </a:spcAft>
        <a:defRPr sz="10890">
          <a:solidFill>
            <a:schemeClr val="tx1"/>
          </a:solidFill>
          <a:latin typeface="Calibri" panose="020F0502020204030204" pitchFamily="34" charset="0"/>
        </a:defRPr>
      </a:lvl8pPr>
      <a:lvl9pPr marL="1016081" algn="ctr" defTabSz="2264133" rtl="0" fontAlgn="base">
        <a:spcBef>
          <a:spcPct val="0"/>
        </a:spcBef>
        <a:spcAft>
          <a:spcPct val="0"/>
        </a:spcAft>
        <a:defRPr sz="1089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848498" indent="-848498" algn="l" defTabSz="226413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1pPr>
      <a:lvl2pPr marL="1839002" indent="-707376" algn="l" defTabSz="226413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45" kern="1200">
          <a:solidFill>
            <a:schemeClr val="tx1"/>
          </a:solidFill>
          <a:latin typeface="+mn-lt"/>
          <a:ea typeface="+mn-ea"/>
          <a:cs typeface="+mn-cs"/>
        </a:defRPr>
      </a:lvl2pPr>
      <a:lvl3pPr marL="2830386" indent="-565372" algn="l" defTabSz="226413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945" kern="1200">
          <a:solidFill>
            <a:schemeClr val="tx1"/>
          </a:solidFill>
          <a:latin typeface="+mn-lt"/>
          <a:ea typeface="+mn-ea"/>
          <a:cs typeface="+mn-cs"/>
        </a:defRPr>
      </a:lvl3pPr>
      <a:lvl4pPr marL="3962011" indent="-565372" algn="l" defTabSz="226413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945" kern="1200">
          <a:solidFill>
            <a:schemeClr val="tx1"/>
          </a:solidFill>
          <a:latin typeface="+mn-lt"/>
          <a:ea typeface="+mn-ea"/>
          <a:cs typeface="+mn-cs"/>
        </a:defRPr>
      </a:lvl4pPr>
      <a:lvl5pPr marL="5094519" indent="-565372" algn="l" defTabSz="226413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945" kern="1200">
          <a:solidFill>
            <a:schemeClr val="tx1"/>
          </a:solidFill>
          <a:latin typeface="+mn-lt"/>
          <a:ea typeface="+mn-ea"/>
          <a:cs typeface="+mn-cs"/>
        </a:defRPr>
      </a:lvl5pPr>
      <a:lvl6pPr marL="6227067" indent="-566097" algn="l" defTabSz="2264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4945" kern="1200">
          <a:solidFill>
            <a:schemeClr val="tx1"/>
          </a:solidFill>
          <a:latin typeface="+mn-lt"/>
          <a:ea typeface="+mn-ea"/>
          <a:cs typeface="+mn-cs"/>
        </a:defRPr>
      </a:lvl6pPr>
      <a:lvl7pPr marL="7359261" indent="-566097" algn="l" defTabSz="2264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4945" kern="1200">
          <a:solidFill>
            <a:schemeClr val="tx1"/>
          </a:solidFill>
          <a:latin typeface="+mn-lt"/>
          <a:ea typeface="+mn-ea"/>
          <a:cs typeface="+mn-cs"/>
        </a:defRPr>
      </a:lvl7pPr>
      <a:lvl8pPr marL="8491455" indent="-566097" algn="l" defTabSz="2264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4945" kern="1200">
          <a:solidFill>
            <a:schemeClr val="tx1"/>
          </a:solidFill>
          <a:latin typeface="+mn-lt"/>
          <a:ea typeface="+mn-ea"/>
          <a:cs typeface="+mn-cs"/>
        </a:defRPr>
      </a:lvl8pPr>
      <a:lvl9pPr marL="9623649" indent="-566097" algn="l" defTabSz="2264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4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4388" rtl="0" eaLnBrk="1" latinLnBrk="0" hangingPunct="1">
        <a:defRPr sz="4445" kern="1200">
          <a:solidFill>
            <a:schemeClr val="tx1"/>
          </a:solidFill>
          <a:latin typeface="+mn-lt"/>
          <a:ea typeface="+mn-ea"/>
          <a:cs typeface="+mn-cs"/>
        </a:defRPr>
      </a:lvl1pPr>
      <a:lvl2pPr marL="1132194" algn="l" defTabSz="2264388" rtl="0" eaLnBrk="1" latinLnBrk="0" hangingPunct="1">
        <a:defRPr sz="4445" kern="1200">
          <a:solidFill>
            <a:schemeClr val="tx1"/>
          </a:solidFill>
          <a:latin typeface="+mn-lt"/>
          <a:ea typeface="+mn-ea"/>
          <a:cs typeface="+mn-cs"/>
        </a:defRPr>
      </a:lvl2pPr>
      <a:lvl3pPr marL="2264388" algn="l" defTabSz="2264388" rtl="0" eaLnBrk="1" latinLnBrk="0" hangingPunct="1">
        <a:defRPr sz="4445" kern="1200">
          <a:solidFill>
            <a:schemeClr val="tx1"/>
          </a:solidFill>
          <a:latin typeface="+mn-lt"/>
          <a:ea typeface="+mn-ea"/>
          <a:cs typeface="+mn-cs"/>
        </a:defRPr>
      </a:lvl3pPr>
      <a:lvl4pPr marL="3396582" algn="l" defTabSz="2264388" rtl="0" eaLnBrk="1" latinLnBrk="0" hangingPunct="1">
        <a:defRPr sz="4445" kern="1200">
          <a:solidFill>
            <a:schemeClr val="tx1"/>
          </a:solidFill>
          <a:latin typeface="+mn-lt"/>
          <a:ea typeface="+mn-ea"/>
          <a:cs typeface="+mn-cs"/>
        </a:defRPr>
      </a:lvl4pPr>
      <a:lvl5pPr marL="4528776" algn="l" defTabSz="2264388" rtl="0" eaLnBrk="1" latinLnBrk="0" hangingPunct="1">
        <a:defRPr sz="4445" kern="1200">
          <a:solidFill>
            <a:schemeClr val="tx1"/>
          </a:solidFill>
          <a:latin typeface="+mn-lt"/>
          <a:ea typeface="+mn-ea"/>
          <a:cs typeface="+mn-cs"/>
        </a:defRPr>
      </a:lvl5pPr>
      <a:lvl6pPr marL="5660970" algn="l" defTabSz="2264388" rtl="0" eaLnBrk="1" latinLnBrk="0" hangingPunct="1">
        <a:defRPr sz="4445" kern="1200">
          <a:solidFill>
            <a:schemeClr val="tx1"/>
          </a:solidFill>
          <a:latin typeface="+mn-lt"/>
          <a:ea typeface="+mn-ea"/>
          <a:cs typeface="+mn-cs"/>
        </a:defRPr>
      </a:lvl6pPr>
      <a:lvl7pPr marL="6793164" algn="l" defTabSz="2264388" rtl="0" eaLnBrk="1" latinLnBrk="0" hangingPunct="1">
        <a:defRPr sz="4445" kern="1200">
          <a:solidFill>
            <a:schemeClr val="tx1"/>
          </a:solidFill>
          <a:latin typeface="+mn-lt"/>
          <a:ea typeface="+mn-ea"/>
          <a:cs typeface="+mn-cs"/>
        </a:defRPr>
      </a:lvl7pPr>
      <a:lvl8pPr marL="7925358" algn="l" defTabSz="2264388" rtl="0" eaLnBrk="1" latinLnBrk="0" hangingPunct="1">
        <a:defRPr sz="4445" kern="1200">
          <a:solidFill>
            <a:schemeClr val="tx1"/>
          </a:solidFill>
          <a:latin typeface="+mn-lt"/>
          <a:ea typeface="+mn-ea"/>
          <a:cs typeface="+mn-cs"/>
        </a:defRPr>
      </a:lvl8pPr>
      <a:lvl9pPr marL="9057552" algn="l" defTabSz="2264388" rtl="0" eaLnBrk="1" latinLnBrk="0" hangingPunct="1">
        <a:defRPr sz="44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://www.jumble.expium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AEFB09A7-2BB9-D842-9B54-3AAF59E220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8"/>
          <a:stretch/>
        </p:blipFill>
        <p:spPr>
          <a:xfrm>
            <a:off x="23575677" y="9497972"/>
            <a:ext cx="2415863" cy="171372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478F43D-799A-6A41-AC64-18903D1F8C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4"/>
          <a:stretch/>
        </p:blipFill>
        <p:spPr>
          <a:xfrm>
            <a:off x="19211982" y="9439351"/>
            <a:ext cx="2429364" cy="1713722"/>
          </a:xfrm>
          <a:prstGeom prst="rect">
            <a:avLst/>
          </a:prstGeom>
        </p:spPr>
      </p:pic>
      <p:pic>
        <p:nvPicPr>
          <p:cNvPr id="13313" name="Picture 10">
            <a:extLst>
              <a:ext uri="{FF2B5EF4-FFF2-40B4-BE49-F238E27FC236}">
                <a16:creationId xmlns:a16="http://schemas.microsoft.com/office/drawing/2014/main" id="{D165FDAA-5197-4B46-852B-6716BCF62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5" t="16681" r="7802" b="17558"/>
          <a:stretch/>
        </p:blipFill>
        <p:spPr bwMode="auto">
          <a:xfrm>
            <a:off x="828674" y="640372"/>
            <a:ext cx="4572000" cy="156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12">
            <a:extLst>
              <a:ext uri="{FF2B5EF4-FFF2-40B4-BE49-F238E27FC236}">
                <a16:creationId xmlns:a16="http://schemas.microsoft.com/office/drawing/2014/main" id="{DC67B5F2-231A-2C49-966D-35FA8B020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245" y="603653"/>
            <a:ext cx="1698555" cy="157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9F45DB-B926-6040-A792-49AAF90B8909}"/>
              </a:ext>
            </a:extLst>
          </p:cNvPr>
          <p:cNvSpPr txBox="1"/>
          <p:nvPr/>
        </p:nvSpPr>
        <p:spPr>
          <a:xfrm>
            <a:off x="7989922" y="224383"/>
            <a:ext cx="14325600" cy="1980094"/>
          </a:xfrm>
          <a:prstGeom prst="rect">
            <a:avLst/>
          </a:prstGeom>
          <a:gradFill flip="none" rotWithShape="1">
            <a:gsLst>
              <a:gs pos="42000">
                <a:srgbClr val="642E4A"/>
              </a:gs>
              <a:gs pos="0">
                <a:srgbClr val="8C1514"/>
              </a:gs>
              <a:gs pos="100000">
                <a:srgbClr val="0B66C2"/>
              </a:gs>
            </a:gsLst>
            <a:lin ang="0" scaled="0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>
              <a:defRPr b="1">
                <a:ln/>
                <a:solidFill>
                  <a:schemeClr val="accent4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sz="4800" spc="-83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EPSILON</a:t>
            </a:r>
          </a:p>
          <a:p>
            <a:pPr algn="ctr" eaLnBrk="1" hangingPunct="1">
              <a:defRPr/>
            </a:pPr>
            <a:r>
              <a:rPr lang="en-US" sz="4800" spc="-83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spc="-83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JIRA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spc="-83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triage</a:t>
            </a:r>
          </a:p>
          <a:p>
            <a:pPr algn="ctr" eaLnBrk="1" hangingPunct="1">
              <a:defRPr/>
            </a:pPr>
            <a:r>
              <a:rPr lang="en-US" sz="2400" spc="-83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Yonatan Feleke, Gurkanwal Brar  &amp; Ashok </a:t>
            </a:r>
            <a:r>
              <a:rPr lang="en-US" sz="2400" spc="-83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Poothiyot</a:t>
            </a:r>
            <a:endParaRPr lang="en-US" sz="2400" spc="-83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316" name="Group 37">
            <a:extLst>
              <a:ext uri="{FF2B5EF4-FFF2-40B4-BE49-F238E27FC236}">
                <a16:creationId xmlns:a16="http://schemas.microsoft.com/office/drawing/2014/main" id="{F4615F5E-326A-224C-A034-9C82A5B1FD46}"/>
              </a:ext>
            </a:extLst>
          </p:cNvPr>
          <p:cNvGrpSpPr>
            <a:grpSpLocks/>
          </p:cNvGrpSpPr>
          <p:nvPr/>
        </p:nvGrpSpPr>
        <p:grpSpPr bwMode="auto">
          <a:xfrm>
            <a:off x="828674" y="3099445"/>
            <a:ext cx="5876926" cy="4247909"/>
            <a:chOff x="2362200" y="7467600"/>
            <a:chExt cx="3315208" cy="2912031"/>
          </a:xfrm>
        </p:grpSpPr>
        <p:sp>
          <p:nvSpPr>
            <p:cNvPr id="22" name="Round Diagonal Corner Rectangle 21">
              <a:extLst>
                <a:ext uri="{FF2B5EF4-FFF2-40B4-BE49-F238E27FC236}">
                  <a16:creationId xmlns:a16="http://schemas.microsoft.com/office/drawing/2014/main" id="{BD673506-245D-B545-BEDC-21B1250928C3}"/>
                </a:ext>
              </a:extLst>
            </p:cNvPr>
            <p:cNvSpPr/>
            <p:nvPr/>
          </p:nvSpPr>
          <p:spPr>
            <a:xfrm>
              <a:off x="2362200" y="7467600"/>
              <a:ext cx="3315208" cy="2912031"/>
            </a:xfrm>
            <a:prstGeom prst="round2Diag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646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72B55D-248C-C74A-8E27-EC05FF5A2496}"/>
                </a:ext>
              </a:extLst>
            </p:cNvPr>
            <p:cNvGrpSpPr/>
            <p:nvPr/>
          </p:nvGrpSpPr>
          <p:grpSpPr>
            <a:xfrm>
              <a:off x="2392763" y="7467601"/>
              <a:ext cx="3284644" cy="2818163"/>
              <a:chOff x="1988395" y="7467601"/>
              <a:chExt cx="3284644" cy="2818163"/>
            </a:xfrm>
            <a:solidFill>
              <a:schemeClr val="bg1"/>
            </a:solidFill>
          </p:grpSpPr>
          <p:sp>
            <p:nvSpPr>
              <p:cNvPr id="17" name="Text Placeholder 19">
                <a:extLst>
                  <a:ext uri="{FF2B5EF4-FFF2-40B4-BE49-F238E27FC236}">
                    <a16:creationId xmlns:a16="http://schemas.microsoft.com/office/drawing/2014/main" id="{7D1D0912-305A-904F-B37D-1C713ADD18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6033" y="7467601"/>
                <a:ext cx="2217006" cy="379163"/>
              </a:xfrm>
              <a:prstGeom prst="rect">
                <a:avLst/>
              </a:prstGeom>
              <a:solidFill>
                <a:srgbClr val="8C1514"/>
              </a:solidFill>
              <a:ln>
                <a:noFill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anchor="ctr" anchorCtr="1"/>
              <a:lstStyle>
                <a:lvl1pPr marL="0" indent="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2400" b="0" kern="1200">
                    <a:solidFill>
                      <a:schemeClr val="bg2"/>
                    </a:solidFill>
                    <a:latin typeface="+mj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sz="1778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PROBLEM STATEMENT</a:t>
                </a:r>
              </a:p>
            </p:txBody>
          </p:sp>
          <p:sp>
            <p:nvSpPr>
              <p:cNvPr id="18" name="Text Placeholder 19">
                <a:extLst>
                  <a:ext uri="{FF2B5EF4-FFF2-40B4-BE49-F238E27FC236}">
                    <a16:creationId xmlns:a16="http://schemas.microsoft.com/office/drawing/2014/main" id="{149A9812-6B28-F94E-93EE-4CFDA704C6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8395" y="7907881"/>
                <a:ext cx="3206485" cy="2377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254000" tIns="91440" rIns="254000" bIns="0" anchor="ctr"/>
              <a:lstStyle>
                <a:lvl1pPr marL="0" indent="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900" b="0" kern="120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250"/>
                  </a:spcBef>
                  <a:defRPr/>
                </a:pPr>
                <a:r>
                  <a:rPr lang="en-US" sz="1333" dirty="0">
                    <a:solidFill>
                      <a:schemeClr val="tx1"/>
                    </a:solidFill>
                  </a:rPr>
                  <a:t>	</a:t>
                </a:r>
                <a:r>
                  <a:rPr lang="en-US" sz="1600" dirty="0">
                    <a:solidFill>
                      <a:schemeClr val="tx1"/>
                    </a:solidFill>
                  </a:rPr>
                  <a:t>The corporate world deals with task management in a variety of ways with each having some form of triaging process to correctly assign tickets to developers. Automation of this task has proven elusive with less than 60% accuracy of latest ML solutions even for Web and SaaS companies that handle high volumes of tickets in the form of exceptions, support requests, user-reported bugs, and crash reports. Effective automation is essential to improve productivity and obviate the tedious work of manually triaging tickets. </a:t>
                </a:r>
              </a:p>
              <a:p>
                <a:pPr>
                  <a:lnSpc>
                    <a:spcPct val="100000"/>
                  </a:lnSpc>
                  <a:spcBef>
                    <a:spcPts val="250"/>
                  </a:spcBef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	Project aims to reduce this overhead by deploying a deep neural network classifier to assign tickets to a developer. The DNN model is trained by using the final assignee listed in the JIRA ticket as the label and predicts a previously seen developer. .</a:t>
                </a:r>
              </a:p>
            </p:txBody>
          </p:sp>
        </p:grpSp>
      </p:grpSp>
      <p:sp>
        <p:nvSpPr>
          <p:cNvPr id="23" name="Round Diagonal Corner Rectangle 22">
            <a:extLst>
              <a:ext uri="{FF2B5EF4-FFF2-40B4-BE49-F238E27FC236}">
                <a16:creationId xmlns:a16="http://schemas.microsoft.com/office/drawing/2014/main" id="{BE150937-99BA-3543-B4C2-0F670C55E4DE}"/>
              </a:ext>
            </a:extLst>
          </p:cNvPr>
          <p:cNvSpPr/>
          <p:nvPr/>
        </p:nvSpPr>
        <p:spPr bwMode="auto">
          <a:xfrm>
            <a:off x="7097765" y="3057185"/>
            <a:ext cx="6995108" cy="4247909"/>
          </a:xfrm>
          <a:prstGeom prst="round2Diag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646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12512A-1859-144C-932C-BBBDE61D851C}"/>
              </a:ext>
            </a:extLst>
          </p:cNvPr>
          <p:cNvGrpSpPr/>
          <p:nvPr/>
        </p:nvGrpSpPr>
        <p:grpSpPr>
          <a:xfrm>
            <a:off x="7118057" y="3057184"/>
            <a:ext cx="6964201" cy="2486147"/>
            <a:chOff x="7118057" y="3057184"/>
            <a:chExt cx="6964201" cy="2486147"/>
          </a:xfrm>
        </p:grpSpPr>
        <p:sp>
          <p:nvSpPr>
            <p:cNvPr id="25" name="Text Placeholder 19">
              <a:extLst>
                <a:ext uri="{FF2B5EF4-FFF2-40B4-BE49-F238E27FC236}">
                  <a16:creationId xmlns:a16="http://schemas.microsoft.com/office/drawing/2014/main" id="{FBBBADC7-47B9-E94F-86C4-D98F0B9D0DF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637236" y="3057184"/>
              <a:ext cx="4445022" cy="553105"/>
            </a:xfrm>
            <a:prstGeom prst="rect">
              <a:avLst/>
            </a:prstGeom>
            <a:gradFill>
              <a:gsLst>
                <a:gs pos="100000">
                  <a:srgbClr val="52385D"/>
                </a:gs>
                <a:gs pos="0">
                  <a:srgbClr val="8C1514"/>
                </a:gs>
                <a:gs pos="100000">
                  <a:srgbClr val="0B66C2"/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 anchorCtr="1"/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2400" b="0" kern="1200">
                  <a:solidFill>
                    <a:schemeClr val="bg2"/>
                  </a:solidFill>
                  <a:latin typeface="+mj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en-US" sz="1778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DATASET &amp; FEATURES</a:t>
              </a:r>
            </a:p>
          </p:txBody>
        </p:sp>
        <p:sp>
          <p:nvSpPr>
            <p:cNvPr id="26" name="Text Placeholder 19">
              <a:extLst>
                <a:ext uri="{FF2B5EF4-FFF2-40B4-BE49-F238E27FC236}">
                  <a16:creationId xmlns:a16="http://schemas.microsoft.com/office/drawing/2014/main" id="{EE5B0D97-FD6C-FC48-99C7-0E35346E8CB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118057" y="3741702"/>
              <a:ext cx="6927572" cy="1801629"/>
            </a:xfrm>
            <a:prstGeom prst="rect">
              <a:avLst/>
            </a:prstGeom>
            <a:noFill/>
            <a:ln>
              <a:noFill/>
            </a:ln>
          </p:spPr>
          <p:txBody>
            <a:bodyPr lIns="254000" tIns="0" rIns="254000" bIns="0" anchor="ctr"/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900" b="0" kern="12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333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tx1"/>
                  </a:solidFill>
                </a:rPr>
                <a:t>The project utilizes the generated </a:t>
              </a:r>
              <a:r>
                <a:rPr lang="en-US" sz="1600" dirty="0">
                  <a:solidFill>
                    <a:schemeClr val="tx1"/>
                  </a:solidFill>
                  <a:hlinkClick r:id="rId7"/>
                </a:rPr>
                <a:t>jumble.expium.com</a:t>
              </a:r>
              <a:r>
                <a:rPr lang="en-US" sz="1600" dirty="0">
                  <a:solidFill>
                    <a:schemeClr val="tx1"/>
                  </a:solidFill>
                </a:rPr>
                <a:t> dataset for developing the algorithm and then applies the architecture to train and test on the LinkedIn Foundation team support ticket dataset.  The implementation uses a bag of words multinomial event model to vectorize a JIRA ticket. The text components of JIRA ticket namely: subject, body and comments, are concatenated and featurized with a frequency threshold of &gt;= 5.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 A JIRA ticket has the following JSON structure: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8A83D9-A758-AA48-ACE7-769E4A620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08578"/>
              </p:ext>
            </p:extLst>
          </p:nvPr>
        </p:nvGraphicFramePr>
        <p:xfrm>
          <a:off x="7379360" y="5536458"/>
          <a:ext cx="6351172" cy="1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3524453067"/>
                    </a:ext>
                  </a:extLst>
                </a:gridCol>
                <a:gridCol w="2222865">
                  <a:extLst>
                    <a:ext uri="{9D8B030D-6E8A-4147-A177-3AD203B41FA5}">
                      <a16:colId xmlns:a16="http://schemas.microsoft.com/office/drawing/2014/main" val="3818008435"/>
                    </a:ext>
                  </a:extLst>
                </a:gridCol>
                <a:gridCol w="2045507">
                  <a:extLst>
                    <a:ext uri="{9D8B030D-6E8A-4147-A177-3AD203B41FA5}">
                      <a16:colId xmlns:a16="http://schemas.microsoft.com/office/drawing/2014/main" val="2237473203"/>
                    </a:ext>
                  </a:extLst>
                </a:gridCol>
              </a:tblGrid>
              <a:tr h="1674229">
                <a:tc>
                  <a:txBody>
                    <a:bodyPr/>
                    <a:lstStyle/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"summary": "Update success. 3.0 USB Card",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"description": "OR 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memory.dmp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folder, ....",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"priority": "Minor",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"reporter": "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chantal.colman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"labels": [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"Communication"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],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"worklogs": [],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"status": "Open",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"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issueType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": "Epic",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"created": "2018-09-13T14:22:15-07:00",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"updated": "2018-11-16T16:00:00-08:00",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"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affectedVersions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": [],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"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fixedVersions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": [],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watchers": [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"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kevin.mcwhorter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],</a:t>
                      </a:r>
                      <a:endParaRPr lang="en-US" sz="6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0800" marR="50800" marT="25400" marB="254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"components": [],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"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externalId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": "OLDMOB-167",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"comments": [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"body": "No results. 3. Replacing the next would like help someone has efficient cooling. Crashes only hardware problems. Even something or removing the buzz is supposed to do anything.",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"author": "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sarah.clark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"created": "2018-10-11T17:00:00-07:00"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},   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"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customFieldValues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": [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{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"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fieldName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": "Epic Name",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"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fieldType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": "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com.opper.jira:gh-epic-label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"value": "Update success. 3.0 USB Card"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}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],</a:t>
                      </a:r>
                    </a:p>
                  </a:txBody>
                  <a:tcPr marL="50800" marR="50800" marT="25400" marB="254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"history": [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{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"author": "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chantal.colman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"created": "2018-11-06T16:00:00-08:00",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"items": [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{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"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fieldType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": "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jira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"field": "status",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"from": 1,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"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fromString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": "Open",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"to": 3,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"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toString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": "In Progress"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}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]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},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]</a:t>
                      </a:r>
                    </a:p>
                  </a:txBody>
                  <a:tcPr marL="50800" marR="50800" marT="25400" marB="254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451370"/>
                  </a:ext>
                </a:extLst>
              </a:tr>
            </a:tbl>
          </a:graphicData>
        </a:graphic>
      </p:graphicFrame>
      <p:grpSp>
        <p:nvGrpSpPr>
          <p:cNvPr id="28" name="Group 37">
            <a:extLst>
              <a:ext uri="{FF2B5EF4-FFF2-40B4-BE49-F238E27FC236}">
                <a16:creationId xmlns:a16="http://schemas.microsoft.com/office/drawing/2014/main" id="{118C2FCF-9D41-9249-9E3C-6202A62115FA}"/>
              </a:ext>
            </a:extLst>
          </p:cNvPr>
          <p:cNvGrpSpPr>
            <a:grpSpLocks/>
          </p:cNvGrpSpPr>
          <p:nvPr/>
        </p:nvGrpSpPr>
        <p:grpSpPr bwMode="auto">
          <a:xfrm>
            <a:off x="19262496" y="15515303"/>
            <a:ext cx="7364836" cy="2443650"/>
            <a:chOff x="2362200" y="7584255"/>
            <a:chExt cx="3305829" cy="2625771"/>
          </a:xfrm>
        </p:grpSpPr>
        <p:sp>
          <p:nvSpPr>
            <p:cNvPr id="29" name="Round Diagonal Corner Rectangle 28">
              <a:extLst>
                <a:ext uri="{FF2B5EF4-FFF2-40B4-BE49-F238E27FC236}">
                  <a16:creationId xmlns:a16="http://schemas.microsoft.com/office/drawing/2014/main" id="{7EFEB010-06DA-954B-87C6-3A091BC9043C}"/>
                </a:ext>
              </a:extLst>
            </p:cNvPr>
            <p:cNvSpPr/>
            <p:nvPr/>
          </p:nvSpPr>
          <p:spPr>
            <a:xfrm>
              <a:off x="2362200" y="7584255"/>
              <a:ext cx="3305829" cy="2625771"/>
            </a:xfrm>
            <a:prstGeom prst="round2Diag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646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2561C50-BE0B-814B-BA5F-E6AA60795F21}"/>
                </a:ext>
              </a:extLst>
            </p:cNvPr>
            <p:cNvGrpSpPr/>
            <p:nvPr/>
          </p:nvGrpSpPr>
          <p:grpSpPr>
            <a:xfrm>
              <a:off x="2368296" y="7584255"/>
              <a:ext cx="3299732" cy="2538709"/>
              <a:chOff x="1963928" y="7584255"/>
              <a:chExt cx="3299732" cy="2538709"/>
            </a:xfrm>
            <a:solidFill>
              <a:schemeClr val="bg1"/>
            </a:solidFill>
          </p:grpSpPr>
          <p:sp>
            <p:nvSpPr>
              <p:cNvPr id="31" name="Text Placeholder 19">
                <a:extLst>
                  <a:ext uri="{FF2B5EF4-FFF2-40B4-BE49-F238E27FC236}">
                    <a16:creationId xmlns:a16="http://schemas.microsoft.com/office/drawing/2014/main" id="{2B7582F5-27FF-4F4C-A1F6-B8E606BC7B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7653" y="7584255"/>
                <a:ext cx="1696007" cy="446340"/>
              </a:xfrm>
              <a:prstGeom prst="rect">
                <a:avLst/>
              </a:prstGeom>
              <a:solidFill>
                <a:srgbClr val="558BD2"/>
              </a:solidFill>
              <a:ln>
                <a:noFill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anchor="ctr" anchorCtr="1"/>
              <a:lstStyle>
                <a:lvl1pPr marL="0" indent="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2400" b="0" kern="1200">
                    <a:solidFill>
                      <a:schemeClr val="bg2"/>
                    </a:solidFill>
                    <a:latin typeface="+mj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sz="1778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References</a:t>
                </a:r>
              </a:p>
            </p:txBody>
          </p:sp>
          <p:sp>
            <p:nvSpPr>
              <p:cNvPr id="32" name="Text Placeholder 19">
                <a:extLst>
                  <a:ext uri="{FF2B5EF4-FFF2-40B4-BE49-F238E27FC236}">
                    <a16:creationId xmlns:a16="http://schemas.microsoft.com/office/drawing/2014/main" id="{EAF4BD10-144E-2445-8E21-B6ADE3E08E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3928" y="8001002"/>
                <a:ext cx="3223768" cy="2121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254000" tIns="0" rIns="254000" bIns="0" anchor="ctr"/>
              <a:lstStyle>
                <a:lvl1pPr marL="0" indent="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900" b="0" kern="120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1000" i="1" dirty="0">
                    <a:solidFill>
                      <a:schemeClr val="tx1"/>
                    </a:solidFill>
                  </a:rPr>
                  <a:t>[1] </a:t>
                </a:r>
                <a:r>
                  <a:rPr lang="en-US" sz="1200" dirty="0">
                    <a:solidFill>
                      <a:schemeClr val="tx1"/>
                    </a:solidFill>
                  </a:rPr>
                  <a:t>Murphy, G., and D.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Cubranic</a:t>
                </a:r>
                <a:r>
                  <a:rPr lang="en-US" sz="1200" dirty="0">
                    <a:solidFill>
                      <a:schemeClr val="tx1"/>
                    </a:solidFill>
                  </a:rPr>
                  <a:t>. "Automatic bug triage using text categorization." 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Proceedings of the Sixteenth International Conference on Software Engineering &amp; Knowledge Engineering</a:t>
                </a:r>
                <a:r>
                  <a:rPr lang="en-US" sz="1200" dirty="0">
                    <a:solidFill>
                      <a:schemeClr val="tx1"/>
                    </a:solidFill>
                  </a:rPr>
                  <a:t>. 2004.</a:t>
                </a:r>
                <a:endParaRPr lang="en-US" sz="1200" i="1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sz="1000" i="1" dirty="0">
                    <a:solidFill>
                      <a:schemeClr val="tx1"/>
                    </a:solidFill>
                  </a:rPr>
                  <a:t>[] –</a:t>
                </a:r>
              </a:p>
              <a:p>
                <a:pPr>
                  <a:defRPr/>
                </a:pPr>
                <a:r>
                  <a:rPr lang="en-US" sz="1000" i="1" dirty="0">
                    <a:solidFill>
                      <a:schemeClr val="tx1"/>
                    </a:solidFill>
                  </a:rPr>
                  <a:t>[] –</a:t>
                </a:r>
              </a:p>
              <a:p>
                <a:pPr>
                  <a:defRPr/>
                </a:pPr>
                <a:r>
                  <a:rPr lang="en-US" sz="1000" i="1" dirty="0">
                    <a:solidFill>
                      <a:schemeClr val="tx1"/>
                    </a:solidFill>
                  </a:rPr>
                  <a:t>[] –</a:t>
                </a:r>
              </a:p>
              <a:p>
                <a:pPr>
                  <a:defRPr/>
                </a:pPr>
                <a:r>
                  <a:rPr lang="en-US" sz="1000" i="1" dirty="0">
                    <a:solidFill>
                      <a:schemeClr val="tx1"/>
                    </a:solidFill>
                  </a:rPr>
                  <a:t>[] –</a:t>
                </a:r>
              </a:p>
              <a:p>
                <a:pPr>
                  <a:defRPr/>
                </a:pPr>
                <a:r>
                  <a:rPr lang="en-US" sz="1000" i="1" dirty="0">
                    <a:solidFill>
                      <a:schemeClr val="tx1"/>
                    </a:solidFill>
                  </a:rPr>
                  <a:t>[] – WUYUNTANA, D. and WANG, S. (2018). Distributed Representations of Mongolian Words and Its Efficient Estimation. </a:t>
                </a:r>
                <a:r>
                  <a:rPr lang="en-US" sz="1000" i="1" dirty="0" err="1">
                    <a:solidFill>
                      <a:schemeClr val="tx1"/>
                    </a:solidFill>
                  </a:rPr>
                  <a:t>DEStech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 Transactions on Computer Science and Engineering, (</a:t>
                </a:r>
                <a:r>
                  <a:rPr lang="en-US" sz="1000" i="1" dirty="0" err="1">
                    <a:solidFill>
                      <a:schemeClr val="tx1"/>
                    </a:solidFill>
                  </a:rPr>
                  <a:t>iceit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).</a:t>
                </a:r>
              </a:p>
            </p:txBody>
          </p:sp>
        </p:grpSp>
      </p:grpSp>
      <p:grpSp>
        <p:nvGrpSpPr>
          <p:cNvPr id="34" name="Group 37">
            <a:extLst>
              <a:ext uri="{FF2B5EF4-FFF2-40B4-BE49-F238E27FC236}">
                <a16:creationId xmlns:a16="http://schemas.microsoft.com/office/drawing/2014/main" id="{B9967AB2-C1A7-EB43-B995-BE13AFD77A68}"/>
              </a:ext>
            </a:extLst>
          </p:cNvPr>
          <p:cNvGrpSpPr>
            <a:grpSpLocks/>
          </p:cNvGrpSpPr>
          <p:nvPr/>
        </p:nvGrpSpPr>
        <p:grpSpPr bwMode="auto">
          <a:xfrm>
            <a:off x="19218175" y="3257542"/>
            <a:ext cx="7364837" cy="8020058"/>
            <a:chOff x="2362200" y="7467600"/>
            <a:chExt cx="3305829" cy="2671863"/>
          </a:xfrm>
        </p:grpSpPr>
        <p:sp>
          <p:nvSpPr>
            <p:cNvPr id="35" name="Round Diagonal Corner Rectangle 34">
              <a:extLst>
                <a:ext uri="{FF2B5EF4-FFF2-40B4-BE49-F238E27FC236}">
                  <a16:creationId xmlns:a16="http://schemas.microsoft.com/office/drawing/2014/main" id="{AC8B76E9-DEF2-E242-9272-B83DA0C09F4E}"/>
                </a:ext>
              </a:extLst>
            </p:cNvPr>
            <p:cNvSpPr/>
            <p:nvPr/>
          </p:nvSpPr>
          <p:spPr>
            <a:xfrm>
              <a:off x="2362200" y="7467600"/>
              <a:ext cx="3305829" cy="2671863"/>
            </a:xfrm>
            <a:prstGeom prst="round2Diag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646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E1D541-24C4-384A-9EDD-F042BE3433D0}"/>
                </a:ext>
              </a:extLst>
            </p:cNvPr>
            <p:cNvGrpSpPr/>
            <p:nvPr/>
          </p:nvGrpSpPr>
          <p:grpSpPr>
            <a:xfrm>
              <a:off x="2382094" y="7469414"/>
              <a:ext cx="3285935" cy="902776"/>
              <a:chOff x="1977726" y="7469414"/>
              <a:chExt cx="3285935" cy="902776"/>
            </a:xfrm>
            <a:solidFill>
              <a:schemeClr val="bg1"/>
            </a:solidFill>
          </p:grpSpPr>
          <p:sp>
            <p:nvSpPr>
              <p:cNvPr id="37" name="Text Placeholder 19">
                <a:extLst>
                  <a:ext uri="{FF2B5EF4-FFF2-40B4-BE49-F238E27FC236}">
                    <a16:creationId xmlns:a16="http://schemas.microsoft.com/office/drawing/2014/main" id="{03230124-B62B-ED4D-B0FF-A765BF9CCB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4843" y="7469414"/>
                <a:ext cx="1708818" cy="142092"/>
              </a:xfrm>
              <a:prstGeom prst="rect">
                <a:avLst/>
              </a:prstGeom>
              <a:solidFill>
                <a:srgbClr val="558BD2"/>
              </a:solidFill>
              <a:ln>
                <a:noFill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anchor="ctr" anchorCtr="1"/>
              <a:lstStyle>
                <a:lvl1pPr marL="0" indent="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2400" b="0" kern="1200">
                    <a:solidFill>
                      <a:schemeClr val="bg2"/>
                    </a:solidFill>
                    <a:latin typeface="+mj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sz="1778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Neural Network Design</a:t>
                </a:r>
              </a:p>
            </p:txBody>
          </p:sp>
          <p:sp>
            <p:nvSpPr>
              <p:cNvPr id="38" name="Text Placeholder 19">
                <a:extLst>
                  <a:ext uri="{FF2B5EF4-FFF2-40B4-BE49-F238E27FC236}">
                    <a16:creationId xmlns:a16="http://schemas.microsoft.com/office/drawing/2014/main" id="{A3A08B0C-F303-074C-AB0C-3A9D819FDD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7726" y="7613860"/>
                <a:ext cx="3223768" cy="758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254000" tIns="91440" rIns="254000" bIns="91440">
                <a:noAutofit/>
              </a:bodyPr>
              <a:lstStyle>
                <a:lvl1pPr marL="0" indent="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900" b="0" kern="120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1333" dirty="0">
                    <a:solidFill>
                      <a:schemeClr val="tx1"/>
                    </a:solidFill>
                  </a:rPr>
                  <a:t>	</a:t>
                </a:r>
                <a:r>
                  <a:rPr lang="en-US" sz="1600" dirty="0">
                    <a:solidFill>
                      <a:schemeClr val="tx1"/>
                    </a:solidFill>
                  </a:rPr>
                  <a:t>The Neural network parameters were chosen by searching through parameters using the Expium dataset. The dimensions investigated in the images on the left are: </a:t>
                </a:r>
              </a:p>
              <a:p>
                <a:pPr marL="285750" indent="-28575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Activator Functions:  [tanh,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relu</a:t>
                </a:r>
                <a:r>
                  <a:rPr lang="en-US" sz="1600" dirty="0">
                    <a:solidFill>
                      <a:schemeClr val="tx1"/>
                    </a:solidFill>
                  </a:rPr>
                  <a:t>]  </a:t>
                </a:r>
              </a:p>
              <a:p>
                <a:pPr marL="285750" indent="-28575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Learning rates: [0.5, 0.05, 0.005]</a:t>
                </a:r>
              </a:p>
              <a:p>
                <a:pPr>
                  <a:lnSpc>
                    <a:spcPct val="100000"/>
                  </a:lnSpc>
                  <a:spcBef>
                    <a:spcPts val="250"/>
                  </a:spcBef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The architecture chosen is: a 3 wide, 16 high neural,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ReLu</a:t>
                </a:r>
                <a:r>
                  <a:rPr lang="en-US" sz="1600" dirty="0">
                    <a:solidFill>
                      <a:schemeClr val="tx1"/>
                    </a:solidFill>
                  </a:rPr>
                  <a:t> activated network with a learning rate of 0.005 and 1,000 backpropagation iterations. At the bottom we list other architectures.</a:t>
                </a:r>
              </a:p>
            </p:txBody>
          </p:sp>
        </p:grpSp>
      </p:grpSp>
      <p:sp>
        <p:nvSpPr>
          <p:cNvPr id="46" name="Text Placeholder 19">
            <a:extLst>
              <a:ext uri="{FF2B5EF4-FFF2-40B4-BE49-F238E27FC236}">
                <a16:creationId xmlns:a16="http://schemas.microsoft.com/office/drawing/2014/main" id="{66FCFF8C-E6CB-264A-8D7E-D6D261D7E843}"/>
              </a:ext>
            </a:extLst>
          </p:cNvPr>
          <p:cNvSpPr txBox="1">
            <a:spLocks/>
          </p:cNvSpPr>
          <p:nvPr/>
        </p:nvSpPr>
        <p:spPr bwMode="auto">
          <a:xfrm>
            <a:off x="23142369" y="4434782"/>
            <a:ext cx="3282477" cy="677108"/>
          </a:xfrm>
          <a:prstGeom prst="rect">
            <a:avLst/>
          </a:prstGeom>
          <a:noFill/>
          <a:ln>
            <a:noFill/>
          </a:ln>
        </p:spPr>
        <p:txBody>
          <a:bodyPr lIns="254000" tIns="91440" rIns="254000" bIns="9144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Hidden layers:  [8, 16, 32]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Depth : [3, 5]</a:t>
            </a:r>
          </a:p>
        </p:txBody>
      </p:sp>
      <p:sp>
        <p:nvSpPr>
          <p:cNvPr id="52" name="Round Diagonal Corner Rectangle 51">
            <a:extLst>
              <a:ext uri="{FF2B5EF4-FFF2-40B4-BE49-F238E27FC236}">
                <a16:creationId xmlns:a16="http://schemas.microsoft.com/office/drawing/2014/main" id="{9BEDCF7E-F28F-8741-B59D-E7D38FCEE3D6}"/>
              </a:ext>
            </a:extLst>
          </p:cNvPr>
          <p:cNvSpPr/>
          <p:nvPr/>
        </p:nvSpPr>
        <p:spPr bwMode="auto">
          <a:xfrm>
            <a:off x="828674" y="7772400"/>
            <a:ext cx="13245302" cy="10216050"/>
          </a:xfrm>
          <a:prstGeom prst="round2Diag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646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2E346D3-3E0A-5644-9272-C117F4FF14BC}"/>
              </a:ext>
            </a:extLst>
          </p:cNvPr>
          <p:cNvGrpSpPr/>
          <p:nvPr/>
        </p:nvGrpSpPr>
        <p:grpSpPr bwMode="auto">
          <a:xfrm>
            <a:off x="1054509" y="7793755"/>
            <a:ext cx="13019467" cy="5846044"/>
            <a:chOff x="2014357" y="7473687"/>
            <a:chExt cx="3258683" cy="1666384"/>
          </a:xfrm>
          <a:solidFill>
            <a:schemeClr val="bg1"/>
          </a:solidFill>
        </p:grpSpPr>
        <p:sp>
          <p:nvSpPr>
            <p:cNvPr id="54" name="Text Placeholder 19">
              <a:extLst>
                <a:ext uri="{FF2B5EF4-FFF2-40B4-BE49-F238E27FC236}">
                  <a16:creationId xmlns:a16="http://schemas.microsoft.com/office/drawing/2014/main" id="{30650942-E1BF-D947-A785-D7C82DFB683D}"/>
                </a:ext>
              </a:extLst>
            </p:cNvPr>
            <p:cNvSpPr txBox="1">
              <a:spLocks/>
            </p:cNvSpPr>
            <p:nvPr/>
          </p:nvSpPr>
          <p:spPr>
            <a:xfrm>
              <a:off x="4153064" y="7473687"/>
              <a:ext cx="1119976" cy="187276"/>
            </a:xfrm>
            <a:prstGeom prst="rect">
              <a:avLst/>
            </a:prstGeom>
            <a:gradFill>
              <a:gsLst>
                <a:gs pos="100000">
                  <a:srgbClr val="394987"/>
                </a:gs>
                <a:gs pos="0">
                  <a:srgbClr val="8C1514"/>
                </a:gs>
                <a:gs pos="100000">
                  <a:srgbClr val="0B66C2"/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 anchorCtr="1"/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2400" b="0" kern="1200">
                  <a:solidFill>
                    <a:schemeClr val="bg2"/>
                  </a:solidFill>
                  <a:latin typeface="+mj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en-US" sz="1778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Features, Models and Results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 Placeholder 19">
                  <a:extLst>
                    <a:ext uri="{FF2B5EF4-FFF2-40B4-BE49-F238E27FC236}">
                      <a16:creationId xmlns:a16="http://schemas.microsoft.com/office/drawing/2014/main" id="{9AC2A220-4F3E-8645-99E4-FE93B0C015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4357" y="7710452"/>
                  <a:ext cx="3206485" cy="14296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254000" tIns="91440" rIns="254000" bIns="0" anchor="t"/>
                <a:lstStyle>
                  <a:lvl1pPr marL="0" indent="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None/>
                    <a:defRPr sz="900" b="0" kern="12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ts val="250"/>
                    </a:spcBef>
                    <a:defRPr/>
                  </a:pPr>
                  <a:r>
                    <a:rPr lang="en-US" sz="2400" b="1" dirty="0">
                      <a:solidFill>
                        <a:schemeClr val="tx1"/>
                      </a:solidFill>
                    </a:rPr>
                    <a:t>Features and Vectorization</a:t>
                  </a:r>
                </a:p>
                <a:p>
                  <a:pPr>
                    <a:lnSpc>
                      <a:spcPct val="100000"/>
                    </a:lnSpc>
                    <a:spcBef>
                      <a:spcPts val="250"/>
                    </a:spcBef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The input data described in the data set section was parsed into a bag of words, multinomial event model representation. The words are assumed to be independent and chosen with separate distributions at create time. During the preprocessing step we have a a list of important keywords that are added as features by default, a list of stop words that are ignored and a frequency threshold of &gt;= 5 when building multinomial vector. While developing our solution we make the following assumptions: </a:t>
                  </a:r>
                </a:p>
                <a:p>
                  <a:pPr>
                    <a:lnSpc>
                      <a:spcPct val="100000"/>
                    </a:lnSpc>
                    <a:spcBef>
                      <a:spcPts val="250"/>
                    </a:spcBef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/&gt; A ticket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in a the set of tickets </a:t>
                  </a:r>
                  <a14:m>
                    <m:oMath xmlns:m="http://schemas.openxmlformats.org/officeDocument/2006/math">
                      <m:r>
                        <a:rPr lang="x-none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x-non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none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x-non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x-none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x-non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assigned to a developer </a:t>
                  </a:r>
                  <a14:m>
                    <m:oMath xmlns:m="http://schemas.openxmlformats.org/officeDocument/2006/math">
                      <m:r>
                        <a:rPr lang="x-none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x-non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none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x-non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x-none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is generated by a unique distribution modelled by </a:t>
                  </a:r>
                  <a14:m>
                    <m:oMath xmlns:m="http://schemas.openxmlformats.org/officeDocument/2006/math">
                      <m:r>
                        <a:rPr lang="x-none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:</a:t>
                  </a:r>
                </a:p>
                <a:p>
                  <a:pPr>
                    <a:lnSpc>
                      <a:spcPct val="100000"/>
                    </a:lnSpc>
                    <a:spcBef>
                      <a:spcPts val="250"/>
                    </a:spcBef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				 	</a:t>
                  </a:r>
                  <a:r>
                    <a:rPr lang="x-none" sz="160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x-none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x-non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non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x-non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x-none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x-non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x-non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non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x-none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x-non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x-none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x-non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x-non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x-non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non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x-none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635000">
                    <a:lnSpc>
                      <a:spcPct val="100000"/>
                    </a:lnSpc>
                    <a:spcBef>
                      <a:spcPts val="250"/>
                    </a:spcBef>
                    <a:tabLst>
                      <a:tab pos="457200" algn="l"/>
                    </a:tabLst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/&gt; Tickets are composed of independently and identically distributed words chosen at random (naive Bayes assumption) and words from a multinomial distribution:			</a:t>
                  </a:r>
                  <a:r>
                    <a:rPr lang="x-none" sz="16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x-none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non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non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x-non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x-non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x-non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none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x-non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x-non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non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x-none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x-non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b>
                                      </m:sSub>
                                      <m: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x-none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x-none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x-none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, </m:t>
                                  </m:r>
                                  <m:r>
                                    <a:rPr lang="x-none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𝑜𝑐𝑐𝑢𝑟𝑎𝑛𝑐𝑒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lnSpc>
                      <a:spcPct val="100000"/>
                    </a:lnSpc>
                    <a:spcBef>
                      <a:spcPts val="250"/>
                    </a:spcBef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Lastly, the labels are built based on developers we have seen before represented as ENUM integers. Based on these foundations, we create a matrix a multinomial input vector and an integer class label representing assignee. </a:t>
                  </a:r>
                </a:p>
                <a:p>
                  <a:pPr>
                    <a:lnSpc>
                      <a:spcPct val="100000"/>
                    </a:lnSpc>
                    <a:spcBef>
                      <a:spcPts val="250"/>
                    </a:spcBef>
                    <a:defRPr/>
                  </a:pPr>
                  <a:r>
                    <a:rPr lang="en-US" sz="2400" b="1" dirty="0">
                      <a:solidFill>
                        <a:schemeClr val="tx1"/>
                      </a:solidFill>
                    </a:rPr>
                    <a:t>Network Model</a:t>
                  </a:r>
                  <a:endPara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lnSpc>
                      <a:spcPct val="100000"/>
                    </a:lnSpc>
                    <a:spcBef>
                      <a:spcPts val="250"/>
                    </a:spcBef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We utilize a DNN to approximate </a:t>
                  </a:r>
                  <a14:m>
                    <m:oMath xmlns:m="http://schemas.openxmlformats.org/officeDocument/2006/math">
                      <m:r>
                        <a:rPr lang="x-none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in order to predict a designated assignee. As per the neural network design section, we use a 3x16 tanh neural network with a 0.005 learning rate and 1,000 backprop iterations. The final label (developer) selection is done via </a:t>
                  </a:r>
                  <a:r>
                    <a:rPr lang="en-US" sz="1600" i="1" dirty="0" err="1">
                      <a:solidFill>
                        <a:schemeClr val="tx1"/>
                      </a:solidFill>
                    </a:rPr>
                    <a:t>softmax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followed by a </a:t>
                  </a:r>
                  <a:r>
                    <a:rPr lang="en-US" sz="1600" i="1" dirty="0">
                      <a:solidFill>
                        <a:schemeClr val="tx1"/>
                      </a:solidFill>
                    </a:rPr>
                    <a:t>cross entropy loss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for back prop.  The network is trained and tested with an 80% / 20% train to test split, initial attempts at 5 fold validation proved too time consuming.  </a:t>
                  </a:r>
                </a:p>
                <a:p>
                  <a:pPr>
                    <a:lnSpc>
                      <a:spcPct val="100000"/>
                    </a:lnSpc>
                    <a:spcBef>
                      <a:spcPts val="250"/>
                    </a:spcBef>
                    <a:defRPr/>
                  </a:pPr>
                  <a:r>
                    <a:rPr lang="en-US" sz="2400" b="1" u="sng" dirty="0">
                      <a:solidFill>
                        <a:schemeClr val="tx1"/>
                      </a:solidFill>
                    </a:rPr>
                    <a:t>Results</a:t>
                  </a:r>
                </a:p>
                <a:p>
                  <a:pPr>
                    <a:lnSpc>
                      <a:spcPct val="100000"/>
                    </a:lnSpc>
                    <a:spcBef>
                      <a:spcPts val="250"/>
                    </a:spcBef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Blow we demonstrate the results of the experiments conducted</a:t>
                  </a:r>
                  <a:endParaRPr lang="en-US" sz="1600" b="1" u="sng" dirty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00000"/>
                    </a:lnSpc>
                    <a:spcBef>
                      <a:spcPts val="250"/>
                    </a:spcBef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Text Placeholder 19">
                  <a:extLst>
                    <a:ext uri="{FF2B5EF4-FFF2-40B4-BE49-F238E27FC236}">
                      <a16:creationId xmlns:a16="http://schemas.microsoft.com/office/drawing/2014/main" id="{9AC2A220-4F3E-8645-99E4-FE93B0C01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357" y="7710452"/>
                  <a:ext cx="3206485" cy="1429619"/>
                </a:xfrm>
                <a:prstGeom prst="rect">
                  <a:avLst/>
                </a:prstGeom>
                <a:blipFill>
                  <a:blip r:embed="rId8"/>
                  <a:stretch>
                    <a:fillRect b="-93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Text Placeholder 19">
            <a:extLst>
              <a:ext uri="{FF2B5EF4-FFF2-40B4-BE49-F238E27FC236}">
                <a16:creationId xmlns:a16="http://schemas.microsoft.com/office/drawing/2014/main" id="{C0FE7EEE-11D7-2E45-AD0B-5871E2343C19}"/>
              </a:ext>
            </a:extLst>
          </p:cNvPr>
          <p:cNvSpPr txBox="1">
            <a:spLocks/>
          </p:cNvSpPr>
          <p:nvPr/>
        </p:nvSpPr>
        <p:spPr bwMode="auto">
          <a:xfrm>
            <a:off x="1105417" y="16136572"/>
            <a:ext cx="12691816" cy="1203742"/>
          </a:xfrm>
          <a:prstGeom prst="rect">
            <a:avLst/>
          </a:prstGeom>
          <a:noFill/>
          <a:ln>
            <a:noFill/>
          </a:ln>
        </p:spPr>
        <p:txBody>
          <a:bodyPr lIns="254000" tIns="91440" rIns="254000" bIns="0" anchor="t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50"/>
              </a:spcBef>
              <a:defRPr/>
            </a:pPr>
            <a:r>
              <a:rPr lang="en-US" sz="2400" b="1" u="sng" dirty="0">
                <a:solidFill>
                  <a:schemeClr val="tx1"/>
                </a:solidFill>
              </a:rPr>
              <a:t>Remarks</a:t>
            </a:r>
          </a:p>
          <a:p>
            <a:pPr>
              <a:lnSpc>
                <a:spcPct val="100000"/>
              </a:lnSpc>
              <a:spcBef>
                <a:spcPts val="250"/>
              </a:spcBef>
              <a:defRPr/>
            </a:pPr>
            <a:r>
              <a:rPr lang="en-US" sz="1600" dirty="0">
                <a:solidFill>
                  <a:schemeClr val="tx1"/>
                </a:solidFill>
              </a:rPr>
              <a:t>One acceptable point is that a developer that has never been assigned a ticket will not be considered during prediction, this is similar to </a:t>
            </a:r>
          </a:p>
          <a:p>
            <a:pPr>
              <a:lnSpc>
                <a:spcPct val="100000"/>
              </a:lnSpc>
              <a:spcBef>
                <a:spcPts val="250"/>
              </a:spcBef>
              <a:defRPr/>
            </a:pPr>
            <a:r>
              <a:rPr lang="en-US" sz="1600" dirty="0">
                <a:solidFill>
                  <a:schemeClr val="tx1"/>
                </a:solidFill>
              </a:rPr>
              <a:t>The highly non-l</a:t>
            </a:r>
          </a:p>
          <a:p>
            <a:pPr>
              <a:lnSpc>
                <a:spcPct val="100000"/>
              </a:lnSpc>
              <a:defRPr/>
            </a:pPr>
            <a:endParaRPr lang="en-US" sz="1333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EA5C9D-BE38-3B41-ACD1-A330D49A0C04}"/>
              </a:ext>
            </a:extLst>
          </p:cNvPr>
          <p:cNvGrpSpPr/>
          <p:nvPr/>
        </p:nvGrpSpPr>
        <p:grpSpPr>
          <a:xfrm>
            <a:off x="14611541" y="3012338"/>
            <a:ext cx="4186244" cy="15181552"/>
            <a:chOff x="14510140" y="3000689"/>
            <a:chExt cx="4186244" cy="151815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53989EE-8520-E943-9453-54F75A011D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000"/>
            <a:stretch/>
          </p:blipFill>
          <p:spPr>
            <a:xfrm>
              <a:off x="14510140" y="3015930"/>
              <a:ext cx="1413678" cy="1516631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7E03BD9-4257-3743-BA94-A5245FB4AD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74" t="-90" r="39113" b="90"/>
            <a:stretch/>
          </p:blipFill>
          <p:spPr>
            <a:xfrm>
              <a:off x="15855803" y="3000689"/>
              <a:ext cx="1428193" cy="151815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094600D-8A83-E444-9ADB-39AD67F25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99"/>
            <a:stretch/>
          </p:blipFill>
          <p:spPr>
            <a:xfrm>
              <a:off x="17283996" y="3015931"/>
              <a:ext cx="1412388" cy="1516631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D0E82F-5ADE-F54F-8EFD-F834B586EDB6}"/>
              </a:ext>
            </a:extLst>
          </p:cNvPr>
          <p:cNvGrpSpPr/>
          <p:nvPr/>
        </p:nvGrpSpPr>
        <p:grpSpPr>
          <a:xfrm>
            <a:off x="19221283" y="11665442"/>
            <a:ext cx="7364837" cy="3419751"/>
            <a:chOff x="19220677" y="11650290"/>
            <a:chExt cx="7364837" cy="3419751"/>
          </a:xfrm>
        </p:grpSpPr>
        <p:sp>
          <p:nvSpPr>
            <p:cNvPr id="59" name="Round Diagonal Corner Rectangle 58">
              <a:extLst>
                <a:ext uri="{FF2B5EF4-FFF2-40B4-BE49-F238E27FC236}">
                  <a16:creationId xmlns:a16="http://schemas.microsoft.com/office/drawing/2014/main" id="{521F2CD1-2137-DE42-B527-207848B9B2C6}"/>
                </a:ext>
              </a:extLst>
            </p:cNvPr>
            <p:cNvSpPr/>
            <p:nvPr/>
          </p:nvSpPr>
          <p:spPr bwMode="auto">
            <a:xfrm>
              <a:off x="19220677" y="11650290"/>
              <a:ext cx="7364837" cy="3419751"/>
            </a:xfrm>
            <a:prstGeom prst="round2Diag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646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C54380E-2194-6E49-A43D-39792D6DCE75}"/>
                </a:ext>
              </a:extLst>
            </p:cNvPr>
            <p:cNvGrpSpPr/>
            <p:nvPr/>
          </p:nvGrpSpPr>
          <p:grpSpPr bwMode="auto">
            <a:xfrm>
              <a:off x="19363086" y="11650290"/>
              <a:ext cx="7219925" cy="3419751"/>
              <a:chOff x="1972288" y="7498654"/>
              <a:chExt cx="3240783" cy="2742426"/>
            </a:xfrm>
            <a:solidFill>
              <a:schemeClr val="bg1"/>
            </a:solidFill>
          </p:grpSpPr>
          <p:sp>
            <p:nvSpPr>
              <p:cNvPr id="61" name="Text Placeholder 19">
                <a:extLst>
                  <a:ext uri="{FF2B5EF4-FFF2-40B4-BE49-F238E27FC236}">
                    <a16:creationId xmlns:a16="http://schemas.microsoft.com/office/drawing/2014/main" id="{77F72599-1082-3342-AD0E-2111888DC9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17064" y="7498654"/>
                <a:ext cx="1696007" cy="446340"/>
              </a:xfrm>
              <a:prstGeom prst="rect">
                <a:avLst/>
              </a:prstGeom>
              <a:solidFill>
                <a:srgbClr val="558BD2"/>
              </a:solidFill>
              <a:ln>
                <a:noFill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anchor="ctr" anchorCtr="1"/>
              <a:lstStyle>
                <a:lvl1pPr marL="0" indent="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2400" b="0" kern="1200">
                    <a:solidFill>
                      <a:schemeClr val="bg2"/>
                    </a:solidFill>
                    <a:latin typeface="+mj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sz="1778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Discussion  Remarks</a:t>
                </a:r>
              </a:p>
            </p:txBody>
          </p:sp>
          <p:sp>
            <p:nvSpPr>
              <p:cNvPr id="62" name="Text Placeholder 19">
                <a:extLst>
                  <a:ext uri="{FF2B5EF4-FFF2-40B4-BE49-F238E27FC236}">
                    <a16:creationId xmlns:a16="http://schemas.microsoft.com/office/drawing/2014/main" id="{82A0A73D-4473-E545-97EE-97ECFEF442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2288" y="7970810"/>
                <a:ext cx="3223768" cy="22702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254000" tIns="91440" rIns="254000" bIns="91440"/>
              <a:lstStyle>
                <a:lvl1pPr marL="0" indent="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900" b="0" kern="120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1600" b="1" u="sng" dirty="0">
                    <a:solidFill>
                      <a:schemeClr val="tx1"/>
                    </a:solidFill>
                  </a:rPr>
                  <a:t>Conclusions: </a:t>
                </a:r>
                <a:r>
                  <a:rPr lang="en-US" sz="1600" dirty="0">
                    <a:solidFill>
                      <a:schemeClr val="tx1"/>
                    </a:solidFill>
                  </a:rPr>
                  <a:t>The initial results of our experiment resulted in poor accuracy on the test set. The DNN is able to model highly non-linear models but even with a dataset of &lt;&gt; tickets, the test set still performed poorly.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1600" b="1" u="sng" dirty="0">
                    <a:solidFill>
                      <a:schemeClr val="tx1"/>
                    </a:solidFill>
                  </a:rPr>
                  <a:t>Future Work:</a:t>
                </a:r>
                <a:r>
                  <a:rPr lang="en-US" sz="1600" dirty="0">
                    <a:solidFill>
                      <a:schemeClr val="tx1"/>
                    </a:solidFill>
                  </a:rPr>
                  <a:t> Parameter search on the LinkedIn dataset though computationally expensive could improve our model capabilities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Additional features from JIRA ticket fields leaves a lot of room for improvement</a:t>
                </a:r>
              </a:p>
              <a:p>
                <a:pPr marL="285750" indent="-28575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The current algorithm does not take advantage of NLP concepts, a great extension of this work would be to implement stemming, lemmatization, Word2Vec and word embeddings. </a:t>
                </a:r>
              </a:p>
              <a:p>
                <a:pPr marL="285750" indent="-28575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Utilize additional features such as: watchers, labels, reporter, hashed exceptions and so on.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60366981-0245-5240-9F05-CC3691DDD1C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3"/>
          <a:stretch/>
        </p:blipFill>
        <p:spPr>
          <a:xfrm>
            <a:off x="21488686" y="9410339"/>
            <a:ext cx="2405200" cy="172917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60FB99F-538A-0544-BD08-6496FFDECF1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" t="4762" r="8597"/>
          <a:stretch/>
        </p:blipFill>
        <p:spPr>
          <a:xfrm>
            <a:off x="19388805" y="5735816"/>
            <a:ext cx="4505081" cy="3766311"/>
          </a:xfrm>
          <a:prstGeom prst="rect">
            <a:avLst/>
          </a:prstGeom>
        </p:spPr>
      </p:pic>
      <p:sp>
        <p:nvSpPr>
          <p:cNvPr id="64" name="Text Placeholder 19">
            <a:extLst>
              <a:ext uri="{FF2B5EF4-FFF2-40B4-BE49-F238E27FC236}">
                <a16:creationId xmlns:a16="http://schemas.microsoft.com/office/drawing/2014/main" id="{3F7F64D1-FB0A-0C4F-8758-4C6DCB40ABC8}"/>
              </a:ext>
            </a:extLst>
          </p:cNvPr>
          <p:cNvSpPr txBox="1">
            <a:spLocks/>
          </p:cNvSpPr>
          <p:nvPr/>
        </p:nvSpPr>
        <p:spPr bwMode="auto">
          <a:xfrm>
            <a:off x="23900481" y="6649833"/>
            <a:ext cx="2603104" cy="2154436"/>
          </a:xfrm>
          <a:prstGeom prst="rect">
            <a:avLst/>
          </a:prstGeom>
          <a:noFill/>
          <a:ln>
            <a:noFill/>
          </a:ln>
        </p:spPr>
        <p:txBody>
          <a:bodyPr wrap="square" lIns="254000" tIns="91440" rIns="254000" bIns="9144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dirty="0">
                <a:solidFill>
                  <a:schemeClr val="tx1"/>
                </a:solidFill>
              </a:rPr>
              <a:t>      The architecture is chosen due to the smooth descent and relative simplicity of the network compared to the higher train accuracy achieved by the architectures below.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A0ECE2-E254-A047-A911-EC0B036AB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34685"/>
              </p:ext>
            </p:extLst>
          </p:nvPr>
        </p:nvGraphicFramePr>
        <p:xfrm>
          <a:off x="1523999" y="14033813"/>
          <a:ext cx="11808935" cy="2102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475">
                  <a:extLst>
                    <a:ext uri="{9D8B030D-6E8A-4147-A177-3AD203B41FA5}">
                      <a16:colId xmlns:a16="http://schemas.microsoft.com/office/drawing/2014/main" val="3512647256"/>
                    </a:ext>
                  </a:extLst>
                </a:gridCol>
                <a:gridCol w="1896099">
                  <a:extLst>
                    <a:ext uri="{9D8B030D-6E8A-4147-A177-3AD203B41FA5}">
                      <a16:colId xmlns:a16="http://schemas.microsoft.com/office/drawing/2014/main" val="3371112526"/>
                    </a:ext>
                  </a:extLst>
                </a:gridCol>
                <a:gridCol w="2361787">
                  <a:extLst>
                    <a:ext uri="{9D8B030D-6E8A-4147-A177-3AD203B41FA5}">
                      <a16:colId xmlns:a16="http://schemas.microsoft.com/office/drawing/2014/main" val="3705095373"/>
                    </a:ext>
                  </a:extLst>
                </a:gridCol>
                <a:gridCol w="2361787">
                  <a:extLst>
                    <a:ext uri="{9D8B030D-6E8A-4147-A177-3AD203B41FA5}">
                      <a16:colId xmlns:a16="http://schemas.microsoft.com/office/drawing/2014/main" val="2326900635"/>
                    </a:ext>
                  </a:extLst>
                </a:gridCol>
                <a:gridCol w="2361787">
                  <a:extLst>
                    <a:ext uri="{9D8B030D-6E8A-4147-A177-3AD203B41FA5}">
                      <a16:colId xmlns:a16="http://schemas.microsoft.com/office/drawing/2014/main" val="2621933109"/>
                    </a:ext>
                  </a:extLst>
                </a:gridCol>
              </a:tblGrid>
              <a:tr h="639719">
                <a:tc rowSpan="2">
                  <a:txBody>
                    <a:bodyPr/>
                    <a:lstStyle/>
                    <a:p>
                      <a:pPr algn="ctr"/>
                      <a:r>
                        <a:rPr lang="en-US" sz="3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Linkedin Dataset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Expium Generated Dataset  (~5500)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3761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0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SVM Classifier (linear kernel)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77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Naive Bayes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190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 Neural Network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26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5Fold (100%) 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049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676</Words>
  <Application>Microsoft Macintosh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Consolas</vt:lpstr>
      <vt:lpstr>Tahoma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Huber, Christina</dc:creator>
  <cp:lastModifiedBy>Yonatan Feleke</cp:lastModifiedBy>
  <cp:revision>95</cp:revision>
  <cp:lastPrinted>2018-12-10T03:00:59Z</cp:lastPrinted>
  <dcterms:created xsi:type="dcterms:W3CDTF">2014-07-14T23:05:16Z</dcterms:created>
  <dcterms:modified xsi:type="dcterms:W3CDTF">2018-12-10T13:55:41Z</dcterms:modified>
</cp:coreProperties>
</file>