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6" r:id="rId6"/>
    <p:sldId id="268" r:id="rId7"/>
    <p:sldId id="269" r:id="rId8"/>
    <p:sldId id="261" r:id="rId9"/>
    <p:sldId id="264" r:id="rId10"/>
    <p:sldId id="267" r:id="rId11"/>
    <p:sldId id="262"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417E8-EC09-4C27-9E04-27364B203A13}"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IN"/>
        </a:p>
      </dgm:t>
    </dgm:pt>
    <dgm:pt modelId="{E24ABA5A-A319-46F6-B4A8-B826F3B2DCA0}">
      <dgm:prSet phldrT="[Text]">
        <dgm:style>
          <a:lnRef idx="0">
            <a:schemeClr val="accent4"/>
          </a:lnRef>
          <a:fillRef idx="3">
            <a:schemeClr val="accent4"/>
          </a:fillRef>
          <a:effectRef idx="3">
            <a:schemeClr val="accent4"/>
          </a:effectRef>
          <a:fontRef idx="minor">
            <a:schemeClr val="lt1"/>
          </a:fontRef>
        </dgm:style>
      </dgm:prSet>
      <dgm:spPr/>
      <dgm: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Android studio - IDE</a:t>
          </a:r>
        </a:p>
      </dgm:t>
    </dgm:pt>
    <dgm:pt modelId="{CD0BC362-9CC5-4CA8-9A01-23C57E0B78C2}" type="parTrans" cxnId="{8E5854F6-193E-4BBD-9488-A5B9BBC79744}">
      <dgm:prSet/>
      <dgm:spPr/>
      <dgm:t>
        <a:bodyPr/>
        <a:lstStyle/>
        <a:p>
          <a:endParaRPr lang="en-IN"/>
        </a:p>
      </dgm:t>
    </dgm:pt>
    <dgm:pt modelId="{F31B2B66-1A31-4A28-9608-D456A27BD072}" type="sibTrans" cxnId="{8E5854F6-193E-4BBD-9488-A5B9BBC79744}">
      <dgm:prSet/>
      <dgm:spPr/>
      <dgm:t>
        <a:bodyPr/>
        <a:lstStyle/>
        <a:p>
          <a:endParaRPr lang="en-IN"/>
        </a:p>
      </dgm:t>
    </dgm:pt>
    <dgm:pt modelId="{27798B50-031C-4E6B-BE57-DDE095E7469D}">
      <dgm:prSet phldrT="[Text]"/>
      <dgm:spPr/>
      <dgm: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Java – Backend language</a:t>
          </a:r>
        </a:p>
      </dgm:t>
    </dgm:pt>
    <dgm:pt modelId="{A9D6C731-DEFB-469E-A940-CFBF7323F176}" type="parTrans" cxnId="{884C469D-C698-4DC3-A4B2-81BFFFE42EC6}">
      <dgm:prSet/>
      <dgm:spPr/>
      <dgm:t>
        <a:bodyPr/>
        <a:lstStyle/>
        <a:p>
          <a:endParaRPr lang="en-IN"/>
        </a:p>
      </dgm:t>
    </dgm:pt>
    <dgm:pt modelId="{F40F7BE1-7965-4651-8541-62E5C085087B}" type="sibTrans" cxnId="{884C469D-C698-4DC3-A4B2-81BFFFE42EC6}">
      <dgm:prSet/>
      <dgm:spPr/>
      <dgm:t>
        <a:bodyPr/>
        <a:lstStyle/>
        <a:p>
          <a:endParaRPr lang="en-IN"/>
        </a:p>
      </dgm:t>
    </dgm:pt>
    <dgm:pt modelId="{8BF29CE3-16DE-4EF0-B4C1-045705039BCA}">
      <dgm:prSet phldrT="[Text]">
        <dgm:style>
          <a:lnRef idx="0">
            <a:schemeClr val="accent4"/>
          </a:lnRef>
          <a:fillRef idx="3">
            <a:schemeClr val="accent4"/>
          </a:fillRef>
          <a:effectRef idx="3">
            <a:schemeClr val="accent4"/>
          </a:effectRef>
          <a:fontRef idx="minor">
            <a:schemeClr val="lt1"/>
          </a:fontRef>
        </dgm:style>
      </dgm:prSet>
      <dgm:spPr/>
      <dgm: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XML – UI designing</a:t>
          </a:r>
        </a:p>
      </dgm:t>
    </dgm:pt>
    <dgm:pt modelId="{8FBD4F33-E3FB-4165-816B-6E19BD32BD46}" type="parTrans" cxnId="{F41693A9-C078-400C-BB74-7BBAB5EF5A31}">
      <dgm:prSet/>
      <dgm:spPr/>
      <dgm:t>
        <a:bodyPr/>
        <a:lstStyle/>
        <a:p>
          <a:endParaRPr lang="en-IN"/>
        </a:p>
      </dgm:t>
    </dgm:pt>
    <dgm:pt modelId="{BDFD272A-B300-458D-86D3-F9ABBDF31E33}" type="sibTrans" cxnId="{F41693A9-C078-400C-BB74-7BBAB5EF5A31}">
      <dgm:prSet/>
      <dgm:spPr/>
      <dgm:t>
        <a:bodyPr/>
        <a:lstStyle/>
        <a:p>
          <a:endParaRPr lang="en-IN"/>
        </a:p>
      </dgm:t>
    </dgm:pt>
    <dgm:pt modelId="{ABE2FE4C-78A9-400D-8E93-3DDDE30D3CAA}">
      <dgm:prSet phldrT="[Text]"/>
      <dgm:spPr/>
      <dgm: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Firebase - authentication</a:t>
          </a:r>
        </a:p>
      </dgm:t>
    </dgm:pt>
    <dgm:pt modelId="{CBA756A3-0103-4CBD-96A0-3C0CF40744A1}" type="parTrans" cxnId="{170E620E-B1A5-4382-A70A-D4A482B38ED2}">
      <dgm:prSet/>
      <dgm:spPr/>
      <dgm:t>
        <a:bodyPr/>
        <a:lstStyle/>
        <a:p>
          <a:endParaRPr lang="en-IN"/>
        </a:p>
      </dgm:t>
    </dgm:pt>
    <dgm:pt modelId="{6E006DD5-2C97-4F7E-86B8-30442484FEAD}" type="sibTrans" cxnId="{170E620E-B1A5-4382-A70A-D4A482B38ED2}">
      <dgm:prSet/>
      <dgm:spPr/>
      <dgm:t>
        <a:bodyPr/>
        <a:lstStyle/>
        <a:p>
          <a:endParaRPr lang="en-IN"/>
        </a:p>
      </dgm:t>
    </dgm:pt>
    <dgm:pt modelId="{B861EC1D-D873-4D1D-AFB6-7218E9CD03E2}" type="pres">
      <dgm:prSet presAssocID="{9B9417E8-EC09-4C27-9E04-27364B203A13}" presName="Name0" presStyleCnt="0">
        <dgm:presLayoutVars>
          <dgm:dir/>
          <dgm:resizeHandles val="exact"/>
        </dgm:presLayoutVars>
      </dgm:prSet>
      <dgm:spPr/>
    </dgm:pt>
    <dgm:pt modelId="{5C01ED5F-B6BB-4077-8ECB-451A1AC497EC}" type="pres">
      <dgm:prSet presAssocID="{9B9417E8-EC09-4C27-9E04-27364B203A13}" presName="bkgdShp" presStyleLbl="alignAccFollowNode1" presStyleIdx="0" presStyleCnt="1"/>
      <dgm:spPr/>
    </dgm:pt>
    <dgm:pt modelId="{C5888DDA-A6C3-4F71-8A58-3D9165125644}" type="pres">
      <dgm:prSet presAssocID="{9B9417E8-EC09-4C27-9E04-27364B203A13}" presName="linComp" presStyleCnt="0"/>
      <dgm:spPr/>
    </dgm:pt>
    <dgm:pt modelId="{56E47755-2806-4EC0-83BE-05EFCF30A809}" type="pres">
      <dgm:prSet presAssocID="{E24ABA5A-A319-46F6-B4A8-B826F3B2DCA0}" presName="compNode" presStyleCnt="0"/>
      <dgm:spPr/>
    </dgm:pt>
    <dgm:pt modelId="{526BBD01-09DD-41AF-9353-12434B7C6B12}" type="pres">
      <dgm:prSet presAssocID="{E24ABA5A-A319-46F6-B4A8-B826F3B2DCA0}" presName="node" presStyleLbl="node1" presStyleIdx="0" presStyleCnt="4" custLinFactNeighborX="405">
        <dgm:presLayoutVars>
          <dgm:bulletEnabled val="1"/>
        </dgm:presLayoutVars>
      </dgm:prSet>
      <dgm:spPr/>
    </dgm:pt>
    <dgm:pt modelId="{81E621E4-67BA-4D82-869D-7AB5102B6098}" type="pres">
      <dgm:prSet presAssocID="{E24ABA5A-A319-46F6-B4A8-B826F3B2DCA0}" presName="invisiNode" presStyleLbl="node1" presStyleIdx="0" presStyleCnt="4"/>
      <dgm:spPr/>
    </dgm:pt>
    <dgm:pt modelId="{EE18E220-D5C1-4CC2-B0FF-DBCEA6DF87FD}" type="pres">
      <dgm:prSet presAssocID="{E24ABA5A-A319-46F6-B4A8-B826F3B2DCA0}" presName="imagNode" presStyleLbl="fgImgPlace1" presStyleIdx="0" presStyleCnt="4"/>
      <dgm:spPr/>
    </dgm:pt>
    <dgm:pt modelId="{D5BE0E38-6CBF-495F-B1C9-241347AD7D3D}" type="pres">
      <dgm:prSet presAssocID="{F31B2B66-1A31-4A28-9608-D456A27BD072}" presName="sibTrans" presStyleLbl="sibTrans2D1" presStyleIdx="0" presStyleCnt="0"/>
      <dgm:spPr/>
    </dgm:pt>
    <dgm:pt modelId="{79779215-481C-450B-9F55-2EFC100766AE}" type="pres">
      <dgm:prSet presAssocID="{27798B50-031C-4E6B-BE57-DDE095E7469D}" presName="compNode" presStyleCnt="0"/>
      <dgm:spPr/>
    </dgm:pt>
    <dgm:pt modelId="{0F045FC9-B1D9-41BE-95BE-A4A1D4885749}" type="pres">
      <dgm:prSet presAssocID="{27798B50-031C-4E6B-BE57-DDE095E7469D}" presName="node" presStyleLbl="node1" presStyleIdx="1" presStyleCnt="4">
        <dgm:presLayoutVars>
          <dgm:bulletEnabled val="1"/>
        </dgm:presLayoutVars>
      </dgm:prSet>
      <dgm:spPr/>
    </dgm:pt>
    <dgm:pt modelId="{B251FA51-6D98-4CEA-A29B-53D0D03E0779}" type="pres">
      <dgm:prSet presAssocID="{27798B50-031C-4E6B-BE57-DDE095E7469D}" presName="invisiNode" presStyleLbl="node1" presStyleIdx="1" presStyleCnt="4"/>
      <dgm:spPr/>
    </dgm:pt>
    <dgm:pt modelId="{1E495BCC-9B4F-4867-AE48-81A431BAF9AD}" type="pres">
      <dgm:prSet presAssocID="{27798B50-031C-4E6B-BE57-DDE095E7469D}" presName="imagNode" presStyleLbl="fgImgPlace1" presStyleIdx="1" presStyleCnt="4"/>
      <dgm:spPr/>
    </dgm:pt>
    <dgm:pt modelId="{F13DE35C-1D06-4EBA-99DB-40DE8EF0F40C}" type="pres">
      <dgm:prSet presAssocID="{F40F7BE1-7965-4651-8541-62E5C085087B}" presName="sibTrans" presStyleLbl="sibTrans2D1" presStyleIdx="0" presStyleCnt="0"/>
      <dgm:spPr/>
    </dgm:pt>
    <dgm:pt modelId="{8F2EC9DC-DEA7-43EC-B349-72F5FDE25D69}" type="pres">
      <dgm:prSet presAssocID="{8BF29CE3-16DE-4EF0-B4C1-045705039BCA}" presName="compNode" presStyleCnt="0"/>
      <dgm:spPr/>
    </dgm:pt>
    <dgm:pt modelId="{F3D5CBBC-9A47-4EBB-8D4A-21DE98E32DCC}" type="pres">
      <dgm:prSet presAssocID="{8BF29CE3-16DE-4EF0-B4C1-045705039BCA}" presName="node" presStyleLbl="node1" presStyleIdx="2" presStyleCnt="4">
        <dgm:presLayoutVars>
          <dgm:bulletEnabled val="1"/>
        </dgm:presLayoutVars>
      </dgm:prSet>
      <dgm:spPr/>
    </dgm:pt>
    <dgm:pt modelId="{09F05210-A031-4245-9957-0264AC6149DF}" type="pres">
      <dgm:prSet presAssocID="{8BF29CE3-16DE-4EF0-B4C1-045705039BCA}" presName="invisiNode" presStyleLbl="node1" presStyleIdx="2" presStyleCnt="4"/>
      <dgm:spPr/>
    </dgm:pt>
    <dgm:pt modelId="{B41D20E1-4314-4907-8635-8F7B4B48E4AF}" type="pres">
      <dgm:prSet presAssocID="{8BF29CE3-16DE-4EF0-B4C1-045705039BCA}" presName="imagNode" presStyleLbl="fgImgPlace1" presStyleIdx="2" presStyleCnt="4"/>
      <dgm:spPr/>
    </dgm:pt>
    <dgm:pt modelId="{75D9AFC8-3CEF-4A44-9C8C-4D1FE190A093}" type="pres">
      <dgm:prSet presAssocID="{BDFD272A-B300-458D-86D3-F9ABBDF31E33}" presName="sibTrans" presStyleLbl="sibTrans2D1" presStyleIdx="0" presStyleCnt="0"/>
      <dgm:spPr/>
    </dgm:pt>
    <dgm:pt modelId="{60945222-CD77-451E-8203-7BA1715357E6}" type="pres">
      <dgm:prSet presAssocID="{ABE2FE4C-78A9-400D-8E93-3DDDE30D3CAA}" presName="compNode" presStyleCnt="0"/>
      <dgm:spPr/>
    </dgm:pt>
    <dgm:pt modelId="{3CF1CB5E-617C-4C6D-8280-2CF269CF01B6}" type="pres">
      <dgm:prSet presAssocID="{ABE2FE4C-78A9-400D-8E93-3DDDE30D3CAA}" presName="node" presStyleLbl="node1" presStyleIdx="3" presStyleCnt="4">
        <dgm:presLayoutVars>
          <dgm:bulletEnabled val="1"/>
        </dgm:presLayoutVars>
      </dgm:prSet>
      <dgm:spPr/>
    </dgm:pt>
    <dgm:pt modelId="{551DB108-75E7-4243-A444-FAC4025AE719}" type="pres">
      <dgm:prSet presAssocID="{ABE2FE4C-78A9-400D-8E93-3DDDE30D3CAA}" presName="invisiNode" presStyleLbl="node1" presStyleIdx="3" presStyleCnt="4"/>
      <dgm:spPr/>
    </dgm:pt>
    <dgm:pt modelId="{C6A4A1A6-CCE0-4D3D-A5CF-00CE7269ACBC}" type="pres">
      <dgm:prSet presAssocID="{ABE2FE4C-78A9-400D-8E93-3DDDE30D3CAA}" presName="imagNode" presStyleLbl="fgImgPlace1" presStyleIdx="3" presStyleCnt="4"/>
      <dgm:spPr/>
    </dgm:pt>
  </dgm:ptLst>
  <dgm:cxnLst>
    <dgm:cxn modelId="{170E620E-B1A5-4382-A70A-D4A482B38ED2}" srcId="{9B9417E8-EC09-4C27-9E04-27364B203A13}" destId="{ABE2FE4C-78A9-400D-8E93-3DDDE30D3CAA}" srcOrd="3" destOrd="0" parTransId="{CBA756A3-0103-4CBD-96A0-3C0CF40744A1}" sibTransId="{6E006DD5-2C97-4F7E-86B8-30442484FEAD}"/>
    <dgm:cxn modelId="{F8C0C014-FA43-4001-A3C2-FE0AA1CA4DFD}" type="presOf" srcId="{F31B2B66-1A31-4A28-9608-D456A27BD072}" destId="{D5BE0E38-6CBF-495F-B1C9-241347AD7D3D}" srcOrd="0" destOrd="0" presId="urn:microsoft.com/office/officeart/2005/8/layout/pList2"/>
    <dgm:cxn modelId="{BAB64D61-B86C-4D21-A4D2-235767ADCB71}" type="presOf" srcId="{BDFD272A-B300-458D-86D3-F9ABBDF31E33}" destId="{75D9AFC8-3CEF-4A44-9C8C-4D1FE190A093}" srcOrd="0" destOrd="0" presId="urn:microsoft.com/office/officeart/2005/8/layout/pList2"/>
    <dgm:cxn modelId="{EE9B3A59-A7FF-4693-808C-DB46853C1161}" type="presOf" srcId="{F40F7BE1-7965-4651-8541-62E5C085087B}" destId="{F13DE35C-1D06-4EBA-99DB-40DE8EF0F40C}" srcOrd="0" destOrd="0" presId="urn:microsoft.com/office/officeart/2005/8/layout/pList2"/>
    <dgm:cxn modelId="{717ABA8F-C6FD-441A-95D4-BB73DE609FA8}" type="presOf" srcId="{27798B50-031C-4E6B-BE57-DDE095E7469D}" destId="{0F045FC9-B1D9-41BE-95BE-A4A1D4885749}" srcOrd="0" destOrd="0" presId="urn:microsoft.com/office/officeart/2005/8/layout/pList2"/>
    <dgm:cxn modelId="{E0687C96-E6ED-4C74-8F08-943522FFAB9E}" type="presOf" srcId="{8BF29CE3-16DE-4EF0-B4C1-045705039BCA}" destId="{F3D5CBBC-9A47-4EBB-8D4A-21DE98E32DCC}" srcOrd="0" destOrd="0" presId="urn:microsoft.com/office/officeart/2005/8/layout/pList2"/>
    <dgm:cxn modelId="{884C469D-C698-4DC3-A4B2-81BFFFE42EC6}" srcId="{9B9417E8-EC09-4C27-9E04-27364B203A13}" destId="{27798B50-031C-4E6B-BE57-DDE095E7469D}" srcOrd="1" destOrd="0" parTransId="{A9D6C731-DEFB-469E-A940-CFBF7323F176}" sibTransId="{F40F7BE1-7965-4651-8541-62E5C085087B}"/>
    <dgm:cxn modelId="{F41693A9-C078-400C-BB74-7BBAB5EF5A31}" srcId="{9B9417E8-EC09-4C27-9E04-27364B203A13}" destId="{8BF29CE3-16DE-4EF0-B4C1-045705039BCA}" srcOrd="2" destOrd="0" parTransId="{8FBD4F33-E3FB-4165-816B-6E19BD32BD46}" sibTransId="{BDFD272A-B300-458D-86D3-F9ABBDF31E33}"/>
    <dgm:cxn modelId="{44E3BAAA-4509-4C4D-BF3C-923166B4A10A}" type="presOf" srcId="{9B9417E8-EC09-4C27-9E04-27364B203A13}" destId="{B861EC1D-D873-4D1D-AFB6-7218E9CD03E2}" srcOrd="0" destOrd="0" presId="urn:microsoft.com/office/officeart/2005/8/layout/pList2"/>
    <dgm:cxn modelId="{62A812CE-0BF1-42EA-8525-221B4542DFCE}" type="presOf" srcId="{E24ABA5A-A319-46F6-B4A8-B826F3B2DCA0}" destId="{526BBD01-09DD-41AF-9353-12434B7C6B12}" srcOrd="0" destOrd="0" presId="urn:microsoft.com/office/officeart/2005/8/layout/pList2"/>
    <dgm:cxn modelId="{5668C5D1-7D3C-4DA6-974A-9C963A1EF578}" type="presOf" srcId="{ABE2FE4C-78A9-400D-8E93-3DDDE30D3CAA}" destId="{3CF1CB5E-617C-4C6D-8280-2CF269CF01B6}" srcOrd="0" destOrd="0" presId="urn:microsoft.com/office/officeart/2005/8/layout/pList2"/>
    <dgm:cxn modelId="{8E5854F6-193E-4BBD-9488-A5B9BBC79744}" srcId="{9B9417E8-EC09-4C27-9E04-27364B203A13}" destId="{E24ABA5A-A319-46F6-B4A8-B826F3B2DCA0}" srcOrd="0" destOrd="0" parTransId="{CD0BC362-9CC5-4CA8-9A01-23C57E0B78C2}" sibTransId="{F31B2B66-1A31-4A28-9608-D456A27BD072}"/>
    <dgm:cxn modelId="{3BEE12B7-0AA0-453A-B01B-EA595356C09C}" type="presParOf" srcId="{B861EC1D-D873-4D1D-AFB6-7218E9CD03E2}" destId="{5C01ED5F-B6BB-4077-8ECB-451A1AC497EC}" srcOrd="0" destOrd="0" presId="urn:microsoft.com/office/officeart/2005/8/layout/pList2"/>
    <dgm:cxn modelId="{66244A53-0909-4419-8860-85D12FE3C5D7}" type="presParOf" srcId="{B861EC1D-D873-4D1D-AFB6-7218E9CD03E2}" destId="{C5888DDA-A6C3-4F71-8A58-3D9165125644}" srcOrd="1" destOrd="0" presId="urn:microsoft.com/office/officeart/2005/8/layout/pList2"/>
    <dgm:cxn modelId="{276E1AFF-FC57-426B-808A-48EA4DFE60EC}" type="presParOf" srcId="{C5888DDA-A6C3-4F71-8A58-3D9165125644}" destId="{56E47755-2806-4EC0-83BE-05EFCF30A809}" srcOrd="0" destOrd="0" presId="urn:microsoft.com/office/officeart/2005/8/layout/pList2"/>
    <dgm:cxn modelId="{E4E593BA-E9B0-4BE2-83CE-11400ECC02FB}" type="presParOf" srcId="{56E47755-2806-4EC0-83BE-05EFCF30A809}" destId="{526BBD01-09DD-41AF-9353-12434B7C6B12}" srcOrd="0" destOrd="0" presId="urn:microsoft.com/office/officeart/2005/8/layout/pList2"/>
    <dgm:cxn modelId="{F4A10F04-CAAB-4EFC-9058-43C6A253D4CF}" type="presParOf" srcId="{56E47755-2806-4EC0-83BE-05EFCF30A809}" destId="{81E621E4-67BA-4D82-869D-7AB5102B6098}" srcOrd="1" destOrd="0" presId="urn:microsoft.com/office/officeart/2005/8/layout/pList2"/>
    <dgm:cxn modelId="{C6DFFCD7-2483-4B12-BB0C-EBBE4043CE12}" type="presParOf" srcId="{56E47755-2806-4EC0-83BE-05EFCF30A809}" destId="{EE18E220-D5C1-4CC2-B0FF-DBCEA6DF87FD}" srcOrd="2" destOrd="0" presId="urn:microsoft.com/office/officeart/2005/8/layout/pList2"/>
    <dgm:cxn modelId="{B7EA0FD2-17DC-44C1-93E0-12DFA70393AD}" type="presParOf" srcId="{C5888DDA-A6C3-4F71-8A58-3D9165125644}" destId="{D5BE0E38-6CBF-495F-B1C9-241347AD7D3D}" srcOrd="1" destOrd="0" presId="urn:microsoft.com/office/officeart/2005/8/layout/pList2"/>
    <dgm:cxn modelId="{DA4F0B2F-7FF4-4C99-ADC2-1DC4DBA8EA2D}" type="presParOf" srcId="{C5888DDA-A6C3-4F71-8A58-3D9165125644}" destId="{79779215-481C-450B-9F55-2EFC100766AE}" srcOrd="2" destOrd="0" presId="urn:microsoft.com/office/officeart/2005/8/layout/pList2"/>
    <dgm:cxn modelId="{1A5267EA-7BA6-44A7-8860-0A86FD43DD4C}" type="presParOf" srcId="{79779215-481C-450B-9F55-2EFC100766AE}" destId="{0F045FC9-B1D9-41BE-95BE-A4A1D4885749}" srcOrd="0" destOrd="0" presId="urn:microsoft.com/office/officeart/2005/8/layout/pList2"/>
    <dgm:cxn modelId="{81121749-7AF7-44B6-9234-D37B7B2A7741}" type="presParOf" srcId="{79779215-481C-450B-9F55-2EFC100766AE}" destId="{B251FA51-6D98-4CEA-A29B-53D0D03E0779}" srcOrd="1" destOrd="0" presId="urn:microsoft.com/office/officeart/2005/8/layout/pList2"/>
    <dgm:cxn modelId="{77F3AF8D-2496-48B4-8B9A-75A627F9703A}" type="presParOf" srcId="{79779215-481C-450B-9F55-2EFC100766AE}" destId="{1E495BCC-9B4F-4867-AE48-81A431BAF9AD}" srcOrd="2" destOrd="0" presId="urn:microsoft.com/office/officeart/2005/8/layout/pList2"/>
    <dgm:cxn modelId="{9332B89E-39D2-4BE3-8F32-C4DA2D6BDBC8}" type="presParOf" srcId="{C5888DDA-A6C3-4F71-8A58-3D9165125644}" destId="{F13DE35C-1D06-4EBA-99DB-40DE8EF0F40C}" srcOrd="3" destOrd="0" presId="urn:microsoft.com/office/officeart/2005/8/layout/pList2"/>
    <dgm:cxn modelId="{70D2E520-099F-4591-9F0E-CE1F7EAFA9E0}" type="presParOf" srcId="{C5888DDA-A6C3-4F71-8A58-3D9165125644}" destId="{8F2EC9DC-DEA7-43EC-B349-72F5FDE25D69}" srcOrd="4" destOrd="0" presId="urn:microsoft.com/office/officeart/2005/8/layout/pList2"/>
    <dgm:cxn modelId="{4225D91F-D5D6-47C4-A41E-2C48BA26CABB}" type="presParOf" srcId="{8F2EC9DC-DEA7-43EC-B349-72F5FDE25D69}" destId="{F3D5CBBC-9A47-4EBB-8D4A-21DE98E32DCC}" srcOrd="0" destOrd="0" presId="urn:microsoft.com/office/officeart/2005/8/layout/pList2"/>
    <dgm:cxn modelId="{F7E220B0-FC99-4FD1-8F81-5AA9E63D44A6}" type="presParOf" srcId="{8F2EC9DC-DEA7-43EC-B349-72F5FDE25D69}" destId="{09F05210-A031-4245-9957-0264AC6149DF}" srcOrd="1" destOrd="0" presId="urn:microsoft.com/office/officeart/2005/8/layout/pList2"/>
    <dgm:cxn modelId="{486298FD-268A-4A34-8DE2-D1FF6F270626}" type="presParOf" srcId="{8F2EC9DC-DEA7-43EC-B349-72F5FDE25D69}" destId="{B41D20E1-4314-4907-8635-8F7B4B48E4AF}" srcOrd="2" destOrd="0" presId="urn:microsoft.com/office/officeart/2005/8/layout/pList2"/>
    <dgm:cxn modelId="{F0C0475E-9C82-408A-8203-64F656D897A6}" type="presParOf" srcId="{C5888DDA-A6C3-4F71-8A58-3D9165125644}" destId="{75D9AFC8-3CEF-4A44-9C8C-4D1FE190A093}" srcOrd="5" destOrd="0" presId="urn:microsoft.com/office/officeart/2005/8/layout/pList2"/>
    <dgm:cxn modelId="{9BCE55CB-1712-47E7-A858-0DBC908A0BE4}" type="presParOf" srcId="{C5888DDA-A6C3-4F71-8A58-3D9165125644}" destId="{60945222-CD77-451E-8203-7BA1715357E6}" srcOrd="6" destOrd="0" presId="urn:microsoft.com/office/officeart/2005/8/layout/pList2"/>
    <dgm:cxn modelId="{14A1E310-DF32-48E2-A292-81D56BE0DF42}" type="presParOf" srcId="{60945222-CD77-451E-8203-7BA1715357E6}" destId="{3CF1CB5E-617C-4C6D-8280-2CF269CF01B6}" srcOrd="0" destOrd="0" presId="urn:microsoft.com/office/officeart/2005/8/layout/pList2"/>
    <dgm:cxn modelId="{9E52EA96-B5D9-4DCA-A83D-EC3B1BE5986F}" type="presParOf" srcId="{60945222-CD77-451E-8203-7BA1715357E6}" destId="{551DB108-75E7-4243-A444-FAC4025AE719}" srcOrd="1" destOrd="0" presId="urn:microsoft.com/office/officeart/2005/8/layout/pList2"/>
    <dgm:cxn modelId="{F5ED42D7-127A-4838-91DF-49608194DECA}" type="presParOf" srcId="{60945222-CD77-451E-8203-7BA1715357E6}" destId="{C6A4A1A6-CCE0-4D3D-A5CF-00CE7269ACBC}"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1ED5F-B6BB-4077-8ECB-451A1AC497EC}">
      <dsp:nvSpPr>
        <dsp:cNvPr id="0" name=""/>
        <dsp:cNvSpPr/>
      </dsp:nvSpPr>
      <dsp:spPr>
        <a:xfrm>
          <a:off x="0" y="0"/>
          <a:ext cx="105156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E220-D5C1-4CC2-B0FF-DBCEA6DF87FD}">
      <dsp:nvSpPr>
        <dsp:cNvPr id="0" name=""/>
        <dsp:cNvSpPr/>
      </dsp:nvSpPr>
      <dsp:spPr>
        <a:xfrm>
          <a:off x="318363" y="261080"/>
          <a:ext cx="2297412" cy="1435941"/>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6BBD01-09DD-41AF-9353-12434B7C6B12}">
      <dsp:nvSpPr>
        <dsp:cNvPr id="0" name=""/>
        <dsp:cNvSpPr/>
      </dsp:nvSpPr>
      <dsp:spPr>
        <a:xfrm rot="10800000">
          <a:off x="327668" y="1958102"/>
          <a:ext cx="2297412" cy="2393235"/>
        </a:xfrm>
        <a:prstGeom prst="round2SameRect">
          <a:avLst>
            <a:gd name="adj1" fmla="val 10500"/>
            <a:gd name="adj2" fmla="val 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endParaRPr lang="en-IN" sz="2300" b="1" kern="1200" dirty="0">
            <a:latin typeface="Times New Roman" panose="02020603050405020304" pitchFamily="18" charset="0"/>
            <a:cs typeface="Times New Roman" panose="02020603050405020304" pitchFamily="18" charset="0"/>
          </a:endParaRPr>
        </a:p>
        <a:p>
          <a:pPr marL="0" lvl="0" indent="0" algn="ctr" defTabSz="1022350">
            <a:lnSpc>
              <a:spcPct val="90000"/>
            </a:lnSpc>
            <a:spcBef>
              <a:spcPct val="0"/>
            </a:spcBef>
            <a:spcAft>
              <a:spcPct val="35000"/>
            </a:spcAft>
            <a:buNone/>
          </a:pPr>
          <a:r>
            <a:rPr lang="en-IN" sz="2300" b="1" kern="1200" dirty="0">
              <a:latin typeface="Times New Roman" panose="02020603050405020304" pitchFamily="18" charset="0"/>
              <a:cs typeface="Times New Roman" panose="02020603050405020304" pitchFamily="18" charset="0"/>
            </a:rPr>
            <a:t>Android studio - IDE</a:t>
          </a:r>
        </a:p>
      </dsp:txBody>
      <dsp:txXfrm rot="10800000">
        <a:off x="398321" y="1958102"/>
        <a:ext cx="2156106" cy="2322582"/>
      </dsp:txXfrm>
    </dsp:sp>
    <dsp:sp modelId="{1E495BCC-9B4F-4867-AE48-81A431BAF9AD}">
      <dsp:nvSpPr>
        <dsp:cNvPr id="0" name=""/>
        <dsp:cNvSpPr/>
      </dsp:nvSpPr>
      <dsp:spPr>
        <a:xfrm>
          <a:off x="2845517" y="261080"/>
          <a:ext cx="2297412" cy="1435941"/>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045FC9-B1D9-41BE-95BE-A4A1D4885749}">
      <dsp:nvSpPr>
        <dsp:cNvPr id="0" name=""/>
        <dsp:cNvSpPr/>
      </dsp:nvSpPr>
      <dsp:spPr>
        <a:xfrm rot="10800000">
          <a:off x="2845517" y="1958102"/>
          <a:ext cx="2297412"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endParaRPr lang="en-IN" sz="2300" b="1" kern="1200" dirty="0">
            <a:latin typeface="Times New Roman" panose="02020603050405020304" pitchFamily="18" charset="0"/>
            <a:cs typeface="Times New Roman" panose="02020603050405020304" pitchFamily="18" charset="0"/>
          </a:endParaRPr>
        </a:p>
        <a:p>
          <a:pPr marL="0" lvl="0" indent="0" algn="ctr" defTabSz="1022350">
            <a:lnSpc>
              <a:spcPct val="90000"/>
            </a:lnSpc>
            <a:spcBef>
              <a:spcPct val="0"/>
            </a:spcBef>
            <a:spcAft>
              <a:spcPct val="35000"/>
            </a:spcAft>
            <a:buNone/>
          </a:pPr>
          <a:r>
            <a:rPr lang="en-IN" sz="2300" b="1" kern="1200" dirty="0">
              <a:latin typeface="Times New Roman" panose="02020603050405020304" pitchFamily="18" charset="0"/>
              <a:cs typeface="Times New Roman" panose="02020603050405020304" pitchFamily="18" charset="0"/>
            </a:rPr>
            <a:t>Java – Backend language</a:t>
          </a:r>
        </a:p>
      </dsp:txBody>
      <dsp:txXfrm rot="10800000">
        <a:off x="2916170" y="1958102"/>
        <a:ext cx="2156106" cy="2322582"/>
      </dsp:txXfrm>
    </dsp:sp>
    <dsp:sp modelId="{B41D20E1-4314-4907-8635-8F7B4B48E4AF}">
      <dsp:nvSpPr>
        <dsp:cNvPr id="0" name=""/>
        <dsp:cNvSpPr/>
      </dsp:nvSpPr>
      <dsp:spPr>
        <a:xfrm>
          <a:off x="5372670" y="261080"/>
          <a:ext cx="2297412" cy="1435941"/>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D5CBBC-9A47-4EBB-8D4A-21DE98E32DCC}">
      <dsp:nvSpPr>
        <dsp:cNvPr id="0" name=""/>
        <dsp:cNvSpPr/>
      </dsp:nvSpPr>
      <dsp:spPr>
        <a:xfrm rot="10800000">
          <a:off x="5372670" y="1958102"/>
          <a:ext cx="2297412" cy="2393235"/>
        </a:xfrm>
        <a:prstGeom prst="round2SameRect">
          <a:avLst>
            <a:gd name="adj1" fmla="val 10500"/>
            <a:gd name="adj2" fmla="val 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endParaRPr lang="en-IN" sz="2300" b="1" kern="1200" dirty="0">
            <a:latin typeface="Times New Roman" panose="02020603050405020304" pitchFamily="18" charset="0"/>
            <a:cs typeface="Times New Roman" panose="02020603050405020304" pitchFamily="18" charset="0"/>
          </a:endParaRPr>
        </a:p>
        <a:p>
          <a:pPr marL="0" lvl="0" indent="0" algn="ctr" defTabSz="1022350">
            <a:lnSpc>
              <a:spcPct val="90000"/>
            </a:lnSpc>
            <a:spcBef>
              <a:spcPct val="0"/>
            </a:spcBef>
            <a:spcAft>
              <a:spcPct val="35000"/>
            </a:spcAft>
            <a:buNone/>
          </a:pPr>
          <a:r>
            <a:rPr lang="en-IN" sz="2300" b="1" kern="1200" dirty="0">
              <a:latin typeface="Times New Roman" panose="02020603050405020304" pitchFamily="18" charset="0"/>
              <a:cs typeface="Times New Roman" panose="02020603050405020304" pitchFamily="18" charset="0"/>
            </a:rPr>
            <a:t>XML – UI designing</a:t>
          </a:r>
        </a:p>
      </dsp:txBody>
      <dsp:txXfrm rot="10800000">
        <a:off x="5443323" y="1958102"/>
        <a:ext cx="2156106" cy="2322582"/>
      </dsp:txXfrm>
    </dsp:sp>
    <dsp:sp modelId="{C6A4A1A6-CCE0-4D3D-A5CF-00CE7269ACBC}">
      <dsp:nvSpPr>
        <dsp:cNvPr id="0" name=""/>
        <dsp:cNvSpPr/>
      </dsp:nvSpPr>
      <dsp:spPr>
        <a:xfrm>
          <a:off x="7899823" y="261080"/>
          <a:ext cx="2297412" cy="1435941"/>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F1CB5E-617C-4C6D-8280-2CF269CF01B6}">
      <dsp:nvSpPr>
        <dsp:cNvPr id="0" name=""/>
        <dsp:cNvSpPr/>
      </dsp:nvSpPr>
      <dsp:spPr>
        <a:xfrm rot="10800000">
          <a:off x="7899823" y="1958102"/>
          <a:ext cx="2297412"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endParaRPr lang="en-IN" sz="2300" b="1" kern="1200" dirty="0">
            <a:latin typeface="Times New Roman" panose="02020603050405020304" pitchFamily="18" charset="0"/>
            <a:cs typeface="Times New Roman" panose="02020603050405020304" pitchFamily="18" charset="0"/>
          </a:endParaRPr>
        </a:p>
        <a:p>
          <a:pPr marL="0" lvl="0" indent="0" algn="ctr" defTabSz="1022350">
            <a:lnSpc>
              <a:spcPct val="90000"/>
            </a:lnSpc>
            <a:spcBef>
              <a:spcPct val="0"/>
            </a:spcBef>
            <a:spcAft>
              <a:spcPct val="35000"/>
            </a:spcAft>
            <a:buNone/>
          </a:pPr>
          <a:r>
            <a:rPr lang="en-IN" sz="2300" b="1" kern="1200" dirty="0">
              <a:latin typeface="Times New Roman" panose="02020603050405020304" pitchFamily="18" charset="0"/>
              <a:cs typeface="Times New Roman" panose="02020603050405020304" pitchFamily="18" charset="0"/>
            </a:rPr>
            <a:t>Firebase - authentication</a:t>
          </a:r>
        </a:p>
      </dsp:txBody>
      <dsp:txXfrm rot="10800000">
        <a:off x="7970476" y="1958102"/>
        <a:ext cx="2156106" cy="2322582"/>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1A25-F0A0-D3C9-05C8-96B99204D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91F3E0-AE26-3B45-66AC-A652FF2B6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D892F4-6DFD-A2A6-29D2-EBAFC9B67FB9}"/>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E4D63615-E415-5910-14EA-06F62A0D2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8CA2A-D543-7B03-736A-88C4F6C72D48}"/>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250043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9B46-30A0-2E67-FAA8-91884CF6FC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21CEED-28E5-0E54-C1EF-0DCE9A6AA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17F96-BD58-BC3D-23CA-485297777945}"/>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9B7D0065-647E-7540-DA4B-A952A51A4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A809E-2B02-EDFB-FFF9-979DA600BBC8}"/>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54395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3D8F7-F2C1-5912-06B7-BDF8DC43E7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808A8-5ADF-F71D-B774-09D70375A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648DB-7616-783E-4AE6-D9F2F2033541}"/>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88B74B81-8B58-7864-8FA5-3AFDB9B31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A5033-3345-AE40-3AB4-FD1308553725}"/>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73684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4573-0D0C-3F72-5371-56CF5AF4C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DDD7F-5AA2-05DF-7B2B-87BB93D4AE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3F1ED-140C-B83E-F365-518D7EEF865B}"/>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3F8E6A3A-8093-D4A0-4F03-D87BC14D6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64B8A-1DC1-3579-44C9-D1D906D2CDC1}"/>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9633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845C-0A73-F4D8-CFFE-F2D326E40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3501BC-5F20-9E07-110B-DBFBC0F31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EE6A5-2DCB-866C-92E2-C5CF155888EC}"/>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679F06F0-14EF-B00A-F05C-6BBB17E2C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F390E-2C75-57EA-AADD-8B1520123868}"/>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13023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0858-1D85-5700-9DB3-3237FD5F6F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89C79E-A932-E69D-BA59-CA76B7C8F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0C993D-18F6-ACA7-FCF3-8A3CAB0AD3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767C0F-423B-7353-65AC-BF46483C0CFF}"/>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6" name="Footer Placeholder 5">
            <a:extLst>
              <a:ext uri="{FF2B5EF4-FFF2-40B4-BE49-F238E27FC236}">
                <a16:creationId xmlns:a16="http://schemas.microsoft.com/office/drawing/2014/main" id="{97EA84F1-B09B-4499-A585-9083646B8F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2CDC1-C3E8-8804-5595-5FBF1B53DB55}"/>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16444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BDCB-BFC2-8110-3CF7-1370E17783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F5E7B-3A3F-D4DC-2D30-B7FA2D39C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FED96-FBBD-A69F-1B26-4B900D7DB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196F6F-1305-652F-74E3-98B389667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8B877-8975-A7FC-21A9-6C0C82548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6D414D-617D-C980-413E-8281FE09ABCF}"/>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8" name="Footer Placeholder 7">
            <a:extLst>
              <a:ext uri="{FF2B5EF4-FFF2-40B4-BE49-F238E27FC236}">
                <a16:creationId xmlns:a16="http://schemas.microsoft.com/office/drawing/2014/main" id="{FF708228-8904-285C-2515-BB6686C583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A3DBC3-980E-6A30-4CDA-D57A82011500}"/>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26968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1E12-2791-D0FB-6961-FD30DA35BD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B6769E-FFD1-81C3-72E9-C013824DBBD6}"/>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4" name="Footer Placeholder 3">
            <a:extLst>
              <a:ext uri="{FF2B5EF4-FFF2-40B4-BE49-F238E27FC236}">
                <a16:creationId xmlns:a16="http://schemas.microsoft.com/office/drawing/2014/main" id="{D3DBAEF2-0750-E289-993C-F8087B8536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31E0AB-D7DE-6342-52F3-67E858C439E0}"/>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376149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BEE22-4722-5212-820C-B526561436F5}"/>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3" name="Footer Placeholder 2">
            <a:extLst>
              <a:ext uri="{FF2B5EF4-FFF2-40B4-BE49-F238E27FC236}">
                <a16:creationId xmlns:a16="http://schemas.microsoft.com/office/drawing/2014/main" id="{F2A6C6C6-D872-1AC7-7431-7F1F1CDF1A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52111A-5DA2-7467-4B3B-4B6B21264142}"/>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173595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212F-403F-4162-A904-9F36887DC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72E156-2F48-00DC-4A20-ABB14EE11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D3D8D0-CB13-8C7D-A88A-8A06B4D6B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CD739-5A1B-DE35-A5F9-737B2CD8E59E}"/>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6" name="Footer Placeholder 5">
            <a:extLst>
              <a:ext uri="{FF2B5EF4-FFF2-40B4-BE49-F238E27FC236}">
                <a16:creationId xmlns:a16="http://schemas.microsoft.com/office/drawing/2014/main" id="{D16B11BF-9410-CD8F-D6AA-7CBA9830F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C3BE8-435F-5FEB-161C-48D5A83547FD}"/>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256890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DBFF-CE50-575D-027B-3CE164B65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024ED9-48D2-B6E3-ED96-65E87F630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F9BA08-9CAA-3AD8-C5CD-C855EA7F6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28BD-C849-CE77-A722-7F770C7D7D04}"/>
              </a:ext>
            </a:extLst>
          </p:cNvPr>
          <p:cNvSpPr>
            <a:spLocks noGrp="1"/>
          </p:cNvSpPr>
          <p:nvPr>
            <p:ph type="dt" sz="half" idx="10"/>
          </p:nvPr>
        </p:nvSpPr>
        <p:spPr/>
        <p:txBody>
          <a:bodyPr/>
          <a:lstStyle/>
          <a:p>
            <a:fld id="{BC195253-D5FE-4B95-929D-65A957E95EC0}" type="datetimeFigureOut">
              <a:rPr lang="en-IN" smtClean="0"/>
              <a:t>22-12-2022</a:t>
            </a:fld>
            <a:endParaRPr lang="en-IN"/>
          </a:p>
        </p:txBody>
      </p:sp>
      <p:sp>
        <p:nvSpPr>
          <p:cNvPr id="6" name="Footer Placeholder 5">
            <a:extLst>
              <a:ext uri="{FF2B5EF4-FFF2-40B4-BE49-F238E27FC236}">
                <a16:creationId xmlns:a16="http://schemas.microsoft.com/office/drawing/2014/main" id="{1674835C-DFA9-D43B-9C4B-99E2135E70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7CE0A-0574-C644-DE0A-48CA1CC17A59}"/>
              </a:ext>
            </a:extLst>
          </p:cNvPr>
          <p:cNvSpPr>
            <a:spLocks noGrp="1"/>
          </p:cNvSpPr>
          <p:nvPr>
            <p:ph type="sldNum" sz="quarter" idx="12"/>
          </p:nvPr>
        </p:nvSpPr>
        <p:spPr/>
        <p:txBody>
          <a:bodyPr/>
          <a:lstStyle/>
          <a:p>
            <a:fld id="{00E27DDB-114D-41AA-A71F-466AB3704361}" type="slidenum">
              <a:rPr lang="en-IN" smtClean="0"/>
              <a:t>‹#›</a:t>
            </a:fld>
            <a:endParaRPr lang="en-IN"/>
          </a:p>
        </p:txBody>
      </p:sp>
    </p:spTree>
    <p:extLst>
      <p:ext uri="{BB962C8B-B14F-4D97-AF65-F5344CB8AC3E}">
        <p14:creationId xmlns:p14="http://schemas.microsoft.com/office/powerpoint/2010/main" val="191888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B4DF0-C8CD-5823-1F25-5EE90EFBF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2D421-A53D-D6AC-18BB-BB5FB01B44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1B399-DFB1-2B0B-5CC7-E1A1C751E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95253-D5FE-4B95-929D-65A957E95EC0}" type="datetimeFigureOut">
              <a:rPr lang="en-IN" smtClean="0"/>
              <a:t>22-12-2022</a:t>
            </a:fld>
            <a:endParaRPr lang="en-IN"/>
          </a:p>
        </p:txBody>
      </p:sp>
      <p:sp>
        <p:nvSpPr>
          <p:cNvPr id="5" name="Footer Placeholder 4">
            <a:extLst>
              <a:ext uri="{FF2B5EF4-FFF2-40B4-BE49-F238E27FC236}">
                <a16:creationId xmlns:a16="http://schemas.microsoft.com/office/drawing/2014/main" id="{397A0D81-E393-A72C-0115-C62210907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11D302-06A4-4D48-8A1B-E369D69A6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27DDB-114D-41AA-A71F-466AB3704361}" type="slidenum">
              <a:rPr lang="en-IN" smtClean="0"/>
              <a:t>‹#›</a:t>
            </a:fld>
            <a:endParaRPr lang="en-IN"/>
          </a:p>
        </p:txBody>
      </p:sp>
    </p:spTree>
    <p:extLst>
      <p:ext uri="{BB962C8B-B14F-4D97-AF65-F5344CB8AC3E}">
        <p14:creationId xmlns:p14="http://schemas.microsoft.com/office/powerpoint/2010/main" val="1982870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console.firebase.google.com/u/0/project/kidzone-9fa1b/analytics/app/android:com.devadharshininatarajan.kidzone/overview/~2F%3Ft%3D1671638320949&amp;fpn%3D1042724468181&amp;swu%3D1&amp;sgu%3D1&amp;sus%3Dupgraded&amp;cs%3Dapp.m.dashboard.overview&amp;g%3D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9.jpe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278">
            <a:extLst>
              <a:ext uri="{FF2B5EF4-FFF2-40B4-BE49-F238E27FC236}">
                <a16:creationId xmlns:a16="http://schemas.microsoft.com/office/drawing/2014/main" id="{8DCB0D40-572C-00EB-F4E2-6A1474B51379}"/>
              </a:ext>
            </a:extLst>
          </p:cNvPr>
          <p:cNvSpPr txBox="1"/>
          <p:nvPr/>
        </p:nvSpPr>
        <p:spPr>
          <a:xfrm>
            <a:off x="1758032" y="296451"/>
            <a:ext cx="8717030" cy="461665"/>
          </a:xfrm>
          <a:prstGeom prst="rect">
            <a:avLst/>
          </a:prstGeom>
          <a:noFill/>
        </p:spPr>
        <p:txBody>
          <a:bodyPr wrap="square" rtlCol="0">
            <a:sp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BHARATHIAR UNIVERSITY, COIMBATORE</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280" name="TextBox 279">
            <a:extLst>
              <a:ext uri="{FF2B5EF4-FFF2-40B4-BE49-F238E27FC236}">
                <a16:creationId xmlns:a16="http://schemas.microsoft.com/office/drawing/2014/main" id="{CE1F569A-0EDA-9F26-B9DC-28FEA7F61FA7}"/>
              </a:ext>
            </a:extLst>
          </p:cNvPr>
          <p:cNvSpPr txBox="1"/>
          <p:nvPr/>
        </p:nvSpPr>
        <p:spPr>
          <a:xfrm>
            <a:off x="3048066" y="761356"/>
            <a:ext cx="6095868" cy="430887"/>
          </a:xfrm>
          <a:prstGeom prst="rect">
            <a:avLst/>
          </a:prstGeom>
          <a:noFill/>
        </p:spPr>
        <p:txBody>
          <a:bodyPr wrap="square" rtlCol="0">
            <a:spAutoFit/>
          </a:bodyPr>
          <a:lstStyle/>
          <a:p>
            <a:pPr algn="ctr"/>
            <a:r>
              <a:rPr lang="en-US" sz="2200" b="1" dirty="0">
                <a:solidFill>
                  <a:srgbClr val="002060"/>
                </a:solidFill>
                <a:latin typeface="Times New Roman" panose="02020603050405020304" pitchFamily="18" charset="0"/>
                <a:cs typeface="Times New Roman" panose="02020603050405020304" pitchFamily="18" charset="0"/>
              </a:rPr>
              <a:t>Department of Computer Applications</a:t>
            </a:r>
            <a:endParaRPr lang="en-IN" sz="2200" b="1" dirty="0">
              <a:solidFill>
                <a:srgbClr val="002060"/>
              </a:solidFill>
              <a:latin typeface="Times New Roman" panose="02020603050405020304" pitchFamily="18" charset="0"/>
              <a:cs typeface="Times New Roman" panose="02020603050405020304" pitchFamily="18" charset="0"/>
            </a:endParaRPr>
          </a:p>
        </p:txBody>
      </p:sp>
      <p:sp>
        <p:nvSpPr>
          <p:cNvPr id="281" name="Google Shape;102;p24">
            <a:extLst>
              <a:ext uri="{FF2B5EF4-FFF2-40B4-BE49-F238E27FC236}">
                <a16:creationId xmlns:a16="http://schemas.microsoft.com/office/drawing/2014/main" id="{AAEC61EC-9B84-2A8C-23E9-A71346262C2B}"/>
              </a:ext>
            </a:extLst>
          </p:cNvPr>
          <p:cNvSpPr txBox="1">
            <a:spLocks/>
          </p:cNvSpPr>
          <p:nvPr/>
        </p:nvSpPr>
        <p:spPr>
          <a:xfrm>
            <a:off x="3068613" y="1304918"/>
            <a:ext cx="6095868" cy="731844"/>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B050"/>
                </a:solidFill>
                <a:latin typeface="Times New Roman" panose="02020603050405020304" pitchFamily="18" charset="0"/>
                <a:ea typeface="Rajdhani"/>
                <a:cs typeface="Times New Roman" panose="02020603050405020304" pitchFamily="18" charset="0"/>
                <a:sym typeface="Rajdhani"/>
              </a:rPr>
              <a:t>KIDZONE ANDROID APPLICATION</a:t>
            </a:r>
          </a:p>
        </p:txBody>
      </p:sp>
      <p:sp>
        <p:nvSpPr>
          <p:cNvPr id="282" name="TextBox 281">
            <a:extLst>
              <a:ext uri="{FF2B5EF4-FFF2-40B4-BE49-F238E27FC236}">
                <a16:creationId xmlns:a16="http://schemas.microsoft.com/office/drawing/2014/main" id="{758C4AD9-6D44-3469-39EA-A27696569F09}"/>
              </a:ext>
            </a:extLst>
          </p:cNvPr>
          <p:cNvSpPr txBox="1"/>
          <p:nvPr/>
        </p:nvSpPr>
        <p:spPr>
          <a:xfrm>
            <a:off x="301139" y="5086565"/>
            <a:ext cx="4570903" cy="1323439"/>
          </a:xfrm>
          <a:prstGeom prst="rect">
            <a:avLst/>
          </a:prstGeom>
          <a:noFill/>
        </p:spPr>
        <p:txBody>
          <a:bodyPr wrap="square" rtlCol="0">
            <a:spAutoFit/>
          </a:bodyPr>
          <a:lstStyle/>
          <a:p>
            <a:r>
              <a:rPr lang="en-US" sz="2000" b="1" dirty="0">
                <a:solidFill>
                  <a:srgbClr val="7030A0"/>
                </a:solidFill>
                <a:latin typeface="Times New Roman" panose="02020603050405020304" pitchFamily="18" charset="0"/>
                <a:cs typeface="Times New Roman" panose="02020603050405020304" pitchFamily="18" charset="0"/>
              </a:rPr>
              <a:t>Under the guidance of,</a:t>
            </a:r>
          </a:p>
          <a:p>
            <a:r>
              <a:rPr lang="en-IN" sz="2000" b="1" dirty="0">
                <a:solidFill>
                  <a:srgbClr val="7030A0"/>
                </a:solidFill>
                <a:latin typeface="Times New Roman" panose="02020603050405020304" pitchFamily="18" charset="0"/>
                <a:cs typeface="Times New Roman" panose="02020603050405020304" pitchFamily="18" charset="0"/>
              </a:rPr>
              <a:t>Dr.T.Amudha </a:t>
            </a:r>
            <a:r>
              <a:rPr lang="en-IN" sz="2000" b="1" dirty="0" err="1">
                <a:solidFill>
                  <a:srgbClr val="7030A0"/>
                </a:solidFill>
                <a:latin typeface="Times New Roman" panose="02020603050405020304" pitchFamily="18" charset="0"/>
                <a:cs typeface="Times New Roman" panose="02020603050405020304" pitchFamily="18" charset="0"/>
              </a:rPr>
              <a:t>Mca</a:t>
            </a:r>
            <a:r>
              <a:rPr lang="en-IN" sz="2000" b="1" dirty="0">
                <a:solidFill>
                  <a:srgbClr val="7030A0"/>
                </a:solidFill>
                <a:latin typeface="Times New Roman" panose="02020603050405020304" pitchFamily="18" charset="0"/>
                <a:cs typeface="Times New Roman" panose="02020603050405020304" pitchFamily="18" charset="0"/>
              </a:rPr>
              <a:t>.,</a:t>
            </a:r>
            <a:r>
              <a:rPr lang="en-IN" sz="2000" b="1" dirty="0" err="1">
                <a:solidFill>
                  <a:srgbClr val="7030A0"/>
                </a:solidFill>
                <a:latin typeface="Times New Roman" panose="02020603050405020304" pitchFamily="18" charset="0"/>
                <a:cs typeface="Times New Roman" panose="02020603050405020304" pitchFamily="18" charset="0"/>
              </a:rPr>
              <a:t>Mphil</a:t>
            </a:r>
            <a:r>
              <a:rPr lang="en-IN" sz="2000" b="1" dirty="0">
                <a:solidFill>
                  <a:srgbClr val="7030A0"/>
                </a:solidFill>
                <a:latin typeface="Times New Roman" panose="02020603050405020304" pitchFamily="18" charset="0"/>
                <a:cs typeface="Times New Roman" panose="02020603050405020304" pitchFamily="18" charset="0"/>
              </a:rPr>
              <a:t>.,Ph.D.,</a:t>
            </a:r>
          </a:p>
          <a:p>
            <a:r>
              <a:rPr lang="en-IN" sz="2000" b="1" dirty="0">
                <a:solidFill>
                  <a:srgbClr val="7030A0"/>
                </a:solidFill>
                <a:latin typeface="Times New Roman" panose="02020603050405020304" pitchFamily="18" charset="0"/>
                <a:cs typeface="Times New Roman" panose="02020603050405020304" pitchFamily="18" charset="0"/>
              </a:rPr>
              <a:t>Professor,</a:t>
            </a:r>
          </a:p>
          <a:p>
            <a:r>
              <a:rPr lang="en-IN" sz="2000" b="1" dirty="0">
                <a:solidFill>
                  <a:srgbClr val="7030A0"/>
                </a:solidFill>
                <a:latin typeface="Times New Roman" panose="02020603050405020304" pitchFamily="18" charset="0"/>
                <a:cs typeface="Times New Roman" panose="02020603050405020304" pitchFamily="18" charset="0"/>
              </a:rPr>
              <a:t>Department of Computer Applications</a:t>
            </a:r>
          </a:p>
        </p:txBody>
      </p:sp>
      <p:sp>
        <p:nvSpPr>
          <p:cNvPr id="283" name="TextBox 282">
            <a:extLst>
              <a:ext uri="{FF2B5EF4-FFF2-40B4-BE49-F238E27FC236}">
                <a16:creationId xmlns:a16="http://schemas.microsoft.com/office/drawing/2014/main" id="{97423E0D-2788-4CA1-4E99-52E31F615D04}"/>
              </a:ext>
            </a:extLst>
          </p:cNvPr>
          <p:cNvSpPr txBox="1"/>
          <p:nvPr/>
        </p:nvSpPr>
        <p:spPr>
          <a:xfrm>
            <a:off x="9231284" y="5072276"/>
            <a:ext cx="2472067" cy="1323439"/>
          </a:xfrm>
          <a:prstGeom prst="rect">
            <a:avLst/>
          </a:prstGeom>
          <a:noFill/>
          <a:ln>
            <a:noFill/>
          </a:ln>
        </p:spPr>
        <p:txBody>
          <a:bodyPr wrap="square" rtlCol="0">
            <a:spAutoFit/>
          </a:bodyPr>
          <a:lstStyle/>
          <a:p>
            <a:r>
              <a:rPr lang="en-US" sz="2000" b="1" dirty="0">
                <a:solidFill>
                  <a:srgbClr val="7030A0"/>
                </a:solidFill>
                <a:latin typeface="Times New Roman" panose="02020603050405020304" pitchFamily="18" charset="0"/>
                <a:cs typeface="Times New Roman" panose="02020603050405020304" pitchFamily="18" charset="0"/>
              </a:rPr>
              <a:t>Project by,</a:t>
            </a:r>
          </a:p>
          <a:p>
            <a:r>
              <a:rPr lang="en-US" sz="2000" b="1" dirty="0" err="1">
                <a:solidFill>
                  <a:srgbClr val="7030A0"/>
                </a:solidFill>
                <a:latin typeface="Times New Roman" panose="02020603050405020304" pitchFamily="18" charset="0"/>
                <a:cs typeface="Times New Roman" panose="02020603050405020304" pitchFamily="18" charset="0"/>
              </a:rPr>
              <a:t>Devadharshini</a:t>
            </a:r>
            <a:r>
              <a:rPr lang="en-US" sz="2000" b="1" dirty="0">
                <a:solidFill>
                  <a:srgbClr val="7030A0"/>
                </a:solidFill>
                <a:latin typeface="Times New Roman" panose="02020603050405020304" pitchFamily="18" charset="0"/>
                <a:cs typeface="Times New Roman" panose="02020603050405020304" pitchFamily="18" charset="0"/>
              </a:rPr>
              <a:t> N</a:t>
            </a:r>
          </a:p>
          <a:p>
            <a:r>
              <a:rPr lang="en-US" sz="2000" b="1" dirty="0">
                <a:solidFill>
                  <a:srgbClr val="7030A0"/>
                </a:solidFill>
                <a:latin typeface="Times New Roman" panose="02020603050405020304" pitchFamily="18" charset="0"/>
                <a:cs typeface="Times New Roman" panose="02020603050405020304" pitchFamily="18" charset="0"/>
              </a:rPr>
              <a:t>21CSEA56</a:t>
            </a:r>
          </a:p>
          <a:p>
            <a:r>
              <a:rPr lang="en-US" sz="2000" b="1" dirty="0">
                <a:solidFill>
                  <a:srgbClr val="7030A0"/>
                </a:solidFill>
                <a:latin typeface="Times New Roman" panose="02020603050405020304" pitchFamily="18" charset="0"/>
                <a:cs typeface="Times New Roman" panose="02020603050405020304" pitchFamily="18" charset="0"/>
              </a:rPr>
              <a:t>II MCA – BATCH II</a:t>
            </a:r>
            <a:endParaRPr lang="en-IN" sz="2000" b="1" dirty="0">
              <a:solidFill>
                <a:srgbClr val="7030A0"/>
              </a:solidFill>
              <a:latin typeface="Times New Roman" panose="02020603050405020304" pitchFamily="18" charset="0"/>
              <a:cs typeface="Times New Roman" panose="02020603050405020304" pitchFamily="18" charset="0"/>
            </a:endParaRPr>
          </a:p>
        </p:txBody>
      </p:sp>
      <p:pic>
        <p:nvPicPr>
          <p:cNvPr id="568" name="Picture 2" descr="Bharathiar University - Wikipedia">
            <a:extLst>
              <a:ext uri="{FF2B5EF4-FFF2-40B4-BE49-F238E27FC236}">
                <a16:creationId xmlns:a16="http://schemas.microsoft.com/office/drawing/2014/main" id="{29659EE8-850A-7BFD-E12B-3859939C7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70" y="165502"/>
            <a:ext cx="1717030" cy="1379347"/>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2" descr="Android Logo and symbol, meaning, history, PNG, brand">
            <a:extLst>
              <a:ext uri="{FF2B5EF4-FFF2-40B4-BE49-F238E27FC236}">
                <a16:creationId xmlns:a16="http://schemas.microsoft.com/office/drawing/2014/main" id="{A586CCAC-7354-85AD-036E-3D8E86AC3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9296" y="81653"/>
            <a:ext cx="2155337" cy="1438614"/>
          </a:xfrm>
          <a:prstGeom prst="rect">
            <a:avLst/>
          </a:prstGeom>
          <a:noFill/>
          <a:extLst>
            <a:ext uri="{909E8E84-426E-40DD-AFC4-6F175D3DCCD1}">
              <a14:hiddenFill xmlns:a14="http://schemas.microsoft.com/office/drawing/2010/main">
                <a:solidFill>
                  <a:srgbClr val="FFFFFF"/>
                </a:solidFill>
              </a14:hiddenFill>
            </a:ext>
          </a:extLst>
        </p:spPr>
      </p:pic>
      <p:pic>
        <p:nvPicPr>
          <p:cNvPr id="572" name="Picture 4" descr="Android Mockup transparent PNG - StickPNG">
            <a:extLst>
              <a:ext uri="{FF2B5EF4-FFF2-40B4-BE49-F238E27FC236}">
                <a16:creationId xmlns:a16="http://schemas.microsoft.com/office/drawing/2014/main" id="{58FD6F83-808A-8EAE-9B16-D9CED4BA1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3" y="1813337"/>
            <a:ext cx="5004506" cy="4748212"/>
          </a:xfrm>
          <a:prstGeom prst="rect">
            <a:avLst/>
          </a:prstGeom>
          <a:noFill/>
          <a:extLst>
            <a:ext uri="{909E8E84-426E-40DD-AFC4-6F175D3DCCD1}">
              <a14:hiddenFill xmlns:a14="http://schemas.microsoft.com/office/drawing/2010/main">
                <a:solidFill>
                  <a:srgbClr val="FFFFFF"/>
                </a:solidFill>
              </a14:hiddenFill>
            </a:ext>
          </a:extLst>
        </p:spPr>
      </p:pic>
      <p:pic>
        <p:nvPicPr>
          <p:cNvPr id="573" name="Picture 572">
            <a:extLst>
              <a:ext uri="{FF2B5EF4-FFF2-40B4-BE49-F238E27FC236}">
                <a16:creationId xmlns:a16="http://schemas.microsoft.com/office/drawing/2014/main" id="{CE425357-5659-0F69-0F06-89A46F46A330}"/>
              </a:ext>
            </a:extLst>
          </p:cNvPr>
          <p:cNvPicPr>
            <a:picLocks noChangeAspect="1"/>
          </p:cNvPicPr>
          <p:nvPr/>
        </p:nvPicPr>
        <p:blipFill rotWithShape="1">
          <a:blip r:embed="rId5">
            <a:extLst>
              <a:ext uri="{28A0092B-C50C-407E-A947-70E740481C1C}">
                <a14:useLocalDpi xmlns:a14="http://schemas.microsoft.com/office/drawing/2010/main" val="0"/>
              </a:ext>
            </a:extLst>
          </a:blip>
          <a:srcRect t="2896"/>
          <a:stretch/>
        </p:blipFill>
        <p:spPr>
          <a:xfrm>
            <a:off x="5312631" y="2671763"/>
            <a:ext cx="1901536" cy="3000375"/>
          </a:xfrm>
          <a:prstGeom prst="rect">
            <a:avLst/>
          </a:prstGeom>
        </p:spPr>
      </p:pic>
    </p:spTree>
    <p:extLst>
      <p:ext uri="{BB962C8B-B14F-4D97-AF65-F5344CB8AC3E}">
        <p14:creationId xmlns:p14="http://schemas.microsoft.com/office/powerpoint/2010/main" val="104406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838200" y="22219"/>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APP ANALYTICS</a:t>
            </a:r>
          </a:p>
        </p:txBody>
      </p:sp>
      <p:pic>
        <p:nvPicPr>
          <p:cNvPr id="5" name="Content Placeholder 4">
            <a:extLst>
              <a:ext uri="{FF2B5EF4-FFF2-40B4-BE49-F238E27FC236}">
                <a16:creationId xmlns:a16="http://schemas.microsoft.com/office/drawing/2014/main" id="{E6E8A44D-750B-9AEB-D080-930515643740}"/>
              </a:ext>
            </a:extLst>
          </p:cNvPr>
          <p:cNvPicPr>
            <a:picLocks noGrp="1" noChangeAspect="1"/>
          </p:cNvPicPr>
          <p:nvPr>
            <p:ph idx="1"/>
          </p:nvPr>
        </p:nvPicPr>
        <p:blipFill rotWithShape="1">
          <a:blip r:embed="rId2"/>
          <a:srcRect r="6037" b="13208"/>
          <a:stretch/>
        </p:blipFill>
        <p:spPr>
          <a:xfrm>
            <a:off x="1085845" y="985838"/>
            <a:ext cx="9191627" cy="4600575"/>
          </a:xfrm>
        </p:spPr>
      </p:pic>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hlinkClick r:id="rId4"/>
            <a:extLst>
              <a:ext uri="{FF2B5EF4-FFF2-40B4-BE49-F238E27FC236}">
                <a16:creationId xmlns:a16="http://schemas.microsoft.com/office/drawing/2014/main" id="{0FBDC487-245D-3D9F-5AA6-1A4FB8E9512C}"/>
              </a:ext>
            </a:extLst>
          </p:cNvPr>
          <p:cNvSpPr txBox="1"/>
          <p:nvPr/>
        </p:nvSpPr>
        <p:spPr>
          <a:xfrm>
            <a:off x="1085845" y="5626702"/>
            <a:ext cx="10639425"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hlinkClick r:id="rId4"/>
              </a:rPr>
              <a:t>https://console.firebase.google.com/u/0/project/kidzone-9fa1b/analytics/app/android:com.devadharshininatarajan.kidzone/overview/~2F%3Ft%3D1671638320949&amp;fpn%3D1042724468181&amp;swu%3D1&amp;sgu%3D1&amp;sus%3Dupgraded&amp;cs%3Dapp.m.dashboard.overview&amp;g%3D1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14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752472" y="36509"/>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3471F6F-8417-854E-E43B-BFE82E0E6C2E}"/>
              </a:ext>
            </a:extLst>
          </p:cNvPr>
          <p:cNvSpPr>
            <a:spLocks noGrp="1"/>
          </p:cNvSpPr>
          <p:nvPr>
            <p:ph idx="1"/>
          </p:nvPr>
        </p:nvSpPr>
        <p:spPr>
          <a:xfrm>
            <a:off x="838199" y="1771650"/>
            <a:ext cx="10863263" cy="4829174"/>
          </a:xfrm>
        </p:spPr>
        <p:txBody>
          <a:bodyPr>
            <a:noAutofit/>
          </a:bodyPr>
          <a:lstStyle/>
          <a:p>
            <a:pPr marL="228600"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completely focuses on the entertainment domain, which holds the famous cartoon "Minions" as the central theme of the application.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It aims to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provide a </a:t>
            </a:r>
            <a:r>
              <a:rPr lang="en-US" sz="24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visual treat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Minion fans in order to promote the cartoon.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the infusion of future enhancement Kidzone application can be a best one in entertainment sector which is both resourceful and commercial.</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Kids cartoon and entertainment sector might sound to be a minimal sector but it plays a major role in </a:t>
            </a:r>
            <a:r>
              <a:rPr lang="en-US" sz="24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business upgradation and promotion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00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Targeting the fan base and encouraging them to provide contribution to promote their favorite cartoon is the ultimate aim of this android application.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buNone/>
            </a:pPr>
            <a:endParaRPr lang="en-IN" sz="2400" dirty="0"/>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33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723898" y="-20641"/>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73471F6F-8417-854E-E43B-BFE82E0E6C2E}"/>
              </a:ext>
            </a:extLst>
          </p:cNvPr>
          <p:cNvSpPr>
            <a:spLocks noGrp="1"/>
          </p:cNvSpPr>
          <p:nvPr>
            <p:ph idx="1"/>
          </p:nvPr>
        </p:nvSpPr>
        <p:spPr>
          <a:xfrm>
            <a:off x="838200" y="1497004"/>
            <a:ext cx="10515600" cy="4775207"/>
          </a:xfrm>
        </p:spPr>
        <p:txBody>
          <a:bodyPr>
            <a:noAutofit/>
          </a:bodyPr>
          <a:lstStyle/>
          <a:p>
            <a:pPr marL="228600"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app can be extended towards collaborators and promoters to emphasize the fan craze level all over the world. It can also be subdivided into accounts of users and service providers, but the super admin access will remain at the firebase console for overall controlling and monitoring of user access.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the application reaches a high level of subscribers, introduction of </a:t>
            </a:r>
            <a:r>
              <a:rPr lang="en-IN" sz="24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premium accounts and Ad-free subscriptions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can be incorporated with the app on basis of a business margin. </a:t>
            </a:r>
          </a:p>
          <a:p>
            <a:pPr marL="228600"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app can serve as a channel for various </a:t>
            </a:r>
            <a:r>
              <a:rPr lang="en-IN" sz="24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contest announcements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which are related to minions and charges can be applied for the same. </a:t>
            </a:r>
          </a:p>
          <a:p>
            <a:pPr marL="228600"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application becomes a part of play store, the advertisements could yield a sum of amount to the developer team.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2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271F-E885-5877-FE4D-F84B9184A9D7}"/>
              </a:ext>
            </a:extLst>
          </p:cNvPr>
          <p:cNvSpPr>
            <a:spLocks noGrp="1"/>
          </p:cNvSpPr>
          <p:nvPr>
            <p:ph type="title"/>
          </p:nvPr>
        </p:nvSpPr>
        <p:spPr>
          <a:xfrm>
            <a:off x="495300" y="5122869"/>
            <a:ext cx="10515600" cy="1325563"/>
          </a:xfrm>
        </p:spPr>
        <p:txBody>
          <a:bodyPr>
            <a:normAutofit/>
          </a:bodyPr>
          <a:lstStyle/>
          <a:p>
            <a:pPr algn="ctr"/>
            <a:r>
              <a:rPr lang="en-IN" sz="5000" b="1" dirty="0">
                <a:solidFill>
                  <a:srgbClr val="FFFF00"/>
                </a:solidFill>
                <a:highlight>
                  <a:srgbClr val="0000FF"/>
                </a:highlight>
                <a:latin typeface="Times New Roman" panose="02020603050405020304" pitchFamily="18" charset="0"/>
                <a:cs typeface="Times New Roman" panose="02020603050405020304" pitchFamily="18" charset="0"/>
              </a:rPr>
              <a:t>THAN</a:t>
            </a:r>
            <a:r>
              <a:rPr lang="en-IN" sz="5000" b="1" dirty="0">
                <a:solidFill>
                  <a:srgbClr val="00B0F0"/>
                </a:solidFill>
                <a:highlight>
                  <a:srgbClr val="FFFF00"/>
                </a:highlight>
                <a:latin typeface="Times New Roman" panose="02020603050405020304" pitchFamily="18" charset="0"/>
                <a:cs typeface="Times New Roman" panose="02020603050405020304" pitchFamily="18" charset="0"/>
              </a:rPr>
              <a:t>KYOU</a:t>
            </a:r>
          </a:p>
        </p:txBody>
      </p:sp>
      <p:pic>
        <p:nvPicPr>
          <p:cNvPr id="3" name="Picture 2" descr="Android Logo and symbol, meaning, history, PNG, brand">
            <a:extLst>
              <a:ext uri="{FF2B5EF4-FFF2-40B4-BE49-F238E27FC236}">
                <a16:creationId xmlns:a16="http://schemas.microsoft.com/office/drawing/2014/main" id="{57856913-B950-30A3-76D2-92DDA5AFC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ndroid Mockup transparent PNG - StickPNG">
            <a:extLst>
              <a:ext uri="{FF2B5EF4-FFF2-40B4-BE49-F238E27FC236}">
                <a16:creationId xmlns:a16="http://schemas.microsoft.com/office/drawing/2014/main" id="{9EDE4919-4097-59B2-CD9C-BD24DEF06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1" y="85725"/>
            <a:ext cx="5429250" cy="5429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ndroid Mockup transparent PNG - StickPNG">
            <a:extLst>
              <a:ext uri="{FF2B5EF4-FFF2-40B4-BE49-F238E27FC236}">
                <a16:creationId xmlns:a16="http://schemas.microsoft.com/office/drawing/2014/main" id="{5442612E-A8AB-9F93-EDC4-4949DEB82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1" y="18255"/>
            <a:ext cx="5429250" cy="5429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1AFF6A-072C-9DF2-E7CB-920E4B1757F0}"/>
              </a:ext>
            </a:extLst>
          </p:cNvPr>
          <p:cNvPicPr>
            <a:picLocks noChangeAspect="1"/>
          </p:cNvPicPr>
          <p:nvPr/>
        </p:nvPicPr>
        <p:blipFill rotWithShape="1">
          <a:blip r:embed="rId4">
            <a:extLst>
              <a:ext uri="{28A0092B-C50C-407E-A947-70E740481C1C}">
                <a14:useLocalDpi xmlns:a14="http://schemas.microsoft.com/office/drawing/2010/main" val="0"/>
              </a:ext>
            </a:extLst>
          </a:blip>
          <a:srcRect b="4773"/>
          <a:stretch/>
        </p:blipFill>
        <p:spPr bwMode="auto">
          <a:xfrm>
            <a:off x="4586287" y="985762"/>
            <a:ext cx="2100263" cy="35719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215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2B9F-41CA-8AD0-8914-2552527C6C3D}"/>
              </a:ext>
            </a:extLst>
          </p:cNvPr>
          <p:cNvSpPr>
            <a:spLocks noGrp="1"/>
          </p:cNvSpPr>
          <p:nvPr>
            <p:ph type="title"/>
          </p:nvPr>
        </p:nvSpPr>
        <p:spPr>
          <a:xfrm>
            <a:off x="785567" y="822327"/>
            <a:ext cx="5548313" cy="1325563"/>
          </a:xfrm>
        </p:spPr>
        <p:txBody>
          <a:bodyPr>
            <a:normAutofit/>
          </a:bodyPr>
          <a:lstStyle/>
          <a:p>
            <a:r>
              <a:rPr lang="en-IN" sz="3000" b="1" dirty="0">
                <a:solidFill>
                  <a:srgbClr val="00B05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A58B947-EC86-0C9C-15BD-2DA26DA01A7E}"/>
              </a:ext>
            </a:extLst>
          </p:cNvPr>
          <p:cNvSpPr>
            <a:spLocks noGrp="1"/>
          </p:cNvSpPr>
          <p:nvPr>
            <p:ph idx="1"/>
          </p:nvPr>
        </p:nvSpPr>
        <p:spPr>
          <a:xfrm>
            <a:off x="785567" y="2268539"/>
            <a:ext cx="6005513" cy="4351338"/>
          </a:xfrm>
        </p:spPr>
        <p:txBody>
          <a:bodyPr>
            <a:normAutofit/>
          </a:bodyPr>
          <a:lstStyle/>
          <a:p>
            <a:r>
              <a:rPr lang="en-IN" sz="2600" dirty="0">
                <a:latin typeface="Times New Roman" panose="02020603050405020304" pitchFamily="18" charset="0"/>
                <a:cs typeface="Times New Roman" panose="02020603050405020304" pitchFamily="18" charset="0"/>
              </a:rPr>
              <a:t>Introduction</a:t>
            </a:r>
          </a:p>
          <a:p>
            <a:r>
              <a:rPr lang="en-IN" sz="2600" dirty="0">
                <a:latin typeface="Times New Roman" panose="02020603050405020304" pitchFamily="18" charset="0"/>
                <a:cs typeface="Times New Roman" panose="02020603050405020304" pitchFamily="18" charset="0"/>
              </a:rPr>
              <a:t>Development environment</a:t>
            </a:r>
          </a:p>
          <a:p>
            <a:r>
              <a:rPr lang="en-IN" sz="2600" dirty="0">
                <a:latin typeface="Times New Roman" panose="02020603050405020304" pitchFamily="18" charset="0"/>
                <a:cs typeface="Times New Roman" panose="02020603050405020304" pitchFamily="18" charset="0"/>
              </a:rPr>
              <a:t>Proposed system</a:t>
            </a:r>
          </a:p>
          <a:p>
            <a:r>
              <a:rPr lang="en-IN" sz="2600" dirty="0">
                <a:latin typeface="Times New Roman" panose="02020603050405020304" pitchFamily="18" charset="0"/>
                <a:cs typeface="Times New Roman" panose="02020603050405020304" pitchFamily="18" charset="0"/>
              </a:rPr>
              <a:t>Real-time business</a:t>
            </a:r>
          </a:p>
          <a:p>
            <a:r>
              <a:rPr lang="en-IN" sz="2600" dirty="0">
                <a:latin typeface="Times New Roman" panose="02020603050405020304" pitchFamily="18" charset="0"/>
                <a:cs typeface="Times New Roman" panose="02020603050405020304" pitchFamily="18" charset="0"/>
              </a:rPr>
              <a:t>Project overview</a:t>
            </a:r>
          </a:p>
          <a:p>
            <a:r>
              <a:rPr lang="en-IN" sz="2600" dirty="0">
                <a:latin typeface="Times New Roman" panose="02020603050405020304" pitchFamily="18" charset="0"/>
                <a:cs typeface="Times New Roman" panose="02020603050405020304" pitchFamily="18" charset="0"/>
              </a:rPr>
              <a:t>App analytics</a:t>
            </a:r>
          </a:p>
          <a:p>
            <a:r>
              <a:rPr lang="en-IN" sz="2600" dirty="0">
                <a:latin typeface="Times New Roman" panose="02020603050405020304" pitchFamily="18" charset="0"/>
                <a:cs typeface="Times New Roman" panose="02020603050405020304" pitchFamily="18" charset="0"/>
              </a:rPr>
              <a:t>Conclusion</a:t>
            </a:r>
          </a:p>
          <a:p>
            <a:r>
              <a:rPr lang="en-IN" sz="2600" dirty="0">
                <a:latin typeface="Times New Roman" panose="02020603050405020304" pitchFamily="18" charset="0"/>
                <a:cs typeface="Times New Roman" panose="02020603050405020304" pitchFamily="18" charset="0"/>
              </a:rPr>
              <a:t>Future enhancement</a:t>
            </a:r>
          </a:p>
          <a:p>
            <a:endParaRPr lang="en-IN" sz="2600" dirty="0">
              <a:latin typeface="Times New Roman" panose="02020603050405020304" pitchFamily="18" charset="0"/>
              <a:cs typeface="Times New Roman" panose="02020603050405020304" pitchFamily="18" charset="0"/>
            </a:endParaRPr>
          </a:p>
        </p:txBody>
      </p:sp>
      <p:pic>
        <p:nvPicPr>
          <p:cNvPr id="2052" name="Picture 4" descr="Android Mockup transparent PNG - StickPNG">
            <a:extLst>
              <a:ext uri="{FF2B5EF4-FFF2-40B4-BE49-F238E27FC236}">
                <a16:creationId xmlns:a16="http://schemas.microsoft.com/office/drawing/2014/main" id="{8AFB698F-2576-90C1-650A-DA0C0C802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306" y="238123"/>
            <a:ext cx="6677025" cy="6677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ndroid Logo and symbol, meaning, history, PNG, brand">
            <a:extLst>
              <a:ext uri="{FF2B5EF4-FFF2-40B4-BE49-F238E27FC236}">
                <a16:creationId xmlns:a16="http://schemas.microsoft.com/office/drawing/2014/main" id="{D505C5F6-9798-EA19-02A7-124F708B3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663" y="81653"/>
            <a:ext cx="2155337" cy="1438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672A85D-6B73-55DB-79FD-CB00D418098C}"/>
              </a:ext>
            </a:extLst>
          </p:cNvPr>
          <p:cNvPicPr>
            <a:picLocks noChangeAspect="1"/>
          </p:cNvPicPr>
          <p:nvPr/>
        </p:nvPicPr>
        <p:blipFill rotWithShape="1">
          <a:blip r:embed="rId4">
            <a:extLst>
              <a:ext uri="{28A0092B-C50C-407E-A947-70E740481C1C}">
                <a14:useLocalDpi xmlns:a14="http://schemas.microsoft.com/office/drawing/2010/main" val="0"/>
              </a:ext>
            </a:extLst>
          </a:blip>
          <a:srcRect b="6261"/>
          <a:stretch/>
        </p:blipFill>
        <p:spPr bwMode="auto">
          <a:xfrm>
            <a:off x="6497937" y="1420507"/>
            <a:ext cx="2574628" cy="42945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339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838200" y="7930"/>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INTRODUCTON</a:t>
            </a:r>
          </a:p>
        </p:txBody>
      </p:sp>
      <p:sp>
        <p:nvSpPr>
          <p:cNvPr id="3" name="Content Placeholder 2">
            <a:extLst>
              <a:ext uri="{FF2B5EF4-FFF2-40B4-BE49-F238E27FC236}">
                <a16:creationId xmlns:a16="http://schemas.microsoft.com/office/drawing/2014/main" id="{73471F6F-8417-854E-E43B-BFE82E0E6C2E}"/>
              </a:ext>
            </a:extLst>
          </p:cNvPr>
          <p:cNvSpPr>
            <a:spLocks noGrp="1"/>
          </p:cNvSpPr>
          <p:nvPr>
            <p:ph idx="1"/>
          </p:nvPr>
        </p:nvSpPr>
        <p:spPr>
          <a:xfrm>
            <a:off x="838200" y="1515274"/>
            <a:ext cx="10515600" cy="5149057"/>
          </a:xfrm>
        </p:spPr>
        <p:txBody>
          <a:bodyPr>
            <a:noAutofit/>
          </a:bodyPr>
          <a:lstStyle/>
          <a:p>
            <a:pPr>
              <a:lnSpc>
                <a:spcPct val="100000"/>
              </a:lnSpc>
            </a:pPr>
            <a:r>
              <a:rPr lang="en-IN" sz="2400" dirty="0">
                <a:effectLst/>
                <a:latin typeface="Times New Roman" panose="02020603050405020304" pitchFamily="18" charset="0"/>
                <a:ea typeface="Calibri" panose="020F0502020204030204" pitchFamily="34" charset="0"/>
              </a:rPr>
              <a:t>The </a:t>
            </a:r>
            <a:r>
              <a:rPr lang="en-IN" sz="2400" b="1" dirty="0">
                <a:effectLst/>
                <a:latin typeface="Times New Roman" panose="02020603050405020304" pitchFamily="18" charset="0"/>
                <a:ea typeface="Calibri" panose="020F0502020204030204" pitchFamily="34" charset="0"/>
              </a:rPr>
              <a:t>“KIDZONE ANDROID APPLICATION” </a:t>
            </a:r>
            <a:r>
              <a:rPr lang="en-IN" sz="2400" dirty="0">
                <a:effectLst/>
                <a:latin typeface="Times New Roman" panose="02020603050405020304" pitchFamily="18" charset="0"/>
                <a:ea typeface="Calibri" panose="020F0502020204030204" pitchFamily="34" charset="0"/>
              </a:rPr>
              <a:t>is an ultimate wrapping unit of the famous cartoon named minions powered by Illumination as a single repository. </a:t>
            </a:r>
          </a:p>
          <a:p>
            <a:pPr>
              <a:lnSpc>
                <a:spcPct val="100000"/>
              </a:lnSpc>
            </a:pPr>
            <a:r>
              <a:rPr lang="en-IN" sz="2400" dirty="0">
                <a:effectLst/>
                <a:latin typeface="Times New Roman" panose="02020603050405020304" pitchFamily="18" charset="0"/>
                <a:ea typeface="Calibri" panose="020F0502020204030204" pitchFamily="34" charset="0"/>
              </a:rPr>
              <a:t>Though there are various information about the cartoon in forms of media, games, websites and blogs it’s difficult for the user to incorporate everything they wish for under a single platform. </a:t>
            </a:r>
          </a:p>
          <a:p>
            <a:pPr>
              <a:lnSpc>
                <a:spcPct val="100000"/>
              </a:lnSpc>
            </a:pPr>
            <a:r>
              <a:rPr lang="en-IN" sz="2400" dirty="0">
                <a:effectLst/>
                <a:latin typeface="Times New Roman" panose="02020603050405020304" pitchFamily="18" charset="0"/>
                <a:ea typeface="Calibri" panose="020F0502020204030204" pitchFamily="34" charset="0"/>
              </a:rPr>
              <a:t>The minion cartoon might sound as entertainment component alone, but there is a huge business network that rules the entertainment industry through the Universal studio themes and remains as powerful factor on promoting the business to next level with high level profit.</a:t>
            </a:r>
          </a:p>
          <a:p>
            <a:pPr>
              <a:lnSpc>
                <a:spcPct val="100000"/>
              </a:lnSpc>
            </a:pPr>
            <a:r>
              <a:rPr lang="en-IN" sz="2400" dirty="0">
                <a:latin typeface="Times New Roman" panose="02020603050405020304" pitchFamily="18" charset="0"/>
                <a:ea typeface="Calibri" panose="020F0502020204030204" pitchFamily="34" charset="0"/>
              </a:rPr>
              <a:t>The fan following of minions cartoon is at a high rate, </a:t>
            </a:r>
            <a:r>
              <a:rPr lang="en-US" sz="2400" dirty="0">
                <a:solidFill>
                  <a:srgbClr val="0A1829"/>
                </a:solidFill>
                <a:latin typeface="Georgia" panose="02040502050405020303" pitchFamily="18" charset="0"/>
                <a:ea typeface="Calibri" panose="020F0502020204030204" pitchFamily="34" charset="0"/>
              </a:rPr>
              <a:t>where the movie -</a:t>
            </a:r>
            <a:r>
              <a:rPr lang="en-US" sz="2400" b="0" dirty="0">
                <a:solidFill>
                  <a:srgbClr val="0A1829"/>
                </a:solidFill>
                <a:effectLst/>
                <a:latin typeface="Georgia" panose="02040502050405020303" pitchFamily="18" charset="0"/>
              </a:rPr>
              <a:t>The Rise of Gru is projected to make more than </a:t>
            </a:r>
            <a:r>
              <a:rPr lang="en-US" sz="2400" b="1" dirty="0">
                <a:solidFill>
                  <a:srgbClr val="00B0F0"/>
                </a:solidFill>
                <a:effectLst/>
                <a:latin typeface="Georgia" panose="02040502050405020303" pitchFamily="18" charset="0"/>
              </a:rPr>
              <a:t>$129M</a:t>
            </a:r>
            <a:r>
              <a:rPr lang="en-US" sz="2400" b="0" dirty="0">
                <a:solidFill>
                  <a:srgbClr val="0A1829"/>
                </a:solidFill>
                <a:effectLst/>
                <a:latin typeface="Georgia" panose="02040502050405020303" pitchFamily="18" charset="0"/>
              </a:rPr>
              <a:t>, a new Fourth of July weekend box office record is a live evidence.</a:t>
            </a:r>
            <a:endParaRPr lang="en-IN" sz="2400" dirty="0">
              <a:effectLst/>
              <a:latin typeface="Times New Roman" panose="02020603050405020304" pitchFamily="18" charset="0"/>
              <a:ea typeface="Calibri" panose="020F0502020204030204" pitchFamily="34"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8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838200" y="22219"/>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DEVELOPMENT ENVIRONMENT</a:t>
            </a:r>
          </a:p>
        </p:txBody>
      </p:sp>
      <p:graphicFrame>
        <p:nvGraphicFramePr>
          <p:cNvPr id="4" name="Content Placeholder 3">
            <a:extLst>
              <a:ext uri="{FF2B5EF4-FFF2-40B4-BE49-F238E27FC236}">
                <a16:creationId xmlns:a16="http://schemas.microsoft.com/office/drawing/2014/main" id="{FAEA4F95-55D1-002A-4133-87444A34106D}"/>
              </a:ext>
            </a:extLst>
          </p:cNvPr>
          <p:cNvGraphicFramePr>
            <a:graphicFrameLocks noGrp="1"/>
          </p:cNvGraphicFramePr>
          <p:nvPr>
            <p:ph idx="1"/>
            <p:extLst>
              <p:ext uri="{D42A27DB-BD31-4B8C-83A1-F6EECF244321}">
                <p14:modId xmlns:p14="http://schemas.microsoft.com/office/powerpoint/2010/main" val="3526748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y is Android Studio still such a gruesome embarrassment? | TechCrunch">
            <a:extLst>
              <a:ext uri="{FF2B5EF4-FFF2-40B4-BE49-F238E27FC236}">
                <a16:creationId xmlns:a16="http://schemas.microsoft.com/office/drawing/2014/main" id="{E6C92570-5C25-8080-58D5-82EA67478C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085975"/>
            <a:ext cx="2343150" cy="14620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Oracle Java Technologies | Oracle">
            <a:extLst>
              <a:ext uri="{FF2B5EF4-FFF2-40B4-BE49-F238E27FC236}">
                <a16:creationId xmlns:a16="http://schemas.microsoft.com/office/drawing/2014/main" id="{A1E71634-9739-963E-D6D0-90F35C8740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3098" y="2085975"/>
            <a:ext cx="2343150" cy="146208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LYFin360° - What is the full form of XML">
            <a:extLst>
              <a:ext uri="{FF2B5EF4-FFF2-40B4-BE49-F238E27FC236}">
                <a16:creationId xmlns:a16="http://schemas.microsoft.com/office/drawing/2014/main" id="{4016B2D8-1150-E62E-2D3B-64E313B283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7424" y="2014540"/>
            <a:ext cx="2609852" cy="160496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Google Developers Blog: Firebase expands to become a unified app platform">
            <a:extLst>
              <a:ext uri="{FF2B5EF4-FFF2-40B4-BE49-F238E27FC236}">
                <a16:creationId xmlns:a16="http://schemas.microsoft.com/office/drawing/2014/main" id="{3C9A86EE-1396-0752-943E-F80BF19B0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7060" y="2085975"/>
            <a:ext cx="2346367" cy="146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4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838200" y="22219"/>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3471F6F-8417-854E-E43B-BFE82E0E6C2E}"/>
              </a:ext>
            </a:extLst>
          </p:cNvPr>
          <p:cNvSpPr>
            <a:spLocks noGrp="1"/>
          </p:cNvSpPr>
          <p:nvPr>
            <p:ph idx="1"/>
          </p:nvPr>
        </p:nvSpPr>
        <p:spPr>
          <a:xfrm>
            <a:off x="564356" y="1482721"/>
            <a:ext cx="11063288" cy="4681537"/>
          </a:xfrm>
        </p:spPr>
        <p:txBody>
          <a:bodyPr>
            <a:noAutofit/>
          </a:bodyPr>
          <a:lstStyle/>
          <a:p>
            <a:pPr>
              <a:lnSpc>
                <a:spcPct val="10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application provides a visual treat to Minion users in order to promote the cartoon. Though the fanbase of Minions is spread all over the world, there is no proper Android application to incorporate a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complete resource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about the cartoon—Minions.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also serves as a platform where the minion cartoon components, are exhibited in the form of media, games and web resources.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system promotes the interest towards the minions and invites various </a:t>
            </a:r>
            <a:r>
              <a:rPr lang="en-US" sz="24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implement the market practices in the theme of minions.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background music and aesthetic image views provokes the enthusiasm within the users, and the </a:t>
            </a:r>
            <a:r>
              <a:rPr lang="en-US" sz="24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user interactivity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gets increased.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multiple users are recorded in the firebase authentication and various analytics are recorded on the firebase console.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0000"/>
              </a:lnSpc>
              <a:spcAft>
                <a:spcPts val="800"/>
              </a:spcAft>
            </a:pP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38895"/>
            <a:ext cx="198596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5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683418" y="87706"/>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REAL-TIME BUISNESS</a:t>
            </a:r>
          </a:p>
        </p:txBody>
      </p:sp>
      <p:sp>
        <p:nvSpPr>
          <p:cNvPr id="3" name="Content Placeholder 2">
            <a:extLst>
              <a:ext uri="{FF2B5EF4-FFF2-40B4-BE49-F238E27FC236}">
                <a16:creationId xmlns:a16="http://schemas.microsoft.com/office/drawing/2014/main" id="{73471F6F-8417-854E-E43B-BFE82E0E6C2E}"/>
              </a:ext>
            </a:extLst>
          </p:cNvPr>
          <p:cNvSpPr>
            <a:spLocks noGrp="1"/>
          </p:cNvSpPr>
          <p:nvPr>
            <p:ph idx="1"/>
          </p:nvPr>
        </p:nvSpPr>
        <p:spPr>
          <a:xfrm>
            <a:off x="564356" y="1410089"/>
            <a:ext cx="11063288" cy="5353060"/>
          </a:xfrm>
        </p:spPr>
        <p:txBody>
          <a:bodyPr>
            <a:noAutofit/>
          </a:bodyPr>
          <a:lstStyle/>
          <a:p>
            <a:pPr>
              <a:lnSpc>
                <a:spcPct val="100000"/>
              </a:lnSpc>
            </a:pPr>
            <a:r>
              <a:rPr lang="en-IN" sz="2400" b="1" dirty="0">
                <a:solidFill>
                  <a:schemeClr val="accent4"/>
                </a:solidFill>
                <a:latin typeface="Times New Roman" panose="02020603050405020304" pitchFamily="18" charset="0"/>
                <a:cs typeface="Times New Roman" panose="02020603050405020304" pitchFamily="18" charset="0"/>
              </a:rPr>
              <a:t>McDonalds</a:t>
            </a:r>
            <a:r>
              <a:rPr lang="en-IN" sz="2400" dirty="0">
                <a:latin typeface="Times New Roman" panose="02020603050405020304" pitchFamily="18" charset="0"/>
                <a:cs typeface="Times New Roman" panose="02020603050405020304" pitchFamily="18" charset="0"/>
              </a:rPr>
              <a:t> adopted the minion theme during the release of the minion movies, which indeed boosted the sales.</a:t>
            </a:r>
          </a:p>
          <a:p>
            <a:pPr>
              <a:lnSpc>
                <a:spcPct val="100000"/>
              </a:lnSpc>
            </a:pPr>
            <a:r>
              <a:rPr lang="en-IN" sz="2400" dirty="0">
                <a:latin typeface="Times New Roman" panose="02020603050405020304" pitchFamily="18" charset="0"/>
                <a:cs typeface="Times New Roman" panose="02020603050405020304" pitchFamily="18" charset="0"/>
              </a:rPr>
              <a:t>The famous</a:t>
            </a:r>
            <a:r>
              <a:rPr lang="en-IN" sz="2400" b="1" dirty="0">
                <a:solidFill>
                  <a:schemeClr val="accent4"/>
                </a:solidFill>
                <a:latin typeface="Times New Roman" panose="02020603050405020304" pitchFamily="18" charset="0"/>
                <a:cs typeface="Times New Roman" panose="02020603050405020304" pitchFamily="18" charset="0"/>
              </a:rPr>
              <a:t> Amazon</a:t>
            </a:r>
            <a:r>
              <a:rPr lang="en-IN" sz="2400" dirty="0">
                <a:latin typeface="Times New Roman" panose="02020603050405020304" pitchFamily="18" charset="0"/>
                <a:cs typeface="Times New Roman" panose="02020603050405020304" pitchFamily="18" charset="0"/>
              </a:rPr>
              <a:t> designed their delivery boxes in minion theme, and also provided an option of amazon gift card access on purchasing it.</a:t>
            </a:r>
          </a:p>
          <a:p>
            <a:pPr>
              <a:lnSpc>
                <a:spcPct val="100000"/>
              </a:lnSpc>
            </a:pPr>
            <a:r>
              <a:rPr lang="en-IN" sz="2400" b="1" dirty="0">
                <a:solidFill>
                  <a:schemeClr val="accent4"/>
                </a:solidFill>
                <a:latin typeface="Times New Roman" panose="02020603050405020304" pitchFamily="18" charset="0"/>
                <a:cs typeface="Times New Roman" panose="02020603050405020304" pitchFamily="18" charset="0"/>
              </a:rPr>
              <a:t>Bloggers</a:t>
            </a:r>
            <a:r>
              <a:rPr lang="en-IN" sz="2400" dirty="0">
                <a:latin typeface="Times New Roman" panose="02020603050405020304" pitchFamily="18" charset="0"/>
                <a:cs typeface="Times New Roman" panose="02020603050405020304" pitchFamily="18" charset="0"/>
              </a:rPr>
              <a:t> who experienced a low status of viewers began to include minion tags and minion themed contents to attract the viewers.</a:t>
            </a:r>
          </a:p>
          <a:p>
            <a:pPr>
              <a:lnSpc>
                <a:spcPct val="100000"/>
              </a:lnSpc>
            </a:pPr>
            <a:r>
              <a:rPr lang="en-IN" sz="2400" dirty="0">
                <a:latin typeface="Times New Roman" panose="02020603050405020304" pitchFamily="18" charset="0"/>
                <a:cs typeface="Times New Roman" panose="02020603050405020304" pitchFamily="18" charset="0"/>
              </a:rPr>
              <a:t>During the covid times, The </a:t>
            </a:r>
            <a:r>
              <a:rPr lang="en-IN" sz="2400" b="1" dirty="0">
                <a:solidFill>
                  <a:schemeClr val="accent4"/>
                </a:solidFill>
                <a:latin typeface="Times New Roman" panose="02020603050405020304" pitchFamily="18" charset="0"/>
                <a:cs typeface="Times New Roman" panose="02020603050405020304" pitchFamily="18" charset="0"/>
              </a:rPr>
              <a:t>WHO</a:t>
            </a:r>
            <a:r>
              <a:rPr lang="en-IN" sz="2400" dirty="0">
                <a:latin typeface="Times New Roman" panose="02020603050405020304" pitchFamily="18" charset="0"/>
                <a:cs typeface="Times New Roman" panose="02020603050405020304" pitchFamily="18" charset="0"/>
              </a:rPr>
              <a:t> in united nations created an awareness video having minion character – Gru as influencer telling – “Stay Home Be kind”.</a:t>
            </a:r>
          </a:p>
          <a:p>
            <a:pPr>
              <a:lnSpc>
                <a:spcPct val="100000"/>
              </a:lnSpc>
            </a:pPr>
            <a:r>
              <a:rPr lang="en-IN" sz="2400" dirty="0">
                <a:latin typeface="Times New Roman" panose="02020603050405020304" pitchFamily="18" charset="0"/>
                <a:cs typeface="Times New Roman" panose="02020603050405020304" pitchFamily="18" charset="0"/>
              </a:rPr>
              <a:t>Minions hits </a:t>
            </a:r>
            <a:r>
              <a:rPr lang="en-IN" sz="2400" b="1" dirty="0">
                <a:solidFill>
                  <a:schemeClr val="accent4"/>
                </a:solidFill>
                <a:latin typeface="Times New Roman" panose="02020603050405020304" pitchFamily="18" charset="0"/>
                <a:cs typeface="Times New Roman" panose="02020603050405020304" pitchFamily="18" charset="0"/>
              </a:rPr>
              <a:t>150 billion dollars </a:t>
            </a:r>
            <a:r>
              <a:rPr lang="en-IN" sz="2400" dirty="0">
                <a:latin typeface="Times New Roman" panose="02020603050405020304" pitchFamily="18" charset="0"/>
                <a:cs typeface="Times New Roman" panose="02020603050405020304" pitchFamily="18" charset="0"/>
              </a:rPr>
              <a:t>on box office for the recent movie –”Rise of Gru”. There are also various digital marketing and service based </a:t>
            </a:r>
            <a:r>
              <a:rPr lang="en-IN" sz="2400" b="1" dirty="0">
                <a:solidFill>
                  <a:schemeClr val="accent4"/>
                </a:solidFill>
                <a:latin typeface="Times New Roman" panose="02020603050405020304" pitchFamily="18" charset="0"/>
                <a:cs typeface="Times New Roman" panose="02020603050405020304" pitchFamily="18" charset="0"/>
              </a:rPr>
              <a:t>companies</a:t>
            </a:r>
            <a:r>
              <a:rPr lang="en-IN" sz="2400" dirty="0">
                <a:latin typeface="Times New Roman" panose="02020603050405020304" pitchFamily="18" charset="0"/>
                <a:cs typeface="Times New Roman" panose="02020603050405020304" pitchFamily="18" charset="0"/>
              </a:rPr>
              <a:t> with minion as it’s name.</a:t>
            </a:r>
          </a:p>
          <a:p>
            <a:pPr>
              <a:lnSpc>
                <a:spcPct val="100000"/>
              </a:lnSpc>
            </a:pPr>
            <a:r>
              <a:rPr lang="en-IN" sz="2400" dirty="0">
                <a:latin typeface="Times New Roman" panose="02020603050405020304" pitchFamily="18" charset="0"/>
                <a:cs typeface="Times New Roman" panose="02020603050405020304" pitchFamily="18" charset="0"/>
              </a:rPr>
              <a:t>Minions rush game – </a:t>
            </a:r>
            <a:r>
              <a:rPr lang="en-IN" sz="2400" b="1" dirty="0">
                <a:solidFill>
                  <a:schemeClr val="accent4"/>
                </a:solidFill>
                <a:latin typeface="Times New Roman" panose="02020603050405020304" pitchFamily="18" charset="0"/>
                <a:cs typeface="Times New Roman" panose="02020603050405020304" pitchFamily="18" charset="0"/>
              </a:rPr>
              <a:t>1 billion downloads</a:t>
            </a:r>
            <a:r>
              <a:rPr lang="en-IN" sz="2400" dirty="0">
                <a:latin typeface="Times New Roman" panose="02020603050405020304" pitchFamily="18" charset="0"/>
                <a:cs typeface="Times New Roman" panose="02020603050405020304" pitchFamily="18" charset="0"/>
              </a:rPr>
              <a:t>, Minions paradise – </a:t>
            </a:r>
            <a:r>
              <a:rPr lang="en-IN" sz="2400" b="1" dirty="0">
                <a:solidFill>
                  <a:schemeClr val="accent4"/>
                </a:solidFill>
                <a:latin typeface="Times New Roman" panose="02020603050405020304" pitchFamily="18" charset="0"/>
                <a:cs typeface="Times New Roman" panose="02020603050405020304" pitchFamily="18" charset="0"/>
              </a:rPr>
              <a:t>16billion downloads</a:t>
            </a:r>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 Turns Its Boxes Into Ads With First-Of-Its-Kind Marketing Deal For “ Minions” Movie | TechCrunch">
            <a:extLst>
              <a:ext uri="{FF2B5EF4-FFF2-40B4-BE49-F238E27FC236}">
                <a16:creationId xmlns:a16="http://schemas.microsoft.com/office/drawing/2014/main" id="{04B3FF79-0EE0-6824-3D37-25DF0855C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2" y="400050"/>
            <a:ext cx="3794019"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McDonald's unveils Minions-themed menu, and nope, nope, nope, nope, nope |  Mashable">
            <a:extLst>
              <a:ext uri="{FF2B5EF4-FFF2-40B4-BE49-F238E27FC236}">
                <a16:creationId xmlns:a16="http://schemas.microsoft.com/office/drawing/2014/main" id="{304E6F6A-54E7-E749-BF82-874EF0517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819" y="800098"/>
            <a:ext cx="334989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2" name="Picture 8" descr="Minnions Tech | LinkedIn">
            <a:extLst>
              <a:ext uri="{FF2B5EF4-FFF2-40B4-BE49-F238E27FC236}">
                <a16:creationId xmlns:a16="http://schemas.microsoft.com/office/drawing/2014/main" id="{F1EB23A7-68EC-5F66-6DDF-2F3CDBD5E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3" y="3879452"/>
            <a:ext cx="2439987" cy="2500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81AFA63-3FFA-3CC2-2275-3D18C5E7F847}"/>
              </a:ext>
            </a:extLst>
          </p:cNvPr>
          <p:cNvPicPr>
            <a:picLocks noChangeAspect="1"/>
          </p:cNvPicPr>
          <p:nvPr/>
        </p:nvPicPr>
        <p:blipFill>
          <a:blip r:embed="rId5"/>
          <a:stretch>
            <a:fillRect/>
          </a:stretch>
        </p:blipFill>
        <p:spPr>
          <a:xfrm>
            <a:off x="493714" y="3314698"/>
            <a:ext cx="3650524" cy="2500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2" descr="Android Logo and symbol, meaning, history, PNG, brand">
            <a:extLst>
              <a:ext uri="{FF2B5EF4-FFF2-40B4-BE49-F238E27FC236}">
                <a16:creationId xmlns:a16="http://schemas.microsoft.com/office/drawing/2014/main" id="{77ADB88C-55C3-8DE0-DFD6-E280947874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6036" y="-38895"/>
            <a:ext cx="198596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n on Halloween">
            <a:extLst>
              <a:ext uri="{FF2B5EF4-FFF2-40B4-BE49-F238E27FC236}">
                <a16:creationId xmlns:a16="http://schemas.microsoft.com/office/drawing/2014/main" id="{2536E123-BDE4-23E6-90A8-29F932CACB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148"/>
          <a:stretch/>
        </p:blipFill>
        <p:spPr bwMode="auto">
          <a:xfrm>
            <a:off x="7842976" y="3723081"/>
            <a:ext cx="4067020" cy="2656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14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8AB5-5B43-3419-249B-43A166796261}"/>
              </a:ext>
            </a:extLst>
          </p:cNvPr>
          <p:cNvSpPr>
            <a:spLocks noGrp="1"/>
          </p:cNvSpPr>
          <p:nvPr>
            <p:ph type="title"/>
          </p:nvPr>
        </p:nvSpPr>
        <p:spPr>
          <a:xfrm>
            <a:off x="838200" y="22218"/>
            <a:ext cx="10515600" cy="1325563"/>
          </a:xfrm>
        </p:spPr>
        <p:txBody>
          <a:bodyPr>
            <a:normAutofit/>
          </a:bodyPr>
          <a:lstStyle/>
          <a:p>
            <a:pPr algn="ctr"/>
            <a:r>
              <a:rPr lang="en-IN" sz="3000" b="1" dirty="0">
                <a:solidFill>
                  <a:srgbClr val="00B050"/>
                </a:solidFill>
                <a:latin typeface="Times New Roman" panose="02020603050405020304" pitchFamily="18" charset="0"/>
                <a:cs typeface="Times New Roman" panose="02020603050405020304" pitchFamily="18" charset="0"/>
              </a:rPr>
              <a:t>PROJECT OVERVIEW</a:t>
            </a:r>
          </a:p>
        </p:txBody>
      </p:sp>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1AD117A0-C046-6E0E-0659-7D7743EA5F66}"/>
              </a:ext>
            </a:extLst>
          </p:cNvPr>
          <p:cNvGrpSpPr/>
          <p:nvPr/>
        </p:nvGrpSpPr>
        <p:grpSpPr>
          <a:xfrm>
            <a:off x="839473" y="2744807"/>
            <a:ext cx="10514326" cy="3713131"/>
            <a:chOff x="839473" y="2544778"/>
            <a:chExt cx="10514326" cy="3713131"/>
          </a:xfrm>
        </p:grpSpPr>
        <p:sp>
          <p:nvSpPr>
            <p:cNvPr id="48" name="Freeform: Shape 47">
              <a:extLst>
                <a:ext uri="{FF2B5EF4-FFF2-40B4-BE49-F238E27FC236}">
                  <a16:creationId xmlns:a16="http://schemas.microsoft.com/office/drawing/2014/main" id="{74CD28AA-283C-DBFE-1189-5DBFEC0D8C92}"/>
                </a:ext>
              </a:extLst>
            </p:cNvPr>
            <p:cNvSpPr/>
            <p:nvPr/>
          </p:nvSpPr>
          <p:spPr>
            <a:xfrm>
              <a:off x="1045472" y="2767943"/>
              <a:ext cx="4943975" cy="1544992"/>
            </a:xfrm>
            <a:custGeom>
              <a:avLst/>
              <a:gdLst>
                <a:gd name="connsiteX0" fmla="*/ 0 w 4943975"/>
                <a:gd name="connsiteY0" fmla="*/ 0 h 1544992"/>
                <a:gd name="connsiteX1" fmla="*/ 4943975 w 4943975"/>
                <a:gd name="connsiteY1" fmla="*/ 0 h 1544992"/>
                <a:gd name="connsiteX2" fmla="*/ 4943975 w 4943975"/>
                <a:gd name="connsiteY2" fmla="*/ 1544992 h 1544992"/>
                <a:gd name="connsiteX3" fmla="*/ 0 w 4943975"/>
                <a:gd name="connsiteY3" fmla="*/ 1544992 h 1544992"/>
                <a:gd name="connsiteX4" fmla="*/ 0 w 4943975"/>
                <a:gd name="connsiteY4" fmla="*/ 0 h 1544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3975" h="1544992">
                  <a:moveTo>
                    <a:pt x="0" y="0"/>
                  </a:moveTo>
                  <a:lnTo>
                    <a:pt x="4943975" y="0"/>
                  </a:lnTo>
                  <a:lnTo>
                    <a:pt x="4943975" y="1544992"/>
                  </a:lnTo>
                  <a:lnTo>
                    <a:pt x="0" y="1544992"/>
                  </a:lnTo>
                  <a:lnTo>
                    <a:pt x="0" y="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046475"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Login</a:t>
              </a:r>
            </a:p>
          </p:txBody>
        </p:sp>
        <p:sp>
          <p:nvSpPr>
            <p:cNvPr id="49" name="Rectangle 48">
              <a:extLst>
                <a:ext uri="{FF2B5EF4-FFF2-40B4-BE49-F238E27FC236}">
                  <a16:creationId xmlns:a16="http://schemas.microsoft.com/office/drawing/2014/main" id="{5E92C406-BCF4-B873-722B-07BC7E68C696}"/>
                </a:ext>
              </a:extLst>
            </p:cNvPr>
            <p:cNvSpPr/>
            <p:nvPr/>
          </p:nvSpPr>
          <p:spPr>
            <a:xfrm>
              <a:off x="839473" y="2544778"/>
              <a:ext cx="1081494" cy="1622241"/>
            </a:xfrm>
            <a:prstGeom prst="rect">
              <a:avLst/>
            </a:prstGeom>
            <a:blipFill rotWithShape="1">
              <a:blip r:embed="rId3">
                <a:extLst>
                  <a:ext uri="{28A0092B-C50C-407E-A947-70E740481C1C}">
                    <a14:useLocalDpi xmlns:a14="http://schemas.microsoft.com/office/drawing/2010/main" val="0"/>
                  </a:ext>
                </a:extLst>
              </a:blip>
              <a:srcRect/>
              <a:stretch>
                <a:fillRect t="-20000" b="-2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0" name="Freeform: Shape 49">
              <a:extLst>
                <a:ext uri="{FF2B5EF4-FFF2-40B4-BE49-F238E27FC236}">
                  <a16:creationId xmlns:a16="http://schemas.microsoft.com/office/drawing/2014/main" id="{8CF923AB-1A3D-B768-B614-80DFB11C9402}"/>
                </a:ext>
              </a:extLst>
            </p:cNvPr>
            <p:cNvSpPr/>
            <p:nvPr/>
          </p:nvSpPr>
          <p:spPr>
            <a:xfrm>
              <a:off x="6409824" y="2752926"/>
              <a:ext cx="4943975" cy="1544992"/>
            </a:xfrm>
            <a:custGeom>
              <a:avLst/>
              <a:gdLst>
                <a:gd name="connsiteX0" fmla="*/ 0 w 4943975"/>
                <a:gd name="connsiteY0" fmla="*/ 0 h 1544992"/>
                <a:gd name="connsiteX1" fmla="*/ 4943975 w 4943975"/>
                <a:gd name="connsiteY1" fmla="*/ 0 h 1544992"/>
                <a:gd name="connsiteX2" fmla="*/ 4943975 w 4943975"/>
                <a:gd name="connsiteY2" fmla="*/ 1544992 h 1544992"/>
                <a:gd name="connsiteX3" fmla="*/ 0 w 4943975"/>
                <a:gd name="connsiteY3" fmla="*/ 1544992 h 1544992"/>
                <a:gd name="connsiteX4" fmla="*/ 0 w 4943975"/>
                <a:gd name="connsiteY4" fmla="*/ 0 h 1544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3975" h="1544992">
                  <a:moveTo>
                    <a:pt x="0" y="0"/>
                  </a:moveTo>
                  <a:lnTo>
                    <a:pt x="4943975" y="0"/>
                  </a:lnTo>
                  <a:lnTo>
                    <a:pt x="4943975" y="1544992"/>
                  </a:lnTo>
                  <a:lnTo>
                    <a:pt x="0" y="1544992"/>
                  </a:lnTo>
                  <a:lnTo>
                    <a:pt x="0" y="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046475"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Register</a:t>
              </a:r>
            </a:p>
          </p:txBody>
        </p:sp>
        <p:sp>
          <p:nvSpPr>
            <p:cNvPr id="51" name="Rectangle 50">
              <a:extLst>
                <a:ext uri="{FF2B5EF4-FFF2-40B4-BE49-F238E27FC236}">
                  <a16:creationId xmlns:a16="http://schemas.microsoft.com/office/drawing/2014/main" id="{D2BF600E-811E-3560-1D19-6F1FC6C1A767}"/>
                </a:ext>
              </a:extLst>
            </p:cNvPr>
            <p:cNvSpPr/>
            <p:nvPr/>
          </p:nvSpPr>
          <p:spPr>
            <a:xfrm>
              <a:off x="6202552" y="2544778"/>
              <a:ext cx="1081494" cy="1622241"/>
            </a:xfrm>
            <a:prstGeom prst="rect">
              <a:avLst/>
            </a:prstGeom>
            <a:blipFill rotWithShape="1">
              <a:blip r:embed="rId4" cstate="print">
                <a:extLst>
                  <a:ext uri="{28A0092B-C50C-407E-A947-70E740481C1C}">
                    <a14:useLocalDpi xmlns:a14="http://schemas.microsoft.com/office/drawing/2010/main" val="0"/>
                  </a:ext>
                </a:extLst>
              </a:blip>
              <a:srcRect/>
              <a:stretch>
                <a:fillRect t="-20000" b="-2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52" name="Freeform: Shape 51">
              <a:extLst>
                <a:ext uri="{FF2B5EF4-FFF2-40B4-BE49-F238E27FC236}">
                  <a16:creationId xmlns:a16="http://schemas.microsoft.com/office/drawing/2014/main" id="{0CFE9E39-D834-FFF4-6FCC-9136E5B28536}"/>
                </a:ext>
              </a:extLst>
            </p:cNvPr>
            <p:cNvSpPr/>
            <p:nvPr/>
          </p:nvSpPr>
          <p:spPr>
            <a:xfrm>
              <a:off x="1045472" y="4712917"/>
              <a:ext cx="4943975" cy="1544992"/>
            </a:xfrm>
            <a:custGeom>
              <a:avLst/>
              <a:gdLst>
                <a:gd name="connsiteX0" fmla="*/ 0 w 4943975"/>
                <a:gd name="connsiteY0" fmla="*/ 0 h 1544992"/>
                <a:gd name="connsiteX1" fmla="*/ 4943975 w 4943975"/>
                <a:gd name="connsiteY1" fmla="*/ 0 h 1544992"/>
                <a:gd name="connsiteX2" fmla="*/ 4943975 w 4943975"/>
                <a:gd name="connsiteY2" fmla="*/ 1544992 h 1544992"/>
                <a:gd name="connsiteX3" fmla="*/ 0 w 4943975"/>
                <a:gd name="connsiteY3" fmla="*/ 1544992 h 1544992"/>
                <a:gd name="connsiteX4" fmla="*/ 0 w 4943975"/>
                <a:gd name="connsiteY4" fmla="*/ 0 h 1544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3975" h="1544992">
                  <a:moveTo>
                    <a:pt x="0" y="0"/>
                  </a:moveTo>
                  <a:lnTo>
                    <a:pt x="4943975" y="0"/>
                  </a:lnTo>
                  <a:lnTo>
                    <a:pt x="4943975" y="1544992"/>
                  </a:lnTo>
                  <a:lnTo>
                    <a:pt x="0" y="1544992"/>
                  </a:lnTo>
                  <a:lnTo>
                    <a:pt x="0" y="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046475"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Forgot password</a:t>
              </a:r>
            </a:p>
          </p:txBody>
        </p:sp>
        <p:sp>
          <p:nvSpPr>
            <p:cNvPr id="53" name="Rectangle 52">
              <a:extLst>
                <a:ext uri="{FF2B5EF4-FFF2-40B4-BE49-F238E27FC236}">
                  <a16:creationId xmlns:a16="http://schemas.microsoft.com/office/drawing/2014/main" id="{92FB6EAF-9720-9946-250C-7D2AD10BFB07}"/>
                </a:ext>
              </a:extLst>
            </p:cNvPr>
            <p:cNvSpPr/>
            <p:nvPr/>
          </p:nvSpPr>
          <p:spPr>
            <a:xfrm>
              <a:off x="839473" y="4489751"/>
              <a:ext cx="1081494" cy="1622241"/>
            </a:xfrm>
            <a:prstGeom prst="rect">
              <a:avLst/>
            </a:prstGeom>
            <a:blipFill rotWithShape="1">
              <a:blip r:embed="rId5">
                <a:extLst>
                  <a:ext uri="{28A0092B-C50C-407E-A947-70E740481C1C}">
                    <a14:useLocalDpi xmlns:a14="http://schemas.microsoft.com/office/drawing/2010/main" val="0"/>
                  </a:ext>
                </a:extLst>
              </a:blip>
              <a:srcRect/>
              <a:stretch>
                <a:fillRect t="-20000" b="-2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4" name="Freeform: Shape 53">
              <a:extLst>
                <a:ext uri="{FF2B5EF4-FFF2-40B4-BE49-F238E27FC236}">
                  <a16:creationId xmlns:a16="http://schemas.microsoft.com/office/drawing/2014/main" id="{D158F0E7-2A27-863F-42F5-6228B979D907}"/>
                </a:ext>
              </a:extLst>
            </p:cNvPr>
            <p:cNvSpPr/>
            <p:nvPr/>
          </p:nvSpPr>
          <p:spPr>
            <a:xfrm>
              <a:off x="6408551" y="4712917"/>
              <a:ext cx="4943975" cy="1544992"/>
            </a:xfrm>
            <a:custGeom>
              <a:avLst/>
              <a:gdLst>
                <a:gd name="connsiteX0" fmla="*/ 0 w 4943975"/>
                <a:gd name="connsiteY0" fmla="*/ 0 h 1544992"/>
                <a:gd name="connsiteX1" fmla="*/ 4943975 w 4943975"/>
                <a:gd name="connsiteY1" fmla="*/ 0 h 1544992"/>
                <a:gd name="connsiteX2" fmla="*/ 4943975 w 4943975"/>
                <a:gd name="connsiteY2" fmla="*/ 1544992 h 1544992"/>
                <a:gd name="connsiteX3" fmla="*/ 0 w 4943975"/>
                <a:gd name="connsiteY3" fmla="*/ 1544992 h 1544992"/>
                <a:gd name="connsiteX4" fmla="*/ 0 w 4943975"/>
                <a:gd name="connsiteY4" fmla="*/ 0 h 1544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3975" h="1544992">
                  <a:moveTo>
                    <a:pt x="0" y="0"/>
                  </a:moveTo>
                  <a:lnTo>
                    <a:pt x="4943975" y="0"/>
                  </a:lnTo>
                  <a:lnTo>
                    <a:pt x="4943975" y="1544992"/>
                  </a:lnTo>
                  <a:lnTo>
                    <a:pt x="0" y="1544992"/>
                  </a:lnTo>
                  <a:lnTo>
                    <a:pt x="0" y="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046475"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Home page</a:t>
              </a:r>
            </a:p>
          </p:txBody>
        </p:sp>
        <p:sp>
          <p:nvSpPr>
            <p:cNvPr id="55" name="Rectangle 54">
              <a:extLst>
                <a:ext uri="{FF2B5EF4-FFF2-40B4-BE49-F238E27FC236}">
                  <a16:creationId xmlns:a16="http://schemas.microsoft.com/office/drawing/2014/main" id="{8CA63FDC-2153-C03D-7B75-AA3E63EE29BC}"/>
                </a:ext>
              </a:extLst>
            </p:cNvPr>
            <p:cNvSpPr/>
            <p:nvPr/>
          </p:nvSpPr>
          <p:spPr>
            <a:xfrm>
              <a:off x="6202552" y="4489751"/>
              <a:ext cx="1081494" cy="1622241"/>
            </a:xfrm>
            <a:prstGeom prst="rect">
              <a:avLst/>
            </a:prstGeom>
            <a:blipFill rotWithShape="1">
              <a:blip r:embed="rId6">
                <a:extLst>
                  <a:ext uri="{28A0092B-C50C-407E-A947-70E740481C1C}">
                    <a14:useLocalDpi xmlns:a14="http://schemas.microsoft.com/office/drawing/2010/main" val="0"/>
                  </a:ext>
                </a:extLst>
              </a:blip>
              <a:srcRect/>
              <a:stretch>
                <a:fillRect t="-20000" b="-2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pic>
        <p:nvPicPr>
          <p:cNvPr id="46" name="Picture 48" descr="Minions (2015 film) | The Title Screens Wiki | Fandom">
            <a:extLst>
              <a:ext uri="{FF2B5EF4-FFF2-40B4-BE49-F238E27FC236}">
                <a16:creationId xmlns:a16="http://schemas.microsoft.com/office/drawing/2014/main" id="{41BC8C94-18DB-B28E-B13D-99C0E89E8C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3" y="1351744"/>
            <a:ext cx="6800850" cy="126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9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droid Logo and symbol, meaning, history, PNG, brand">
            <a:extLst>
              <a:ext uri="{FF2B5EF4-FFF2-40B4-BE49-F238E27FC236}">
                <a16:creationId xmlns:a16="http://schemas.microsoft.com/office/drawing/2014/main" id="{ACC8E6EE-5572-E1CC-6BA1-A802F80B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036" y="18255"/>
            <a:ext cx="1985964" cy="132556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9FC17A1D-08AA-7301-FB20-E1436A309CDE}"/>
              </a:ext>
            </a:extLst>
          </p:cNvPr>
          <p:cNvGrpSpPr/>
          <p:nvPr/>
        </p:nvGrpSpPr>
        <p:grpSpPr>
          <a:xfrm>
            <a:off x="695326" y="289714"/>
            <a:ext cx="6262688" cy="6278572"/>
            <a:chOff x="4628857" y="1827749"/>
            <a:chExt cx="3715051" cy="4347090"/>
          </a:xfr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8" name="Chord 7">
              <a:extLst>
                <a:ext uri="{FF2B5EF4-FFF2-40B4-BE49-F238E27FC236}">
                  <a16:creationId xmlns:a16="http://schemas.microsoft.com/office/drawing/2014/main" id="{5575216D-6425-4E02-D8CA-89F53F843C64}"/>
                </a:ext>
              </a:extLst>
            </p:cNvPr>
            <p:cNvSpPr/>
            <p:nvPr/>
          </p:nvSpPr>
          <p:spPr>
            <a:xfrm>
              <a:off x="4628857" y="1827749"/>
              <a:ext cx="1086772" cy="1086772"/>
            </a:xfrm>
            <a:prstGeom prst="chord">
              <a:avLst>
                <a:gd name="adj1" fmla="val 4800000"/>
                <a:gd name="adj2" fmla="val 16800000"/>
              </a:avLst>
            </a:prstGeom>
          </p:spPr>
          <p:style>
            <a:lnRef idx="0">
              <a:schemeClr val="accent4"/>
            </a:lnRef>
            <a:fillRef idx="3">
              <a:schemeClr val="accent4"/>
            </a:fillRef>
            <a:effectRef idx="3">
              <a:schemeClr val="accent4"/>
            </a:effectRef>
            <a:fontRef idx="minor">
              <a:schemeClr val="lt1"/>
            </a:fontRef>
          </p:style>
        </p:sp>
        <p:sp>
          <p:nvSpPr>
            <p:cNvPr id="9" name="Partial Circle 8">
              <a:extLst>
                <a:ext uri="{FF2B5EF4-FFF2-40B4-BE49-F238E27FC236}">
                  <a16:creationId xmlns:a16="http://schemas.microsoft.com/office/drawing/2014/main" id="{219728DB-6CA0-79C6-C243-1E0E289453F1}"/>
                </a:ext>
              </a:extLst>
            </p:cNvPr>
            <p:cNvSpPr/>
            <p:nvPr/>
          </p:nvSpPr>
          <p:spPr>
            <a:xfrm>
              <a:off x="4737534" y="1936426"/>
              <a:ext cx="869417" cy="869417"/>
            </a:xfrm>
            <a:prstGeom prst="pie">
              <a:avLst>
                <a:gd name="adj1" fmla="val 5400000"/>
                <a:gd name="adj2" fmla="val 16200000"/>
              </a:avLst>
            </a:prstGeom>
            <a:solidFill>
              <a:srgbClr val="00B0F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0" name="Freeform: Shape 9">
              <a:extLst>
                <a:ext uri="{FF2B5EF4-FFF2-40B4-BE49-F238E27FC236}">
                  <a16:creationId xmlns:a16="http://schemas.microsoft.com/office/drawing/2014/main" id="{1EE1E4E8-4202-176D-4B23-67A965933CD0}"/>
                </a:ext>
              </a:extLst>
            </p:cNvPr>
            <p:cNvSpPr/>
            <p:nvPr/>
          </p:nvSpPr>
          <p:spPr>
            <a:xfrm rot="16200000">
              <a:off x="3379069" y="4272988"/>
              <a:ext cx="3151639" cy="652063"/>
            </a:xfrm>
            <a:custGeom>
              <a:avLst/>
              <a:gdLst>
                <a:gd name="connsiteX0" fmla="*/ 0 w 3151639"/>
                <a:gd name="connsiteY0" fmla="*/ 0 h 652063"/>
                <a:gd name="connsiteX1" fmla="*/ 3151639 w 3151639"/>
                <a:gd name="connsiteY1" fmla="*/ 0 h 652063"/>
                <a:gd name="connsiteX2" fmla="*/ 3151639 w 3151639"/>
                <a:gd name="connsiteY2" fmla="*/ 652063 h 652063"/>
                <a:gd name="connsiteX3" fmla="*/ 0 w 3151639"/>
                <a:gd name="connsiteY3" fmla="*/ 652063 h 652063"/>
                <a:gd name="connsiteX4" fmla="*/ 0 w 3151639"/>
                <a:gd name="connsiteY4" fmla="*/ 0 h 6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639" h="652063">
                  <a:moveTo>
                    <a:pt x="0" y="0"/>
                  </a:moveTo>
                  <a:lnTo>
                    <a:pt x="3151639" y="0"/>
                  </a:lnTo>
                  <a:lnTo>
                    <a:pt x="3151639" y="652063"/>
                  </a:lnTo>
                  <a:lnTo>
                    <a:pt x="0" y="652063"/>
                  </a:lnTo>
                  <a:lnTo>
                    <a:pt x="0" y="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 tIns="0" rIns="0" bIns="-1" numCol="1" spcCol="1270" anchor="b" anchorCtr="0">
              <a:noAutofit/>
            </a:bodyPr>
            <a:lstStyle/>
            <a:p>
              <a:pPr marL="0" lvl="0" indent="0" algn="ctr" defTabSz="2044700">
                <a:lnSpc>
                  <a:spcPct val="90000"/>
                </a:lnSpc>
                <a:spcBef>
                  <a:spcPct val="0"/>
                </a:spcBef>
                <a:spcAft>
                  <a:spcPct val="35000"/>
                </a:spcAft>
                <a:buNone/>
              </a:pPr>
              <a:r>
                <a:rPr lang="en-IN" sz="4600" b="1" kern="1200" dirty="0">
                  <a:solidFill>
                    <a:schemeClr val="tx1"/>
                  </a:solidFill>
                  <a:latin typeface="Times New Roman" panose="02020603050405020304" pitchFamily="18" charset="0"/>
                  <a:cs typeface="Times New Roman" panose="02020603050405020304" pitchFamily="18" charset="0"/>
                </a:rPr>
                <a:t>Home page</a:t>
              </a:r>
            </a:p>
          </p:txBody>
        </p:sp>
        <p:sp>
          <p:nvSpPr>
            <p:cNvPr id="11" name="Freeform: Shape 10">
              <a:extLst>
                <a:ext uri="{FF2B5EF4-FFF2-40B4-BE49-F238E27FC236}">
                  <a16:creationId xmlns:a16="http://schemas.microsoft.com/office/drawing/2014/main" id="{7E5CB573-2CAC-F97B-7589-4DE420DB9AB6}"/>
                </a:ext>
              </a:extLst>
            </p:cNvPr>
            <p:cNvSpPr/>
            <p:nvPr/>
          </p:nvSpPr>
          <p:spPr>
            <a:xfrm>
              <a:off x="5389597" y="1827749"/>
              <a:ext cx="2954311" cy="4347088"/>
            </a:xfrm>
            <a:custGeom>
              <a:avLst/>
              <a:gdLst>
                <a:gd name="connsiteX0" fmla="*/ 0 w 2173544"/>
                <a:gd name="connsiteY0" fmla="*/ 0 h 4347088"/>
                <a:gd name="connsiteX1" fmla="*/ 2173544 w 2173544"/>
                <a:gd name="connsiteY1" fmla="*/ 0 h 4347088"/>
                <a:gd name="connsiteX2" fmla="*/ 2173544 w 2173544"/>
                <a:gd name="connsiteY2" fmla="*/ 4347088 h 4347088"/>
                <a:gd name="connsiteX3" fmla="*/ 0 w 2173544"/>
                <a:gd name="connsiteY3" fmla="*/ 4347088 h 4347088"/>
                <a:gd name="connsiteX4" fmla="*/ 0 w 2173544"/>
                <a:gd name="connsiteY4" fmla="*/ 0 h 4347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544" h="4347088">
                  <a:moveTo>
                    <a:pt x="0" y="0"/>
                  </a:moveTo>
                  <a:lnTo>
                    <a:pt x="2173544" y="0"/>
                  </a:lnTo>
                  <a:lnTo>
                    <a:pt x="2173544" y="4347088"/>
                  </a:lnTo>
                  <a:lnTo>
                    <a:pt x="0" y="4347088"/>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0" tIns="0" rIns="0" bIns="0" numCol="1" spcCol="1270" anchor="t" anchorCtr="0">
              <a:noAutofit/>
            </a:bodyPr>
            <a:lstStyle/>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Minions Gallery</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 minion themed Games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Spin game </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Memory game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Tic tac toe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Guess the Bob’s number</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 website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 stories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Stories by language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5 years and above stories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Stories on topics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 blogs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1" indent="-285750" algn="l" defTabSz="622300">
                <a:lnSpc>
                  <a:spcPct val="90000"/>
                </a:lnSpc>
                <a:spcBef>
                  <a:spcPct val="0"/>
                </a:spcBef>
                <a:spcAft>
                  <a:spcPct val="1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 resources</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Minions Quiz game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Minioneese translator</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Minioneese language support</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US" sz="2000" b="1" kern="1200" dirty="0">
                  <a:solidFill>
                    <a:schemeClr val="tx1"/>
                  </a:solidFill>
                  <a:latin typeface="Times New Roman" panose="02020603050405020304" pitchFamily="18" charset="0"/>
                  <a:cs typeface="Times New Roman" panose="02020603050405020304" pitchFamily="18" charset="0"/>
                </a:rPr>
                <a:t>Minion characters showcase</a:t>
              </a:r>
              <a:endParaRPr lang="en-IN" sz="2000" b="1" kern="1200" dirty="0">
                <a:solidFill>
                  <a:schemeClr val="tx1"/>
                </a:solidFill>
                <a:latin typeface="Times New Roman" panose="02020603050405020304" pitchFamily="18" charset="0"/>
                <a:cs typeface="Times New Roman" panose="02020603050405020304" pitchFamily="18" charset="0"/>
              </a:endParaRPr>
            </a:p>
            <a:p>
              <a:pPr marL="285750" lvl="0" indent="-285750" algn="l" defTabSz="622300">
                <a:lnSpc>
                  <a:spcPct val="90000"/>
                </a:lnSpc>
                <a:spcBef>
                  <a:spcPct val="0"/>
                </a:spcBef>
                <a:spcAft>
                  <a:spcPct val="35000"/>
                </a:spcAft>
                <a:buFont typeface="Wingdings 3" panose="05040102010807070707" pitchFamily="18" charset="2"/>
                <a:buChar char="¢"/>
              </a:pPr>
              <a:r>
                <a:rPr lang="en-IN" sz="2000" b="1" kern="1200" dirty="0">
                  <a:solidFill>
                    <a:schemeClr val="tx1"/>
                  </a:solidFill>
                  <a:latin typeface="Times New Roman" panose="02020603050405020304" pitchFamily="18" charset="0"/>
                  <a:cs typeface="Times New Roman" panose="02020603050405020304" pitchFamily="18" charset="0"/>
                </a:rPr>
                <a:t>Minion video gallery</a:t>
              </a:r>
            </a:p>
          </p:txBody>
        </p:sp>
      </p:grpSp>
      <p:pic>
        <p:nvPicPr>
          <p:cNvPr id="14" name="Picture 4" descr="Android Mockup transparent PNG - StickPNG">
            <a:extLst>
              <a:ext uri="{FF2B5EF4-FFF2-40B4-BE49-F238E27FC236}">
                <a16:creationId xmlns:a16="http://schemas.microsoft.com/office/drawing/2014/main" id="{D552B025-2C92-F805-DD4F-9B2CDAA63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65679"/>
            <a:ext cx="6677025" cy="66770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ndroid Mockup transparent PNG - StickPNG">
            <a:extLst>
              <a:ext uri="{FF2B5EF4-FFF2-40B4-BE49-F238E27FC236}">
                <a16:creationId xmlns:a16="http://schemas.microsoft.com/office/drawing/2014/main" id="{CE6E0BA1-0B16-EEC4-18CA-82185FC61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57150"/>
            <a:ext cx="6677025" cy="66770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A9487BA-8779-FD5B-8E0A-7E182355B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9284" y="1074534"/>
            <a:ext cx="2664964" cy="4351338"/>
          </a:xfrm>
          <a:prstGeom prst="rect">
            <a:avLst/>
          </a:prstGeom>
        </p:spPr>
      </p:pic>
    </p:spTree>
    <p:extLst>
      <p:ext uri="{BB962C8B-B14F-4D97-AF65-F5344CB8AC3E}">
        <p14:creationId xmlns:p14="http://schemas.microsoft.com/office/powerpoint/2010/main" val="240523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2682</Template>
  <TotalTime>158</TotalTime>
  <Words>879</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Times New Roman</vt:lpstr>
      <vt:lpstr>Wingdings 3</vt:lpstr>
      <vt:lpstr>Office Theme</vt:lpstr>
      <vt:lpstr>PowerPoint Presentation</vt:lpstr>
      <vt:lpstr>CONTENTS</vt:lpstr>
      <vt:lpstr>INTRODUCTON</vt:lpstr>
      <vt:lpstr>DEVELOPMENT ENVIRONMENT</vt:lpstr>
      <vt:lpstr>PROPOSED SYSTEM</vt:lpstr>
      <vt:lpstr>REAL-TIME BUISNESS</vt:lpstr>
      <vt:lpstr>PowerPoint Presentation</vt:lpstr>
      <vt:lpstr>PROJECT OVERVIEW</vt:lpstr>
      <vt:lpstr>PowerPoint Presentation</vt:lpstr>
      <vt:lpstr>APP ANALYTICS</vt:lpstr>
      <vt:lpstr>CONCLUSION</vt:lpstr>
      <vt:lpstr>FUTURE ENHANCEMENT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 Natarajan</dc:creator>
  <cp:lastModifiedBy>Deva Natarajan</cp:lastModifiedBy>
  <cp:revision>127</cp:revision>
  <dcterms:created xsi:type="dcterms:W3CDTF">2022-12-21T13:53:25Z</dcterms:created>
  <dcterms:modified xsi:type="dcterms:W3CDTF">2022-12-22T02:57:13Z</dcterms:modified>
</cp:coreProperties>
</file>