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1"/>
  </p:notesMasterIdLst>
  <p:handoutMasterIdLst>
    <p:handoutMasterId r:id="rId22"/>
  </p:handoutMasterIdLst>
  <p:sldIdLst>
    <p:sldId id="376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78" r:id="rId13"/>
    <p:sldId id="396" r:id="rId14"/>
    <p:sldId id="399" r:id="rId15"/>
    <p:sldId id="397" r:id="rId16"/>
    <p:sldId id="398" r:id="rId17"/>
    <p:sldId id="400" r:id="rId18"/>
    <p:sldId id="401" r:id="rId19"/>
    <p:sldId id="4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D0D0D"/>
    <a:srgbClr val="2C4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1453" autoAdjust="0"/>
  </p:normalViewPr>
  <p:slideViewPr>
    <p:cSldViewPr snapToGrid="0" showGuides="1">
      <p:cViewPr varScale="1">
        <p:scale>
          <a:sx n="57" d="100"/>
          <a:sy n="57" d="100"/>
        </p:scale>
        <p:origin x="267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12/5/2024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711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Write Production Code to Pass a Failing Unit Test: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Never write code without a reason; a failing test gives you that reason.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Write Just Enough Test to Fail: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Keep your tests focused and minimal, ensuring they fail for the </a:t>
            </a:r>
            <a:r>
              <a:rPr lang="en-US" i="1" dirty="0"/>
              <a:t>right reason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Write No More Production Code Than Necessary to Pass: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Avoid over-engineering. Write just enough to meet the test criteria.</a:t>
            </a:r>
          </a:p>
          <a:p>
            <a:endParaRPr lang="en-IN" dirty="0"/>
          </a:p>
          <a:p>
            <a:r>
              <a:rPr lang="en-US" b="1" dirty="0"/>
              <a:t>Triangulation: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real logic only after observing the same pattern at least three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helps ensure your solution is generic and not just a one-off fix.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44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D0D1D-A0B6-8782-584D-D937E62AC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F60DA7-6FCE-6E05-03FB-1C156AFADA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F5AFF6-02D7-CEE6-C832-BE44A9EF9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C2953-40DB-664A-2F1A-42BA1BD30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2649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4954D-3F75-24F9-D303-644882A0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64ACA7-3336-2767-F680-9DAE211DF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E6FF9C-4AB7-98CB-4C99-8A1CF0DEE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test code is treated well then it becomes dumping ground at nobody wants to touch it after a while.</a:t>
            </a:r>
          </a:p>
          <a:p>
            <a:r>
              <a:rPr lang="en-US" dirty="0"/>
              <a:t>People tend to do pretty bad things in there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Focus </a:t>
            </a:r>
            <a:r>
              <a:rPr lang="en-US" sz="1200" dirty="0"/>
              <a:t>on testing behavior rather than implementation details.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00851-28DF-A048-7FE3-F3334FD5B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303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500BD-C130-0ED3-93BB-430652135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DBFF49-DC59-2C07-BB73-60DD6FD68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F73A7A-80E6-1997-27E7-DDF2839C5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2-minute rule</a:t>
            </a:r>
            <a:r>
              <a:rPr lang="en-US" dirty="0"/>
              <a:t> in Test-Driven Development (TDD) emphasizes a quick cycle of writing, running, and validating tests. It ensures you’re moving incrementally and maintaining focus. Here's how it works: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Write a Test</a:t>
            </a:r>
            <a:r>
              <a:rPr lang="en-US" dirty="0"/>
              <a:t>: Start by writing a simple, failing test for the next small piece of functionality. This should take no more than </a:t>
            </a:r>
            <a:r>
              <a:rPr lang="en-US" b="1" dirty="0"/>
              <a:t>2 minutes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Make It Pass</a:t>
            </a:r>
            <a:r>
              <a:rPr lang="en-US" dirty="0"/>
              <a:t>: Implement just enough code to make the test pass. Again, aim to do this within </a:t>
            </a:r>
            <a:r>
              <a:rPr lang="en-US" b="1" dirty="0"/>
              <a:t>2 minutes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Refactor</a:t>
            </a:r>
            <a:r>
              <a:rPr lang="en-US" dirty="0"/>
              <a:t>: Once the test passes, clean up the code to improve its design while ensuring the tests still pass.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Why the 2-Minute Rule?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Keeps you focused</a:t>
            </a:r>
            <a:r>
              <a:rPr lang="en-US" dirty="0"/>
              <a:t>: It prevents you from overthinking or overengineering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Maintains momentum</a:t>
            </a:r>
            <a:r>
              <a:rPr lang="en-US" dirty="0"/>
              <a:t>: Short cycles keep the pace brisk and engaging.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Encourages simplicity</a:t>
            </a:r>
            <a:r>
              <a:rPr lang="en-US" dirty="0"/>
              <a:t>: You write the minimal amount of code required to solve a problem.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rule isn’t a strict timer but rather a guideline to ensure you break problems into bite-sized, manageable chunks.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AC31F-0483-8080-65D3-BF8CE00A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3289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7D5A7-18A8-7AA4-B3BC-64555949E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1809D-339C-CDFC-527F-FA062B95EE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620D97-A59B-ADCE-D16A-4BAD58923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1775-0B29-CAAF-CF35-51DD02E9C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377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Become a Top 10% Developer: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Practicing TDD demonstrates a disciplined approach to coding, aligning with best practices followed by elite developers.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sets you apart as someone who values quality and reliability.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More Pragmatic Developer: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TDD encourages writing only the necessary code, avoiding over-complication and waste.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fosters a "just enough" mindset while ensuring the software meets its requirements.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Reduces Stress: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Automated tests reduce the burden of manual testing, especially for repetitive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you build tests alongside your code, you can release changes confidently, knowing that regressions are unlikely.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0027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938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Automated tests act as a safety net, validating that application behavior remains intact.</a:t>
            </a:r>
          </a:p>
          <a:p>
            <a:endParaRPr lang="en-US" dirty="0"/>
          </a:p>
          <a:p>
            <a:r>
              <a:rPr lang="en-US" dirty="0"/>
              <a:t>Refactoring becomes less daunting, enabling smoother improvements and updates without fear of breaking things.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329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tests may initially seem time-consuming, they save time by preventing rework.</a:t>
            </a:r>
          </a:p>
          <a:p>
            <a:endParaRPr lang="en-US" dirty="0"/>
          </a:p>
          <a:p>
            <a:r>
              <a:rPr lang="en-US" i="1" dirty="0"/>
              <a:t>“Do we have time to do it twice?”</a:t>
            </a:r>
            <a:r>
              <a:rPr lang="en-US" dirty="0"/>
              <a:t> is a strong argument against skipping tests.</a:t>
            </a:r>
          </a:p>
          <a:p>
            <a:endParaRPr lang="en-US" dirty="0"/>
          </a:p>
          <a:p>
            <a:r>
              <a:rPr lang="en-US" dirty="0"/>
              <a:t>Over time, changes become cheaper as tests cover a larger surface of your application, reducing the effort required for validation.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67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tests first enforces good design principles since code must be testable.</a:t>
            </a:r>
          </a:p>
          <a:p>
            <a:endParaRPr lang="en-US" dirty="0"/>
          </a:p>
          <a:p>
            <a:r>
              <a:rPr lang="en-US" dirty="0"/>
              <a:t>This naturally results in cleaner, more modular, and maintainable code.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461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tests ensure that you write code only to meet specific goals.</a:t>
            </a:r>
          </a:p>
          <a:p>
            <a:endParaRPr lang="en-US" dirty="0"/>
          </a:p>
          <a:p>
            <a:r>
              <a:rPr lang="en-US" dirty="0"/>
              <a:t>It prevents over-engineering by focusing on what is immediately required.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9999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Automated tests catch bugs early, leading to fewer defects in production.</a:t>
            </a:r>
          </a:p>
          <a:p>
            <a:endParaRPr lang="en-US" dirty="0"/>
          </a:p>
          <a:p>
            <a:r>
              <a:rPr lang="en-US" dirty="0"/>
              <a:t>They also significantly reduce the manual testing effort, as application functionality can be revalidated in seconds.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2459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Historical Context: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TDD was introduced by </a:t>
            </a:r>
            <a:r>
              <a:rPr lang="en-US" i="1" dirty="0"/>
              <a:t>Kent Beck</a:t>
            </a:r>
            <a:r>
              <a:rPr lang="en-US" dirty="0"/>
              <a:t> in the late 1990s as part of </a:t>
            </a:r>
            <a:r>
              <a:rPr lang="en-US" i="1" dirty="0"/>
              <a:t>Extreme Programming (XP)</a:t>
            </a:r>
            <a:r>
              <a:rPr lang="en-US" dirty="0"/>
              <a:t> practices.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Its so long that TDD exists but very few developers still use it. Despite it being in existence for over 25 years.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revolutionized the development process by prioritizing automated testing.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2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FAC3601-9744-9840-0229-E000CCFBE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131" y="-30007"/>
            <a:ext cx="6064493" cy="6879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9890" y="723440"/>
            <a:ext cx="4323426" cy="2579052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8152" y="5248834"/>
            <a:ext cx="4323426" cy="1008925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cap="all" spc="1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9274" y="3373515"/>
            <a:ext cx="4323426" cy="1008926"/>
          </a:xfrm>
        </p:spPr>
        <p:txBody>
          <a:bodyPr lIns="91440" rIns="91440">
            <a:noAutofit/>
          </a:bodyPr>
          <a:lstStyle>
            <a:lvl1pPr marL="0" indent="0">
              <a:buNone/>
              <a:defRPr sz="6000" b="1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DF7228-F4CB-A1B9-79EA-63240531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4559556" y="-10665"/>
            <a:ext cx="1930144" cy="687729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6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7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6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26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5142E-2E7B-1488-E5DB-2901867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82569" y="2242"/>
            <a:ext cx="6806909" cy="6862481"/>
            <a:chOff x="5382569" y="2242"/>
            <a:chExt cx="6806909" cy="686248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299C1B-36CA-1E4A-2BE2-A212B68067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0328" y="2242"/>
              <a:ext cx="6049150" cy="686248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7875AA7-8584-C85D-D920-B6F361221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382569" y="5060315"/>
              <a:ext cx="927943" cy="18013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0326" y="1679216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9499" y="-2236"/>
            <a:ext cx="6814124" cy="687109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973394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0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96790"/>
              <a:gd name="connsiteX1" fmla="*/ 6814124 w 6814124"/>
              <a:gd name="connsiteY1" fmla="*/ 1 h 6896790"/>
              <a:gd name="connsiteX2" fmla="*/ 6063554 w 6814124"/>
              <a:gd name="connsiteY2" fmla="*/ 2775916 h 6896790"/>
              <a:gd name="connsiteX3" fmla="*/ 5827334 w 6814124"/>
              <a:gd name="connsiteY3" fmla="*/ 2962606 h 6896790"/>
              <a:gd name="connsiteX4" fmla="*/ 5728274 w 6814124"/>
              <a:gd name="connsiteY4" fmla="*/ 2692096 h 6896790"/>
              <a:gd name="connsiteX5" fmla="*/ 5953064 w 6814124"/>
              <a:gd name="connsiteY5" fmla="*/ 1846276 h 6896790"/>
              <a:gd name="connsiteX6" fmla="*/ 5846384 w 6814124"/>
              <a:gd name="connsiteY6" fmla="*/ 1571956 h 6896790"/>
              <a:gd name="connsiteX7" fmla="*/ 5629214 w 6814124"/>
              <a:gd name="connsiteY7" fmla="*/ 1770076 h 6896790"/>
              <a:gd name="connsiteX8" fmla="*/ 4867214 w 6814124"/>
              <a:gd name="connsiteY8" fmla="*/ 4688536 h 6896790"/>
              <a:gd name="connsiteX9" fmla="*/ 4966274 w 6814124"/>
              <a:gd name="connsiteY9" fmla="*/ 4905706 h 6896790"/>
              <a:gd name="connsiteX10" fmla="*/ 5187254 w 6814124"/>
              <a:gd name="connsiteY10" fmla="*/ 4757116 h 6896790"/>
              <a:gd name="connsiteX11" fmla="*/ 5431094 w 6814124"/>
              <a:gd name="connsiteY11" fmla="*/ 3842716 h 6896790"/>
              <a:gd name="connsiteX12" fmla="*/ 5659694 w 6814124"/>
              <a:gd name="connsiteY12" fmla="*/ 3713176 h 6896790"/>
              <a:gd name="connsiteX13" fmla="*/ 5758754 w 6814124"/>
              <a:gd name="connsiteY13" fmla="*/ 3926536 h 6896790"/>
              <a:gd name="connsiteX14" fmla="*/ 5002015 w 6814124"/>
              <a:gd name="connsiteY14" fmla="*/ 6887938 h 6896790"/>
              <a:gd name="connsiteX15" fmla="*/ 0 w 6814124"/>
              <a:gd name="connsiteY15" fmla="*/ 6896790 h 6896790"/>
              <a:gd name="connsiteX16" fmla="*/ 0 w 6814124"/>
              <a:gd name="connsiteY16" fmla="*/ 0 h 68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4124" h="6896790">
                <a:moveTo>
                  <a:pt x="0" y="0"/>
                </a:moveTo>
                <a:lnTo>
                  <a:pt x="6814124" y="1"/>
                </a:lnTo>
                <a:lnTo>
                  <a:pt x="6063554" y="2775916"/>
                </a:lnTo>
                <a:cubicBezTo>
                  <a:pt x="6030534" y="2883866"/>
                  <a:pt x="5993704" y="2976576"/>
                  <a:pt x="5827334" y="2962606"/>
                </a:cubicBezTo>
                <a:cubicBezTo>
                  <a:pt x="5641914" y="2845766"/>
                  <a:pt x="5734624" y="2747976"/>
                  <a:pt x="5728274" y="2692096"/>
                </a:cubicBezTo>
                <a:cubicBezTo>
                  <a:pt x="5818444" y="2355546"/>
                  <a:pt x="5878134" y="2121866"/>
                  <a:pt x="5953064" y="1846276"/>
                </a:cubicBezTo>
                <a:cubicBezTo>
                  <a:pt x="5994974" y="1687526"/>
                  <a:pt x="5969574" y="1615136"/>
                  <a:pt x="5846384" y="1571956"/>
                </a:cubicBezTo>
                <a:cubicBezTo>
                  <a:pt x="5711764" y="1563066"/>
                  <a:pt x="5672394" y="1597356"/>
                  <a:pt x="5629214" y="1770076"/>
                </a:cubicBezTo>
                <a:cubicBezTo>
                  <a:pt x="5644454" y="1858976"/>
                  <a:pt x="4851974" y="4599636"/>
                  <a:pt x="4867214" y="4688536"/>
                </a:cubicBezTo>
                <a:cubicBezTo>
                  <a:pt x="4832289" y="4824426"/>
                  <a:pt x="4898964" y="4880306"/>
                  <a:pt x="4966274" y="4905706"/>
                </a:cubicBezTo>
                <a:cubicBezTo>
                  <a:pt x="5075494" y="4904436"/>
                  <a:pt x="5132009" y="4917136"/>
                  <a:pt x="5187254" y="4757116"/>
                </a:cubicBezTo>
                <a:lnTo>
                  <a:pt x="5431094" y="3842716"/>
                </a:lnTo>
                <a:cubicBezTo>
                  <a:pt x="5455224" y="3756356"/>
                  <a:pt x="5528884" y="3692856"/>
                  <a:pt x="5659694" y="3713176"/>
                </a:cubicBezTo>
                <a:cubicBezTo>
                  <a:pt x="5803204" y="3791916"/>
                  <a:pt x="5756214" y="3882086"/>
                  <a:pt x="5758754" y="3926536"/>
                </a:cubicBezTo>
                <a:lnTo>
                  <a:pt x="5002015" y="6887938"/>
                </a:lnTo>
                <a:lnTo>
                  <a:pt x="0" y="689679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0326" y="3748958"/>
            <a:ext cx="4786878" cy="2258013"/>
          </a:xfrm>
        </p:spPr>
        <p:txBody>
          <a:bodyPr lIns="91440" t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  <a:defRPr sz="16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27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206913-4198-C5BA-6B13-02095EAA2B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770BC68-C025-CE63-EEBA-5DC7ADC44D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F993316-5D9D-6B5D-B678-3E0B84A3C0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1C39372-CEC6-2265-7611-84F187C126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E13D63F-D0AC-7CD2-770C-6AB09F1BA6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5BF73EF-490D-CA1C-DAD3-BACB141D09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2C914D-7190-2AD0-228B-6DA1384376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AE3299D-125C-8DBC-60F9-82920ADE34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B84261D4-8740-689B-A5CA-C6442BC13E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D4393D6-D866-E411-A222-2FE8B99C4D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94666BC0-682D-FE04-6EC3-AA81EA3F96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737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88AD-4B54-9DC5-D315-825BE9FCEE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5797550" cy="30517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5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Singl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408820"/>
            <a:ext cx="8935507" cy="94946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7E9A-1E17-C6A0-31A6-F6F620FF9E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5797550" cy="401524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6322" y="2252394"/>
            <a:ext cx="5797518" cy="2532966"/>
          </a:xfrm>
        </p:spPr>
        <p:txBody>
          <a:bodyPr lIns="91440" bIns="0" anchor="t">
            <a:normAutofit/>
          </a:bodyPr>
          <a:lstStyle>
            <a:lvl1pPr marL="0" indent="0">
              <a:spcBef>
                <a:spcPts val="600"/>
              </a:spcBef>
              <a:spcAft>
                <a:spcPts val="1800"/>
              </a:spcAft>
              <a:buNone/>
              <a:defRPr sz="1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8829F9-FA07-E84B-ED85-A3958046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430" y="5008931"/>
            <a:ext cx="3842918" cy="4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7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27DC4C-0653-4DB5-ABFE-50764C59A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368" y="270880"/>
            <a:ext cx="11297264" cy="1524000"/>
          </a:xfrm>
        </p:spPr>
        <p:txBody>
          <a:bodyPr anchor="ctr">
            <a:normAutofit/>
          </a:bodyPr>
          <a:lstStyle>
            <a:lvl1pPr algn="ctr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99788" y="353962"/>
            <a:ext cx="4786877" cy="98322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99788" y="1517074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9788" y="2341261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BC9EC3-C68A-CC9E-C220-8D585A8B43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9789" y="2753247"/>
            <a:ext cx="3852296" cy="817345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E3FA6A1-74D7-3926-C0BF-FECA6C0B03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9788" y="3563285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487AC4B-B367-6BC8-2DCA-61A43B3264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9788" y="3982578"/>
            <a:ext cx="3860546" cy="529133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E9A44E-6692-ACFA-4EB0-368490BF35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9788" y="4564818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B0B6725-F963-746B-381A-0F998539A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9788" y="4975138"/>
            <a:ext cx="3860546" cy="852906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1920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6BCAC9C-7B8B-A7E5-574A-2C2D4736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051" y="6221324"/>
            <a:ext cx="6818262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44D41BF-45CF-B60E-08D3-A8C49332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0596" y="622132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9" r:id="rId5"/>
    <p:sldLayoutId id="2147483746" r:id="rId6"/>
    <p:sldLayoutId id="2147483747" r:id="rId7"/>
    <p:sldLayoutId id="2147483748" r:id="rId8"/>
    <p:sldLayoutId id="2147483750" r:id="rId9"/>
    <p:sldLayoutId id="2147483756" r:id="rId10"/>
    <p:sldLayoutId id="2147483751" r:id="rId11"/>
    <p:sldLayoutId id="2147483752" r:id="rId12"/>
    <p:sldLayoutId id="2147483754" r:id="rId13"/>
    <p:sldLayoutId id="2147483755" r:id="rId14"/>
    <p:sldLayoutId id="214748375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>
            <a:extLst>
              <a:ext uri="{FF2B5EF4-FFF2-40B4-BE49-F238E27FC236}">
                <a16:creationId xmlns:a16="http://schemas.microsoft.com/office/drawing/2014/main" id="{7643F50D-950F-5A7E-722A-79E4F5D31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223" y="2289326"/>
            <a:ext cx="5133956" cy="977786"/>
          </a:xfrm>
        </p:spPr>
        <p:txBody>
          <a:bodyPr/>
          <a:lstStyle/>
          <a:p>
            <a:r>
              <a:rPr lang="en-US" dirty="0"/>
              <a:t>TDD In Action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96C8D99-3232-849B-9CC8-6E4982208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941866" y="450658"/>
            <a:ext cx="2553080" cy="6858841"/>
          </a:xfrm>
          <a:custGeom>
            <a:avLst/>
            <a:gdLst>
              <a:gd name="connsiteX0" fmla="*/ 2526446 w 2553080"/>
              <a:gd name="connsiteY0" fmla="*/ 0 h 6858841"/>
              <a:gd name="connsiteX1" fmla="*/ 1707127 w 2553080"/>
              <a:gd name="connsiteY1" fmla="*/ 3182290 h 6858841"/>
              <a:gd name="connsiteX2" fmla="*/ 1365955 w 2553080"/>
              <a:gd name="connsiteY2" fmla="*/ 4453431 h 6858841"/>
              <a:gd name="connsiteX3" fmla="*/ 1182052 w 2553080"/>
              <a:gd name="connsiteY3" fmla="*/ 4538343 h 6858841"/>
              <a:gd name="connsiteX4" fmla="*/ 1070442 w 2553080"/>
              <a:gd name="connsiteY4" fmla="*/ 4344440 h 6858841"/>
              <a:gd name="connsiteX5" fmla="*/ 1329175 w 2553080"/>
              <a:gd name="connsiteY5" fmla="*/ 3390133 h 6858841"/>
              <a:gd name="connsiteX6" fmla="*/ 1311418 w 2553080"/>
              <a:gd name="connsiteY6" fmla="*/ 3250726 h 6858841"/>
              <a:gd name="connsiteX7" fmla="*/ 1199808 w 2553080"/>
              <a:gd name="connsiteY7" fmla="*/ 3164547 h 6858841"/>
              <a:gd name="connsiteX8" fmla="*/ 975320 w 2553080"/>
              <a:gd name="connsiteY8" fmla="*/ 3293816 h 6858841"/>
              <a:gd name="connsiteX9" fmla="*/ 582148 w 2553080"/>
              <a:gd name="connsiteY9" fmla="*/ 4743652 h 6858841"/>
              <a:gd name="connsiteX10" fmla="*/ 5073 w 2553080"/>
              <a:gd name="connsiteY10" fmla="*/ 6842367 h 6858841"/>
              <a:gd name="connsiteX11" fmla="*/ 0 w 2553080"/>
              <a:gd name="connsiteY11" fmla="*/ 6858842 h 6858841"/>
              <a:gd name="connsiteX12" fmla="*/ 26634 w 2553080"/>
              <a:gd name="connsiteY12" fmla="*/ 6858842 h 6858841"/>
              <a:gd name="connsiteX13" fmla="*/ 607514 w 2553080"/>
              <a:gd name="connsiteY13" fmla="*/ 4751256 h 6858841"/>
              <a:gd name="connsiteX14" fmla="*/ 1000686 w 2553080"/>
              <a:gd name="connsiteY14" fmla="*/ 3301420 h 6858841"/>
              <a:gd name="connsiteX15" fmla="*/ 1194735 w 2553080"/>
              <a:gd name="connsiteY15" fmla="*/ 3189894 h 6858841"/>
              <a:gd name="connsiteX16" fmla="*/ 1289857 w 2553080"/>
              <a:gd name="connsiteY16" fmla="*/ 3263399 h 6858841"/>
              <a:gd name="connsiteX17" fmla="*/ 1305077 w 2553080"/>
              <a:gd name="connsiteY17" fmla="*/ 3383797 h 6858841"/>
              <a:gd name="connsiteX18" fmla="*/ 1046345 w 2553080"/>
              <a:gd name="connsiteY18" fmla="*/ 4338103 h 6858841"/>
              <a:gd name="connsiteX19" fmla="*/ 1175711 w 2553080"/>
              <a:gd name="connsiteY19" fmla="*/ 4562423 h 6858841"/>
              <a:gd name="connsiteX20" fmla="*/ 1390053 w 2553080"/>
              <a:gd name="connsiteY20" fmla="*/ 4462303 h 6858841"/>
              <a:gd name="connsiteX21" fmla="*/ 1390053 w 2553080"/>
              <a:gd name="connsiteY21" fmla="*/ 4461035 h 6858841"/>
              <a:gd name="connsiteX22" fmla="*/ 1731225 w 2553080"/>
              <a:gd name="connsiteY22" fmla="*/ 3188627 h 6858841"/>
              <a:gd name="connsiteX23" fmla="*/ 2553081 w 2553080"/>
              <a:gd name="connsiteY23" fmla="*/ 1267 h 6858841"/>
              <a:gd name="connsiteX24" fmla="*/ 2526446 w 2553080"/>
              <a:gd name="connsiteY24" fmla="*/ 0 h 685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53080" h="6858841">
                <a:moveTo>
                  <a:pt x="2526446" y="0"/>
                </a:moveTo>
                <a:lnTo>
                  <a:pt x="1707127" y="3182290"/>
                </a:lnTo>
                <a:lnTo>
                  <a:pt x="1365955" y="4453431"/>
                </a:lnTo>
                <a:cubicBezTo>
                  <a:pt x="1332979" y="4523135"/>
                  <a:pt x="1255613" y="4558621"/>
                  <a:pt x="1182052" y="4538343"/>
                </a:cubicBezTo>
                <a:cubicBezTo>
                  <a:pt x="1098345" y="4515531"/>
                  <a:pt x="1047613" y="4428085"/>
                  <a:pt x="1070442" y="4344440"/>
                </a:cubicBezTo>
                <a:lnTo>
                  <a:pt x="1329175" y="3390133"/>
                </a:lnTo>
                <a:cubicBezTo>
                  <a:pt x="1341858" y="3343242"/>
                  <a:pt x="1335516" y="3293816"/>
                  <a:pt x="1311418" y="3250726"/>
                </a:cubicBezTo>
                <a:cubicBezTo>
                  <a:pt x="1287321" y="3207637"/>
                  <a:pt x="1248004" y="3177220"/>
                  <a:pt x="1199808" y="3164547"/>
                </a:cubicBezTo>
                <a:cubicBezTo>
                  <a:pt x="1102150" y="3137933"/>
                  <a:pt x="1000686" y="3196230"/>
                  <a:pt x="975320" y="3293816"/>
                </a:cubicBezTo>
                <a:lnTo>
                  <a:pt x="582148" y="4743652"/>
                </a:lnTo>
                <a:lnTo>
                  <a:pt x="5073" y="6842367"/>
                </a:lnTo>
                <a:cubicBezTo>
                  <a:pt x="5073" y="6842367"/>
                  <a:pt x="1268" y="6855040"/>
                  <a:pt x="0" y="6858842"/>
                </a:cubicBezTo>
                <a:lnTo>
                  <a:pt x="26634" y="6858842"/>
                </a:lnTo>
                <a:lnTo>
                  <a:pt x="607514" y="4751256"/>
                </a:lnTo>
                <a:lnTo>
                  <a:pt x="1000686" y="3301420"/>
                </a:lnTo>
                <a:cubicBezTo>
                  <a:pt x="1023515" y="3217775"/>
                  <a:pt x="1111028" y="3167082"/>
                  <a:pt x="1194735" y="3189894"/>
                </a:cubicBezTo>
                <a:cubicBezTo>
                  <a:pt x="1235321" y="3201300"/>
                  <a:pt x="1269565" y="3226647"/>
                  <a:pt x="1289857" y="3263399"/>
                </a:cubicBezTo>
                <a:cubicBezTo>
                  <a:pt x="1311418" y="3300152"/>
                  <a:pt x="1316492" y="3341975"/>
                  <a:pt x="1305077" y="3383797"/>
                </a:cubicBezTo>
                <a:lnTo>
                  <a:pt x="1046345" y="4338103"/>
                </a:lnTo>
                <a:cubicBezTo>
                  <a:pt x="1019710" y="4435689"/>
                  <a:pt x="1078052" y="4537076"/>
                  <a:pt x="1175711" y="4562423"/>
                </a:cubicBezTo>
                <a:cubicBezTo>
                  <a:pt x="1261955" y="4585235"/>
                  <a:pt x="1352004" y="4543413"/>
                  <a:pt x="1390053" y="4462303"/>
                </a:cubicBezTo>
                <a:lnTo>
                  <a:pt x="1390053" y="4461035"/>
                </a:lnTo>
                <a:lnTo>
                  <a:pt x="1731225" y="3188627"/>
                </a:lnTo>
                <a:lnTo>
                  <a:pt x="2553081" y="1267"/>
                </a:lnTo>
                <a:cubicBezTo>
                  <a:pt x="2544203" y="0"/>
                  <a:pt x="2535325" y="0"/>
                  <a:pt x="2526446" y="0"/>
                </a:cubicBezTo>
                <a:close/>
              </a:path>
            </a:pathLst>
          </a:custGeom>
          <a:noFill/>
          <a:ln w="91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7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BC60C27-ADD6-AA30-8C64-616AA2171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423C915-05F0-D17D-AF51-261E48D8F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</p:spPr>
        <p:txBody>
          <a:bodyPr/>
          <a:lstStyle/>
          <a:p>
            <a:r>
              <a:rPr lang="en-US" dirty="0"/>
              <a:t>TDD in Action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217D2FD-2FA0-F192-EB32-50394745B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6BF364-3F27-1566-BD02-07783A523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017147"/>
          </a:xfrm>
        </p:spPr>
        <p:txBody>
          <a:bodyPr>
            <a:noAutofit/>
          </a:bodyPr>
          <a:lstStyle/>
          <a:p>
            <a:r>
              <a:rPr lang="en-US" dirty="0"/>
              <a:t>TDD Rules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1BAB5-E6FA-B1A6-59D1-F8A771B27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487" y="1795546"/>
            <a:ext cx="7447841" cy="533400"/>
          </a:xfrm>
        </p:spPr>
        <p:txBody>
          <a:bodyPr>
            <a:normAutofit/>
          </a:bodyPr>
          <a:lstStyle/>
          <a:p>
            <a:r>
              <a:rPr lang="en-US" sz="1800" dirty="0"/>
              <a:t>You should only write production code to pass a failing unit test.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76B356-43A2-CEBD-9413-95835C479D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487" y="2476212"/>
            <a:ext cx="9028368" cy="533400"/>
          </a:xfrm>
        </p:spPr>
        <p:txBody>
          <a:bodyPr>
            <a:noAutofit/>
          </a:bodyPr>
          <a:lstStyle/>
          <a:p>
            <a:r>
              <a:rPr lang="en-US" sz="1800" dirty="0"/>
              <a:t>You should write no more of a unit test than is necessary to pass a failing unit test.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1BD257-9B53-69DD-803C-BFAC3BFF11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1487" y="3124815"/>
            <a:ext cx="9028368" cy="533400"/>
          </a:xfrm>
        </p:spPr>
        <p:txBody>
          <a:bodyPr>
            <a:noAutofit/>
          </a:bodyPr>
          <a:lstStyle/>
          <a:p>
            <a:r>
              <a:rPr lang="en-US" sz="1800" dirty="0"/>
              <a:t>You should not write more of the test than to make it fail for the right reason.</a:t>
            </a: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9972EA64-21DE-4A94-7C69-2510883B56C8}"/>
              </a:ext>
            </a:extLst>
          </p:cNvPr>
          <p:cNvSpPr txBox="1">
            <a:spLocks/>
          </p:cNvSpPr>
          <p:nvPr/>
        </p:nvSpPr>
        <p:spPr>
          <a:xfrm>
            <a:off x="891487" y="4351649"/>
            <a:ext cx="9028368" cy="533400"/>
          </a:xfrm>
          <a:prstGeom prst="rect">
            <a:avLst/>
          </a:prstGeom>
        </p:spPr>
        <p:txBody>
          <a:bodyPr vert="horz" lIns="0" tIns="4572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Triangulation: Only implement real logic once pattern repeats three times</a:t>
            </a:r>
          </a:p>
        </p:txBody>
      </p:sp>
    </p:spTree>
    <p:extLst>
      <p:ext uri="{BB962C8B-B14F-4D97-AF65-F5344CB8AC3E}">
        <p14:creationId xmlns:p14="http://schemas.microsoft.com/office/powerpoint/2010/main" val="110418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CF701FF-0E92-DDD4-6F7E-ADED65647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>
            <a:extLst>
              <a:ext uri="{FF2B5EF4-FFF2-40B4-BE49-F238E27FC236}">
                <a16:creationId xmlns:a16="http://schemas.microsoft.com/office/drawing/2014/main" id="{727D57AC-0455-57DA-B22F-82AED0C8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186267"/>
            <a:ext cx="7230533" cy="790677"/>
          </a:xfrm>
        </p:spPr>
        <p:txBody>
          <a:bodyPr>
            <a:normAutofit fontScale="90000"/>
          </a:bodyPr>
          <a:lstStyle/>
          <a:p>
            <a:r>
              <a:rPr lang="en-US" dirty="0"/>
              <a:t>Red.. Green.. Refactor..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2AB0813-DF23-5E42-600D-97E52F887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941866" y="450658"/>
            <a:ext cx="2553080" cy="6858841"/>
          </a:xfrm>
          <a:custGeom>
            <a:avLst/>
            <a:gdLst>
              <a:gd name="connsiteX0" fmla="*/ 2526446 w 2553080"/>
              <a:gd name="connsiteY0" fmla="*/ 0 h 6858841"/>
              <a:gd name="connsiteX1" fmla="*/ 1707127 w 2553080"/>
              <a:gd name="connsiteY1" fmla="*/ 3182290 h 6858841"/>
              <a:gd name="connsiteX2" fmla="*/ 1365955 w 2553080"/>
              <a:gd name="connsiteY2" fmla="*/ 4453431 h 6858841"/>
              <a:gd name="connsiteX3" fmla="*/ 1182052 w 2553080"/>
              <a:gd name="connsiteY3" fmla="*/ 4538343 h 6858841"/>
              <a:gd name="connsiteX4" fmla="*/ 1070442 w 2553080"/>
              <a:gd name="connsiteY4" fmla="*/ 4344440 h 6858841"/>
              <a:gd name="connsiteX5" fmla="*/ 1329175 w 2553080"/>
              <a:gd name="connsiteY5" fmla="*/ 3390133 h 6858841"/>
              <a:gd name="connsiteX6" fmla="*/ 1311418 w 2553080"/>
              <a:gd name="connsiteY6" fmla="*/ 3250726 h 6858841"/>
              <a:gd name="connsiteX7" fmla="*/ 1199808 w 2553080"/>
              <a:gd name="connsiteY7" fmla="*/ 3164547 h 6858841"/>
              <a:gd name="connsiteX8" fmla="*/ 975320 w 2553080"/>
              <a:gd name="connsiteY8" fmla="*/ 3293816 h 6858841"/>
              <a:gd name="connsiteX9" fmla="*/ 582148 w 2553080"/>
              <a:gd name="connsiteY9" fmla="*/ 4743652 h 6858841"/>
              <a:gd name="connsiteX10" fmla="*/ 5073 w 2553080"/>
              <a:gd name="connsiteY10" fmla="*/ 6842367 h 6858841"/>
              <a:gd name="connsiteX11" fmla="*/ 0 w 2553080"/>
              <a:gd name="connsiteY11" fmla="*/ 6858842 h 6858841"/>
              <a:gd name="connsiteX12" fmla="*/ 26634 w 2553080"/>
              <a:gd name="connsiteY12" fmla="*/ 6858842 h 6858841"/>
              <a:gd name="connsiteX13" fmla="*/ 607514 w 2553080"/>
              <a:gd name="connsiteY13" fmla="*/ 4751256 h 6858841"/>
              <a:gd name="connsiteX14" fmla="*/ 1000686 w 2553080"/>
              <a:gd name="connsiteY14" fmla="*/ 3301420 h 6858841"/>
              <a:gd name="connsiteX15" fmla="*/ 1194735 w 2553080"/>
              <a:gd name="connsiteY15" fmla="*/ 3189894 h 6858841"/>
              <a:gd name="connsiteX16" fmla="*/ 1289857 w 2553080"/>
              <a:gd name="connsiteY16" fmla="*/ 3263399 h 6858841"/>
              <a:gd name="connsiteX17" fmla="*/ 1305077 w 2553080"/>
              <a:gd name="connsiteY17" fmla="*/ 3383797 h 6858841"/>
              <a:gd name="connsiteX18" fmla="*/ 1046345 w 2553080"/>
              <a:gd name="connsiteY18" fmla="*/ 4338103 h 6858841"/>
              <a:gd name="connsiteX19" fmla="*/ 1175711 w 2553080"/>
              <a:gd name="connsiteY19" fmla="*/ 4562423 h 6858841"/>
              <a:gd name="connsiteX20" fmla="*/ 1390053 w 2553080"/>
              <a:gd name="connsiteY20" fmla="*/ 4462303 h 6858841"/>
              <a:gd name="connsiteX21" fmla="*/ 1390053 w 2553080"/>
              <a:gd name="connsiteY21" fmla="*/ 4461035 h 6858841"/>
              <a:gd name="connsiteX22" fmla="*/ 1731225 w 2553080"/>
              <a:gd name="connsiteY22" fmla="*/ 3188627 h 6858841"/>
              <a:gd name="connsiteX23" fmla="*/ 2553081 w 2553080"/>
              <a:gd name="connsiteY23" fmla="*/ 1267 h 6858841"/>
              <a:gd name="connsiteX24" fmla="*/ 2526446 w 2553080"/>
              <a:gd name="connsiteY24" fmla="*/ 0 h 685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53080" h="6858841">
                <a:moveTo>
                  <a:pt x="2526446" y="0"/>
                </a:moveTo>
                <a:lnTo>
                  <a:pt x="1707127" y="3182290"/>
                </a:lnTo>
                <a:lnTo>
                  <a:pt x="1365955" y="4453431"/>
                </a:lnTo>
                <a:cubicBezTo>
                  <a:pt x="1332979" y="4523135"/>
                  <a:pt x="1255613" y="4558621"/>
                  <a:pt x="1182052" y="4538343"/>
                </a:cubicBezTo>
                <a:cubicBezTo>
                  <a:pt x="1098345" y="4515531"/>
                  <a:pt x="1047613" y="4428085"/>
                  <a:pt x="1070442" y="4344440"/>
                </a:cubicBezTo>
                <a:lnTo>
                  <a:pt x="1329175" y="3390133"/>
                </a:lnTo>
                <a:cubicBezTo>
                  <a:pt x="1341858" y="3343242"/>
                  <a:pt x="1335516" y="3293816"/>
                  <a:pt x="1311418" y="3250726"/>
                </a:cubicBezTo>
                <a:cubicBezTo>
                  <a:pt x="1287321" y="3207637"/>
                  <a:pt x="1248004" y="3177220"/>
                  <a:pt x="1199808" y="3164547"/>
                </a:cubicBezTo>
                <a:cubicBezTo>
                  <a:pt x="1102150" y="3137933"/>
                  <a:pt x="1000686" y="3196230"/>
                  <a:pt x="975320" y="3293816"/>
                </a:cubicBezTo>
                <a:lnTo>
                  <a:pt x="582148" y="4743652"/>
                </a:lnTo>
                <a:lnTo>
                  <a:pt x="5073" y="6842367"/>
                </a:lnTo>
                <a:cubicBezTo>
                  <a:pt x="5073" y="6842367"/>
                  <a:pt x="1268" y="6855040"/>
                  <a:pt x="0" y="6858842"/>
                </a:cubicBezTo>
                <a:lnTo>
                  <a:pt x="26634" y="6858842"/>
                </a:lnTo>
                <a:lnTo>
                  <a:pt x="607514" y="4751256"/>
                </a:lnTo>
                <a:lnTo>
                  <a:pt x="1000686" y="3301420"/>
                </a:lnTo>
                <a:cubicBezTo>
                  <a:pt x="1023515" y="3217775"/>
                  <a:pt x="1111028" y="3167082"/>
                  <a:pt x="1194735" y="3189894"/>
                </a:cubicBezTo>
                <a:cubicBezTo>
                  <a:pt x="1235321" y="3201300"/>
                  <a:pt x="1269565" y="3226647"/>
                  <a:pt x="1289857" y="3263399"/>
                </a:cubicBezTo>
                <a:cubicBezTo>
                  <a:pt x="1311418" y="3300152"/>
                  <a:pt x="1316492" y="3341975"/>
                  <a:pt x="1305077" y="3383797"/>
                </a:cubicBezTo>
                <a:lnTo>
                  <a:pt x="1046345" y="4338103"/>
                </a:lnTo>
                <a:cubicBezTo>
                  <a:pt x="1019710" y="4435689"/>
                  <a:pt x="1078052" y="4537076"/>
                  <a:pt x="1175711" y="4562423"/>
                </a:cubicBezTo>
                <a:cubicBezTo>
                  <a:pt x="1261955" y="4585235"/>
                  <a:pt x="1352004" y="4543413"/>
                  <a:pt x="1390053" y="4462303"/>
                </a:cubicBezTo>
                <a:lnTo>
                  <a:pt x="1390053" y="4461035"/>
                </a:lnTo>
                <a:lnTo>
                  <a:pt x="1731225" y="3188627"/>
                </a:lnTo>
                <a:lnTo>
                  <a:pt x="2553081" y="1267"/>
                </a:lnTo>
                <a:cubicBezTo>
                  <a:pt x="2544203" y="0"/>
                  <a:pt x="2535325" y="0"/>
                  <a:pt x="2526446" y="0"/>
                </a:cubicBezTo>
                <a:close/>
              </a:path>
            </a:pathLst>
          </a:custGeom>
          <a:noFill/>
          <a:ln w="91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2" descr="A diagram of a test&#10;&#10;Description automatically generated">
            <a:extLst>
              <a:ext uri="{FF2B5EF4-FFF2-40B4-BE49-F238E27FC236}">
                <a16:creationId xmlns:a16="http://schemas.microsoft.com/office/drawing/2014/main" id="{FFE117CF-D146-8FC9-727C-1861AFA4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76944"/>
            <a:ext cx="9008534" cy="58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5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F2FA26-59C3-5C8A-89FF-928B9D184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CD33536-9954-F0A0-E5FA-75E1A72E2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</p:spPr>
        <p:txBody>
          <a:bodyPr/>
          <a:lstStyle/>
          <a:p>
            <a:r>
              <a:rPr lang="en-US" dirty="0"/>
              <a:t>TDD in Action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D903E20-B55E-F7FF-7A94-849D26EC2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D0ECA1-C351-009B-7AAB-7275ADBBD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017147"/>
          </a:xfrm>
        </p:spPr>
        <p:txBody>
          <a:bodyPr>
            <a:noAutofit/>
          </a:bodyPr>
          <a:lstStyle/>
          <a:p>
            <a:r>
              <a:rPr lang="en-US" dirty="0"/>
              <a:t>First Exercise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64326-A23B-8711-EA20-9A460F4167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487" y="1795544"/>
            <a:ext cx="8289458" cy="449522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that takes positive integers and outputs their string representation.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function should comply with the following additional 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is a multiple of three, return the string "Fizz".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is a multiple of five, return the string "Buzz".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is a multiple of both three and five, return the string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FizzBuzz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given the numbers from 1 to 15 in order, the function would return: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"1", "2", "Fizz", "4", "Buzz", "Fizz", "7", "8", "Fizz", "Buzz", "11", "Fizz", "13", "14", "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FizzBuzz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4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BAE195-1428-07FE-5B5D-865622749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6F91199-44D8-7FDE-6749-7D9B550CA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</p:spPr>
        <p:txBody>
          <a:bodyPr/>
          <a:lstStyle/>
          <a:p>
            <a:r>
              <a:rPr lang="en-US" dirty="0"/>
              <a:t>TDD in Action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4DDE217-D8DE-9550-0EC1-9981BF626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37968C-8197-030A-4D54-2AF7FFA3A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803787"/>
            <a:ext cx="6732237" cy="533400"/>
          </a:xfrm>
        </p:spPr>
        <p:txBody>
          <a:bodyPr>
            <a:no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b="0" i="0" dirty="0">
                <a:solidFill>
                  <a:srgbClr val="212338"/>
                </a:solidFill>
                <a:effectLst/>
                <a:latin typeface="Metropolis"/>
              </a:rPr>
              <a:t>Exercises: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D5C08-454D-407C-984B-BBEC157E32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6446" y="1900605"/>
            <a:ext cx="8289458" cy="1006764"/>
          </a:xfrm>
        </p:spPr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2123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that returns true or false depending on whether its input integer is a leap year or not. A leap year is defined as one that is divisible by 4 but is not otherwise divisible by 100 unless it is also divisible by 400. For example, 2001 is a typical common year and 1996 is a typical leap year, whereas 1900 is an atypical common year and 2000 is an atypical leap year.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3FD659E-BAA5-5A3E-1F41-700A3B00149B}"/>
              </a:ext>
            </a:extLst>
          </p:cNvPr>
          <p:cNvSpPr txBox="1">
            <a:spLocks/>
          </p:cNvSpPr>
          <p:nvPr/>
        </p:nvSpPr>
        <p:spPr>
          <a:xfrm>
            <a:off x="776657" y="1337187"/>
            <a:ext cx="6732237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IN" sz="2400" dirty="0">
                <a:solidFill>
                  <a:srgbClr val="212338"/>
                </a:solidFill>
                <a:latin typeface="Metropolis"/>
              </a:rPr>
              <a:t>#1 – Leap Year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1504221-87BD-0CF4-502D-C75E26D87CA5}"/>
              </a:ext>
            </a:extLst>
          </p:cNvPr>
          <p:cNvSpPr txBox="1">
            <a:spLocks/>
          </p:cNvSpPr>
          <p:nvPr/>
        </p:nvSpPr>
        <p:spPr>
          <a:xfrm>
            <a:off x="729075" y="3280580"/>
            <a:ext cx="6732237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IN" sz="2400" dirty="0">
                <a:solidFill>
                  <a:srgbClr val="212338"/>
                </a:solidFill>
                <a:latin typeface="Metropolis"/>
              </a:rPr>
              <a:t>#2 – Fibonacci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100CC28-84D6-BBD3-F9AC-81A4ACD49867}"/>
              </a:ext>
            </a:extLst>
          </p:cNvPr>
          <p:cNvSpPr txBox="1">
            <a:spLocks/>
          </p:cNvSpPr>
          <p:nvPr/>
        </p:nvSpPr>
        <p:spPr>
          <a:xfrm>
            <a:off x="826446" y="3707470"/>
            <a:ext cx="8289458" cy="876591"/>
          </a:xfrm>
          <a:prstGeom prst="rect">
            <a:avLst/>
          </a:prstGeom>
        </p:spPr>
        <p:txBody>
          <a:bodyPr vert="horz" lIns="0" tIns="4572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rgbClr val="2123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some code to generate the Fibonacci number for the nth position ex:</a:t>
            </a:r>
          </a:p>
          <a:p>
            <a:r>
              <a:rPr lang="en-US" sz="1400" b="0" i="0" dirty="0">
                <a:solidFill>
                  <a:srgbClr val="2123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Fibonacci numbers in the sequence are: 0, 1, 1, 2, 3, 5, 8, 13, 21, 34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3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E190EEE-5EF7-2EF1-DEA2-00B73F673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C250DF3-0EFC-E3E1-4797-18E0FEEC9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</p:spPr>
        <p:txBody>
          <a:bodyPr/>
          <a:lstStyle/>
          <a:p>
            <a:r>
              <a:rPr lang="en-US" dirty="0"/>
              <a:t>TDD in Action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93355A-DFEC-0A72-9C49-8C452903A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365041-DC7C-6336-79C9-ED738FC3E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017147"/>
          </a:xfrm>
        </p:spPr>
        <p:txBody>
          <a:bodyPr>
            <a:noAutofit/>
          </a:bodyPr>
          <a:lstStyle/>
          <a:p>
            <a:r>
              <a:rPr lang="en-US" dirty="0"/>
              <a:t>More Rules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11ACC-789F-BAF8-21EC-772065084D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487" y="1795546"/>
            <a:ext cx="7447841" cy="533400"/>
          </a:xfrm>
        </p:spPr>
        <p:txBody>
          <a:bodyPr>
            <a:normAutofit/>
          </a:bodyPr>
          <a:lstStyle/>
          <a:p>
            <a:r>
              <a:rPr lang="en-US" sz="1800" dirty="0"/>
              <a:t>2-minute rule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645DE5-6469-9F87-DCD7-A3E9E12613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487" y="2476212"/>
            <a:ext cx="9028368" cy="533400"/>
          </a:xfrm>
        </p:spPr>
        <p:txBody>
          <a:bodyPr>
            <a:noAutofit/>
          </a:bodyPr>
          <a:lstStyle/>
          <a:p>
            <a:r>
              <a:rPr lang="en-US" sz="1800" dirty="0"/>
              <a:t>Test code is 1</a:t>
            </a:r>
            <a:r>
              <a:rPr lang="en-US" sz="1800" baseline="30000" dirty="0"/>
              <a:t>st</a:t>
            </a:r>
            <a:r>
              <a:rPr lang="en-US" sz="1800" dirty="0"/>
              <a:t> class citizen - Naming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88B77-EA07-90BE-80AD-89952A7E4D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1487" y="3124815"/>
            <a:ext cx="9028368" cy="533400"/>
          </a:xfrm>
        </p:spPr>
        <p:txBody>
          <a:bodyPr>
            <a:noAutofit/>
          </a:bodyPr>
          <a:lstStyle/>
          <a:p>
            <a:r>
              <a:rPr lang="en-US" sz="1800" dirty="0"/>
              <a:t>Arrange/Act/Assert</a:t>
            </a: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E1AFB639-7011-4E6A-656B-05238B29FCBE}"/>
              </a:ext>
            </a:extLst>
          </p:cNvPr>
          <p:cNvSpPr txBox="1">
            <a:spLocks/>
          </p:cNvSpPr>
          <p:nvPr/>
        </p:nvSpPr>
        <p:spPr>
          <a:xfrm>
            <a:off x="891487" y="4351649"/>
            <a:ext cx="9028368" cy="533400"/>
          </a:xfrm>
          <a:prstGeom prst="rect">
            <a:avLst/>
          </a:prstGeom>
        </p:spPr>
        <p:txBody>
          <a:bodyPr vert="horz" lIns="0" tIns="4572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7E29F692-4B72-B978-8984-90DE043142D9}"/>
              </a:ext>
            </a:extLst>
          </p:cNvPr>
          <p:cNvSpPr txBox="1">
            <a:spLocks/>
          </p:cNvSpPr>
          <p:nvPr/>
        </p:nvSpPr>
        <p:spPr>
          <a:xfrm>
            <a:off x="891487" y="3703046"/>
            <a:ext cx="9028368" cy="533400"/>
          </a:xfrm>
          <a:prstGeom prst="rect">
            <a:avLst/>
          </a:prstGeom>
        </p:spPr>
        <p:txBody>
          <a:bodyPr vert="horz" lIns="0" tIns="4572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Test "What" not "How"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328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8D2B5-AEBF-9DF7-3DC5-E4865F56C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0357081-9667-37C4-5587-96DC241D3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</p:spPr>
        <p:txBody>
          <a:bodyPr/>
          <a:lstStyle/>
          <a:p>
            <a:r>
              <a:rPr lang="en-US" dirty="0"/>
              <a:t>TDD in Action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AB1D153-B9D7-5DC3-59E2-6D1DE0E98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3C013-618E-2B5A-77ED-876A03D0B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017147"/>
          </a:xfrm>
        </p:spPr>
        <p:txBody>
          <a:bodyPr>
            <a:noAutofit/>
          </a:bodyPr>
          <a:lstStyle/>
          <a:p>
            <a:r>
              <a:rPr lang="en-US" dirty="0"/>
              <a:t>2-minute rule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056B5-A215-5DE2-A856-16AA45B7DF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487" y="1795546"/>
            <a:ext cx="7447841" cy="533400"/>
          </a:xfrm>
        </p:spPr>
        <p:txBody>
          <a:bodyPr>
            <a:normAutofit/>
          </a:bodyPr>
          <a:lstStyle/>
          <a:p>
            <a:r>
              <a:rPr lang="en-US" sz="1800" dirty="0"/>
              <a:t>Keeps you focused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432443-D61D-8F60-605E-2C160CC7C9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487" y="2476212"/>
            <a:ext cx="9028368" cy="533400"/>
          </a:xfrm>
        </p:spPr>
        <p:txBody>
          <a:bodyPr>
            <a:noAutofit/>
          </a:bodyPr>
          <a:lstStyle/>
          <a:p>
            <a:r>
              <a:rPr lang="en-US" sz="1800" dirty="0"/>
              <a:t>Maintains momentum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50A9A1-C450-AC4A-79E4-1240FDD0031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1487" y="3124815"/>
            <a:ext cx="9028368" cy="533400"/>
          </a:xfrm>
        </p:spPr>
        <p:txBody>
          <a:bodyPr>
            <a:noAutofit/>
          </a:bodyPr>
          <a:lstStyle/>
          <a:p>
            <a:r>
              <a:rPr lang="en-US" sz="1800" dirty="0"/>
              <a:t>Encourages simplicity</a:t>
            </a: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6135C33D-9ADB-153F-2B19-F9161D7DB9C2}"/>
              </a:ext>
            </a:extLst>
          </p:cNvPr>
          <p:cNvSpPr txBox="1">
            <a:spLocks/>
          </p:cNvSpPr>
          <p:nvPr/>
        </p:nvSpPr>
        <p:spPr>
          <a:xfrm>
            <a:off x="891487" y="4351649"/>
            <a:ext cx="9028368" cy="533400"/>
          </a:xfrm>
          <a:prstGeom prst="rect">
            <a:avLst/>
          </a:prstGeom>
        </p:spPr>
        <p:txBody>
          <a:bodyPr vert="horz" lIns="0" tIns="4572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146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5D1C7-B21F-DB88-479F-F581DA483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DFEC8B5-F96C-1A19-32A2-1E87F6140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</p:spPr>
        <p:txBody>
          <a:bodyPr/>
          <a:lstStyle/>
          <a:p>
            <a:r>
              <a:rPr lang="en-US" dirty="0"/>
              <a:t>TDD in Action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68FBBF1-AF72-7814-CF61-71CF3D43F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6A0E8-469C-F72B-BA94-DD1A07677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017147"/>
          </a:xfrm>
        </p:spPr>
        <p:txBody>
          <a:bodyPr>
            <a:noAutofit/>
          </a:bodyPr>
          <a:lstStyle/>
          <a:p>
            <a:r>
              <a:rPr lang="en-IN" dirty="0"/>
              <a:t>Test "What" not "How"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F3151-CCB8-9942-9BAF-DC6BB3AD33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487" y="1795546"/>
            <a:ext cx="7447841" cy="533400"/>
          </a:xfrm>
        </p:spPr>
        <p:txBody>
          <a:bodyPr>
            <a:normAutofit/>
          </a:bodyPr>
          <a:lstStyle/>
          <a:p>
            <a:r>
              <a:rPr lang="en-US" sz="1800" dirty="0"/>
              <a:t>Ensures tests remain resilient to refactoring.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15F21-D57D-76FA-53B1-295FE57B70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487" y="2476212"/>
            <a:ext cx="9028368" cy="533400"/>
          </a:xfrm>
        </p:spPr>
        <p:txBody>
          <a:bodyPr>
            <a:noAutofit/>
          </a:bodyPr>
          <a:lstStyle/>
          <a:p>
            <a:r>
              <a:rPr lang="en-US" sz="1800" dirty="0"/>
              <a:t>Keeps tests aligned with functional requirements.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81512A-FEA3-0D4F-D22B-A6A435A989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1487" y="3124815"/>
            <a:ext cx="9028368" cy="533400"/>
          </a:xfrm>
        </p:spPr>
        <p:txBody>
          <a:bodyPr>
            <a:noAutofit/>
          </a:bodyPr>
          <a:lstStyle/>
          <a:p>
            <a:r>
              <a:rPr lang="en-US" sz="1800" dirty="0"/>
              <a:t>Focus on testing behavior rather than implementation details.</a:t>
            </a: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4D219B09-CB05-42A9-DE6D-768D48A002C9}"/>
              </a:ext>
            </a:extLst>
          </p:cNvPr>
          <p:cNvSpPr txBox="1">
            <a:spLocks/>
          </p:cNvSpPr>
          <p:nvPr/>
        </p:nvSpPr>
        <p:spPr>
          <a:xfrm>
            <a:off x="891487" y="4351649"/>
            <a:ext cx="9028368" cy="533400"/>
          </a:xfrm>
          <a:prstGeom prst="rect">
            <a:avLst/>
          </a:prstGeom>
        </p:spPr>
        <p:txBody>
          <a:bodyPr vert="horz" lIns="0" tIns="4572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604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92E10BC-24CF-FA22-F0EC-E5731180F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</p:spPr>
        <p:txBody>
          <a:bodyPr/>
          <a:lstStyle/>
          <a:p>
            <a:r>
              <a:rPr lang="en-US" dirty="0"/>
              <a:t>TDD in Action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F88C39-60B8-7163-0602-9B68A9FCD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C51E62-7F55-3B6A-FF5F-39D8CFE7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017147"/>
          </a:xfrm>
        </p:spPr>
        <p:txBody>
          <a:bodyPr>
            <a:noAutofit/>
          </a:bodyPr>
          <a:lstStyle/>
          <a:p>
            <a:r>
              <a:rPr lang="en-US" dirty="0"/>
              <a:t>Career Benefits of TDD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B3C1A-3346-F617-2EC7-C16586CF19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487" y="1795546"/>
            <a:ext cx="5923839" cy="533400"/>
          </a:xfrm>
        </p:spPr>
        <p:txBody>
          <a:bodyPr/>
          <a:lstStyle/>
          <a:p>
            <a:r>
              <a:rPr lang="en-US" dirty="0"/>
              <a:t>Become top 10% developer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A9475A-A652-4BB2-F82D-18D978C397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487" y="2352437"/>
            <a:ext cx="6637071" cy="533400"/>
          </a:xfrm>
        </p:spPr>
        <p:txBody>
          <a:bodyPr/>
          <a:lstStyle/>
          <a:p>
            <a:r>
              <a:rPr lang="en-US" dirty="0"/>
              <a:t>Progress quicker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E5E134-360B-2943-34EC-C57477A8C8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1487" y="3009613"/>
            <a:ext cx="6637071" cy="533400"/>
          </a:xfrm>
        </p:spPr>
        <p:txBody>
          <a:bodyPr/>
          <a:lstStyle/>
          <a:p>
            <a:r>
              <a:rPr lang="en-US" dirty="0"/>
              <a:t>Reduce Stress</a:t>
            </a:r>
          </a:p>
        </p:txBody>
      </p:sp>
    </p:spTree>
    <p:extLst>
      <p:ext uri="{BB962C8B-B14F-4D97-AF65-F5344CB8AC3E}">
        <p14:creationId xmlns:p14="http://schemas.microsoft.com/office/powerpoint/2010/main" val="425597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0AA3C2C-BC5C-CF3E-52F8-59AB05355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57D012A-1932-3219-104F-32E0509AD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</p:spPr>
        <p:txBody>
          <a:bodyPr/>
          <a:lstStyle/>
          <a:p>
            <a:r>
              <a:rPr lang="en-US" dirty="0"/>
              <a:t>TDD in Action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9D23141-9B6D-EC5B-CD20-A8D1256F4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03930D-5F28-2BBD-C084-6635A37B7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017147"/>
          </a:xfrm>
        </p:spPr>
        <p:txBody>
          <a:bodyPr>
            <a:noAutofit/>
          </a:bodyPr>
          <a:lstStyle/>
          <a:p>
            <a:r>
              <a:rPr lang="en-US" dirty="0"/>
              <a:t>Benefits of TDD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CD3C4-446E-10B8-A955-B586F0414F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487" y="1795546"/>
            <a:ext cx="5923839" cy="533400"/>
          </a:xfrm>
        </p:spPr>
        <p:txBody>
          <a:bodyPr/>
          <a:lstStyle/>
          <a:p>
            <a:r>
              <a:rPr lang="en-US" dirty="0"/>
              <a:t>Confidence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222BD8-1A04-C749-9671-E241E6DAF3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487" y="2378035"/>
            <a:ext cx="6637071" cy="533400"/>
          </a:xfrm>
        </p:spPr>
        <p:txBody>
          <a:bodyPr/>
          <a:lstStyle/>
          <a:p>
            <a:r>
              <a:rPr lang="en-US" dirty="0"/>
              <a:t>Better Code Design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88C568-2A15-D867-8B04-055FCA14F1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1487" y="3009613"/>
            <a:ext cx="6637071" cy="533400"/>
          </a:xfrm>
        </p:spPr>
        <p:txBody>
          <a:bodyPr/>
          <a:lstStyle/>
          <a:p>
            <a:r>
              <a:rPr lang="en-US" dirty="0"/>
              <a:t>Go faster in the long run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D8D5DEF-02A5-410F-8DE4-066780209038}"/>
              </a:ext>
            </a:extLst>
          </p:cNvPr>
          <p:cNvSpPr txBox="1">
            <a:spLocks/>
          </p:cNvSpPr>
          <p:nvPr/>
        </p:nvSpPr>
        <p:spPr>
          <a:xfrm>
            <a:off x="927847" y="4383493"/>
            <a:ext cx="6637071" cy="533400"/>
          </a:xfrm>
          <a:prstGeom prst="rect">
            <a:avLst/>
          </a:prstGeom>
        </p:spPr>
        <p:txBody>
          <a:bodyPr vert="horz" lIns="0" tIns="4572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Reduce maintenance costs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81075BDF-FB8A-D694-8E3E-985219C55A13}"/>
              </a:ext>
            </a:extLst>
          </p:cNvPr>
          <p:cNvSpPr txBox="1">
            <a:spLocks/>
          </p:cNvSpPr>
          <p:nvPr/>
        </p:nvSpPr>
        <p:spPr>
          <a:xfrm>
            <a:off x="915727" y="3719739"/>
            <a:ext cx="6637071" cy="533400"/>
          </a:xfrm>
          <a:prstGeom prst="rect">
            <a:avLst/>
          </a:prstGeom>
        </p:spPr>
        <p:txBody>
          <a:bodyPr vert="horz" lIns="0" tIns="4572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Minimize YAGNI</a:t>
            </a:r>
          </a:p>
        </p:txBody>
      </p:sp>
    </p:spTree>
    <p:extLst>
      <p:ext uri="{BB962C8B-B14F-4D97-AF65-F5344CB8AC3E}">
        <p14:creationId xmlns:p14="http://schemas.microsoft.com/office/powerpoint/2010/main" val="361748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87A5CB4-88BC-A56E-927F-10434683C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51789A6-DE1C-3D5A-8B1B-B513B9A68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</p:spPr>
        <p:txBody>
          <a:bodyPr/>
          <a:lstStyle/>
          <a:p>
            <a:r>
              <a:rPr lang="en-US" dirty="0"/>
              <a:t>TDD in Action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D37B0BD-3BFA-3282-D164-A8095A940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7DC204-2A71-2165-A5C0-9521B0A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017147"/>
          </a:xfrm>
        </p:spPr>
        <p:txBody>
          <a:bodyPr>
            <a:noAutofit/>
          </a:bodyPr>
          <a:lstStyle/>
          <a:p>
            <a:r>
              <a:rPr lang="en-US" dirty="0"/>
              <a:t>Confidence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F7301-8662-8E32-1EF5-F947343868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487" y="1795546"/>
            <a:ext cx="5923839" cy="533400"/>
          </a:xfrm>
        </p:spPr>
        <p:txBody>
          <a:bodyPr>
            <a:normAutofit fontScale="92500"/>
          </a:bodyPr>
          <a:lstStyle/>
          <a:p>
            <a:r>
              <a:rPr lang="en-US" dirty="0"/>
              <a:t>Automated tests that cover application behavior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EA81B7-A4FC-30A3-6C58-FCAA830D5C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487" y="2378035"/>
            <a:ext cx="6637071" cy="533400"/>
          </a:xfrm>
        </p:spPr>
        <p:txBody>
          <a:bodyPr/>
          <a:lstStyle/>
          <a:p>
            <a:r>
              <a:rPr lang="en-US" dirty="0"/>
              <a:t>Allows you to refactor without fear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73CF6B-606E-D993-5D97-D49D1C6F11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1487" y="3009613"/>
            <a:ext cx="6637071" cy="533400"/>
          </a:xfrm>
        </p:spPr>
        <p:txBody>
          <a:bodyPr/>
          <a:lstStyle/>
          <a:p>
            <a:r>
              <a:rPr lang="en-US" dirty="0"/>
              <a:t>Refactoring legacy, change and pray</a:t>
            </a:r>
          </a:p>
        </p:txBody>
      </p:sp>
    </p:spTree>
    <p:extLst>
      <p:ext uri="{BB962C8B-B14F-4D97-AF65-F5344CB8AC3E}">
        <p14:creationId xmlns:p14="http://schemas.microsoft.com/office/powerpoint/2010/main" val="82548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2A1C91B-6AFC-579A-1E2F-F9962FDC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6BB795F-F195-ABB9-ABBC-590C1A29C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</p:spPr>
        <p:txBody>
          <a:bodyPr/>
          <a:lstStyle/>
          <a:p>
            <a:r>
              <a:rPr lang="en-US" dirty="0"/>
              <a:t>TDD in Action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F9C3B75-61A6-3D3B-EE3E-21F70B133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8FA6D8-5072-7946-784C-07A206545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017147"/>
          </a:xfrm>
        </p:spPr>
        <p:txBody>
          <a:bodyPr>
            <a:noAutofit/>
          </a:bodyPr>
          <a:lstStyle/>
          <a:p>
            <a:r>
              <a:rPr lang="en-US" dirty="0"/>
              <a:t>Go faster in the long run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A3B17-A765-F63B-E865-5090A3726F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487" y="1682386"/>
            <a:ext cx="5923839" cy="533400"/>
          </a:xfrm>
        </p:spPr>
        <p:txBody>
          <a:bodyPr>
            <a:normAutofit/>
          </a:bodyPr>
          <a:lstStyle/>
          <a:p>
            <a:r>
              <a:rPr lang="en-US" dirty="0"/>
              <a:t>We often hear, we have no time to write tests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A17E4B-278F-3DDE-6346-0E74BECA55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487" y="2685115"/>
            <a:ext cx="6637071" cy="533400"/>
          </a:xfrm>
        </p:spPr>
        <p:txBody>
          <a:bodyPr/>
          <a:lstStyle/>
          <a:p>
            <a:r>
              <a:rPr lang="en-US" dirty="0"/>
              <a:t>Changes become progressively cheaper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5EB7BD-D5F5-2322-3D20-2DF6C140B3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1487" y="3218515"/>
            <a:ext cx="6637071" cy="533400"/>
          </a:xfrm>
        </p:spPr>
        <p:txBody>
          <a:bodyPr/>
          <a:lstStyle/>
          <a:p>
            <a:r>
              <a:rPr lang="en-US" dirty="0"/>
              <a:t>Majority of developer time is maintenance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1F11044B-B3EE-7645-CCC8-4BA6D246AA1E}"/>
              </a:ext>
            </a:extLst>
          </p:cNvPr>
          <p:cNvSpPr txBox="1">
            <a:spLocks/>
          </p:cNvSpPr>
          <p:nvPr/>
        </p:nvSpPr>
        <p:spPr>
          <a:xfrm>
            <a:off x="1446223" y="2105047"/>
            <a:ext cx="5923839" cy="533400"/>
          </a:xfrm>
          <a:prstGeom prst="rect">
            <a:avLst/>
          </a:prstGeom>
        </p:spPr>
        <p:txBody>
          <a:bodyPr vert="horz" lIns="0" tIns="4572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262626"/>
                </a:highlight>
              </a:rPr>
              <a:t>Do you have time to do it twice?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FF2DF-954B-C695-CE7F-940A350BA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168" y="3923718"/>
            <a:ext cx="6468378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073AFD-745A-A41F-8D68-D5B88F376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FDC3820-EE6D-777C-302E-533DD3C6F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</p:spPr>
        <p:txBody>
          <a:bodyPr/>
          <a:lstStyle/>
          <a:p>
            <a:r>
              <a:rPr lang="en-US" dirty="0"/>
              <a:t>TDD in Action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6793404-868A-97BF-A162-48D9C5117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686594-72C8-C396-CF5F-E1FDAB533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017147"/>
          </a:xfrm>
        </p:spPr>
        <p:txBody>
          <a:bodyPr>
            <a:noAutofit/>
          </a:bodyPr>
          <a:lstStyle/>
          <a:p>
            <a:r>
              <a:rPr lang="en-US" dirty="0"/>
              <a:t>Better code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6EB5-A3E4-3A62-6D94-2EAE875848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487" y="1795546"/>
            <a:ext cx="5923839" cy="533400"/>
          </a:xfrm>
        </p:spPr>
        <p:txBody>
          <a:bodyPr>
            <a:normAutofit fontScale="92500"/>
          </a:bodyPr>
          <a:lstStyle/>
          <a:p>
            <a:r>
              <a:rPr lang="en-US" dirty="0"/>
              <a:t>Starting from tests, means code has to be testable</a:t>
            </a:r>
          </a:p>
        </p:txBody>
      </p:sp>
    </p:spTree>
    <p:extLst>
      <p:ext uri="{BB962C8B-B14F-4D97-AF65-F5344CB8AC3E}">
        <p14:creationId xmlns:p14="http://schemas.microsoft.com/office/powerpoint/2010/main" val="6716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9751BC3-A37D-FBD6-D8EC-43A8EBEA3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D517879-4AE1-A866-7ECD-2CFED8323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</p:spPr>
        <p:txBody>
          <a:bodyPr/>
          <a:lstStyle/>
          <a:p>
            <a:r>
              <a:rPr lang="en-US" dirty="0"/>
              <a:t>TDD in Action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C3CEA91-FBFC-53C5-6503-959155F91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ED001E-6505-FDA9-1181-54ECB229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017147"/>
          </a:xfrm>
        </p:spPr>
        <p:txBody>
          <a:bodyPr>
            <a:noAutofit/>
          </a:bodyPr>
          <a:lstStyle/>
          <a:p>
            <a:r>
              <a:rPr lang="en-US" dirty="0"/>
              <a:t>Minimize YAGNI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B85EF-155B-23C7-561D-5EA51C3DDA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487" y="1795546"/>
            <a:ext cx="5923839" cy="533400"/>
          </a:xfrm>
        </p:spPr>
        <p:txBody>
          <a:bodyPr>
            <a:normAutofit/>
          </a:bodyPr>
          <a:lstStyle/>
          <a:p>
            <a:r>
              <a:rPr lang="en-US" dirty="0"/>
              <a:t>Each failing tests has a clear goal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00980F-4672-C6D1-CE06-9F92BDA307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487" y="2378035"/>
            <a:ext cx="6637071" cy="533400"/>
          </a:xfrm>
        </p:spPr>
        <p:txBody>
          <a:bodyPr/>
          <a:lstStyle/>
          <a:p>
            <a:r>
              <a:rPr lang="en-US" dirty="0"/>
              <a:t>Avoids over-engineering</a:t>
            </a:r>
          </a:p>
        </p:txBody>
      </p:sp>
    </p:spTree>
    <p:extLst>
      <p:ext uri="{BB962C8B-B14F-4D97-AF65-F5344CB8AC3E}">
        <p14:creationId xmlns:p14="http://schemas.microsoft.com/office/powerpoint/2010/main" val="154751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C82C424-AD1D-A789-A516-921F8BB78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58B2F58-5B75-ACCB-35A1-651B2F1A9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</p:spPr>
        <p:txBody>
          <a:bodyPr/>
          <a:lstStyle/>
          <a:p>
            <a:r>
              <a:rPr lang="en-US" dirty="0"/>
              <a:t>TDD in Action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4F1AE44-4827-5D35-6909-372220DD9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3C9C24-42E2-988F-EA54-CC0542F93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017147"/>
          </a:xfrm>
        </p:spPr>
        <p:txBody>
          <a:bodyPr>
            <a:noAutofit/>
          </a:bodyPr>
          <a:lstStyle/>
          <a:p>
            <a:r>
              <a:rPr lang="en-US" dirty="0"/>
              <a:t>Reduce maintenance costs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1CC88-CE9C-4086-762E-ACEF4858EE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487" y="1795546"/>
            <a:ext cx="5923839" cy="533400"/>
          </a:xfrm>
        </p:spPr>
        <p:txBody>
          <a:bodyPr>
            <a:normAutofit/>
          </a:bodyPr>
          <a:lstStyle/>
          <a:p>
            <a:r>
              <a:rPr lang="en-US" dirty="0"/>
              <a:t>Reduce bugs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198BA3-D601-5738-D443-6E104F81D0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487" y="2378035"/>
            <a:ext cx="6637071" cy="533400"/>
          </a:xfrm>
        </p:spPr>
        <p:txBody>
          <a:bodyPr/>
          <a:lstStyle/>
          <a:p>
            <a:r>
              <a:rPr lang="en-US" dirty="0"/>
              <a:t>Reduce manually testing of functionality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D9BBBB-B395-6960-F5C0-2684A448ED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1487" y="3009613"/>
            <a:ext cx="6637071" cy="533400"/>
          </a:xfrm>
        </p:spPr>
        <p:txBody>
          <a:bodyPr/>
          <a:lstStyle/>
          <a:p>
            <a:r>
              <a:rPr lang="en-US" dirty="0"/>
              <a:t>Automatically retest the application in seconds</a:t>
            </a:r>
          </a:p>
        </p:txBody>
      </p:sp>
      <p:pic>
        <p:nvPicPr>
          <p:cNvPr id="4" name="Picture 3" descr="A graph on a black background&#10;&#10;Description automatically generated">
            <a:extLst>
              <a:ext uri="{FF2B5EF4-FFF2-40B4-BE49-F238E27FC236}">
                <a16:creationId xmlns:a16="http://schemas.microsoft.com/office/drawing/2014/main" id="{FA626296-DB55-A079-9F0E-8B75C7F27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27" y="1795546"/>
            <a:ext cx="5295746" cy="45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2EA33AE-2E4E-2AD0-7AAD-FF06CBACB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541" y="2843784"/>
            <a:ext cx="4786877" cy="905256"/>
          </a:xfrm>
        </p:spPr>
        <p:txBody>
          <a:bodyPr>
            <a:normAutofit/>
          </a:bodyPr>
          <a:lstStyle/>
          <a:p>
            <a:r>
              <a:rPr lang="en-US" sz="5400" dirty="0"/>
              <a:t>What is TDD?</a:t>
            </a:r>
          </a:p>
        </p:txBody>
      </p:sp>
      <p:pic>
        <p:nvPicPr>
          <p:cNvPr id="11" name="Picture Placeholder 10" descr="A person with his hand on his chin">
            <a:extLst>
              <a:ext uri="{FF2B5EF4-FFF2-40B4-BE49-F238E27FC236}">
                <a16:creationId xmlns:a16="http://schemas.microsoft.com/office/drawing/2014/main" id="{8FB04EF3-CC57-2C94-49E0-6F49EAA5217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72" r="172"/>
          <a:stretch/>
        </p:blipFill>
        <p:spPr>
          <a:xfrm>
            <a:off x="0" y="-2235"/>
            <a:ext cx="5840730" cy="6862275"/>
          </a:xfr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3E677C-B30B-9361-1557-EE90A7448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9081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793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11534312">
      <a:dk1>
        <a:srgbClr val="000000"/>
      </a:dk1>
      <a:lt1>
        <a:srgbClr val="FFFFFF"/>
      </a:lt1>
      <a:dk2>
        <a:srgbClr val="D87A1A"/>
      </a:dk2>
      <a:lt2>
        <a:srgbClr val="E7E6E6"/>
      </a:lt2>
      <a:accent1>
        <a:srgbClr val="FFBA00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Custom 62">
      <a:majorFont>
        <a:latin typeface="Book Antiqua"/>
        <a:ea typeface=""/>
        <a:cs typeface=""/>
      </a:majorFont>
      <a:minorFont>
        <a:latin typeface="Century Gothic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1534312_Win32_SL_V3" id="{997564FD-A068-4008-83B6-070AA4A47434}" vid="{E6A5A359-31DF-46AC-82A0-260451C80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D227D-A683-415D-A610-20912E1CE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E11EC4-AF13-4A6E-A5E0-5A264B291FD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E5DFD21-F030-4913-A53B-53AB3DF1C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1258</Words>
  <Application>Microsoft Office PowerPoint</Application>
  <PresentationFormat>Widescreen</PresentationFormat>
  <Paragraphs>166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 Antiqua</vt:lpstr>
      <vt:lpstr>Calibri</vt:lpstr>
      <vt:lpstr>Century Gothic</vt:lpstr>
      <vt:lpstr>Courier New</vt:lpstr>
      <vt:lpstr>Metropolis</vt:lpstr>
      <vt:lpstr>Times New Roman</vt:lpstr>
      <vt:lpstr>Custom</vt:lpstr>
      <vt:lpstr>TDD In Action</vt:lpstr>
      <vt:lpstr>Career Benefits of TDD</vt:lpstr>
      <vt:lpstr>Benefits of TDD</vt:lpstr>
      <vt:lpstr>Confidence</vt:lpstr>
      <vt:lpstr>Go faster in the long run</vt:lpstr>
      <vt:lpstr>Better code design</vt:lpstr>
      <vt:lpstr>Minimize YAGNI</vt:lpstr>
      <vt:lpstr>Reduce maintenance costs</vt:lpstr>
      <vt:lpstr>What is TDD?</vt:lpstr>
      <vt:lpstr>TDD Rules</vt:lpstr>
      <vt:lpstr>Red.. Green.. Refactor..</vt:lpstr>
      <vt:lpstr>First Exercise FizzBuzz</vt:lpstr>
      <vt:lpstr>Exercises:</vt:lpstr>
      <vt:lpstr>More Rules</vt:lpstr>
      <vt:lpstr>2-minute rule</vt:lpstr>
      <vt:lpstr>Test "What" not "How"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Devashish Dhamne</dc:creator>
  <cp:lastModifiedBy>Devashish Dhamne</cp:lastModifiedBy>
  <cp:revision>22</cp:revision>
  <dcterms:created xsi:type="dcterms:W3CDTF">2024-11-29T07:07:03Z</dcterms:created>
  <dcterms:modified xsi:type="dcterms:W3CDTF">2024-12-05T17:21:22Z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