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3996-01AB-406F-8433-495EB5A87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7BEC45-D8CA-456B-996C-9D40078C8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758D9C-D31B-46CE-AE91-F36D6D658521}"/>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CCBCE808-564F-4CE7-B0BF-40D3419AA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09C32-8773-4F79-8045-8DF6CDCF246C}"/>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60008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75EB-2B1D-4AB0-9754-1AA0A13F3E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1B150-6E2D-4361-9916-A29414332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BF4E0-C873-4409-80EC-85177CF3AA65}"/>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2D57C6ED-8E77-4324-A411-E0D516FAA5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0D81D-C1A4-408C-969A-2D212F8431FB}"/>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13109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D99B9-3837-43F2-B026-65EDB225B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AFC151-428A-43B7-8F05-097CD7AFF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8DD60-EB9C-4C87-86C9-CE874192A1E7}"/>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56DA624E-8771-41F0-BD0C-CA29E4BEC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F4CA3-E6BA-42FE-951D-D8E45D444CE1}"/>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93027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8D70-FB38-482A-A5D6-3CA822B75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608BB3-D86E-491C-BDBA-78B61CADB1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84BB2-EE1C-4111-8965-585BC1D49670}"/>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76B892E2-E262-489B-9F90-F7B0F427F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1D8B7-DF3C-4931-BF83-1343BFCDE75B}"/>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19099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CCA0B-B935-48F5-9AED-F9D2ED12C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4623DE-86F9-4CBB-9154-167E81B79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F79CE-F7AC-47C6-B2DA-AB937C9FD89D}"/>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19452099-FB24-4140-863B-2DFD594EF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760F9-3808-49FF-B852-B631F49EAC4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554293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1181-0DAF-4B9B-9F2F-D3984D41F8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C41C9-1437-4E35-A5AD-A819A7F3A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0D9A10-BD58-4792-8F17-C11F7BAB0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AFC7EA-FBD9-4722-A007-3BCE365275E1}"/>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6" name="Footer Placeholder 5">
            <a:extLst>
              <a:ext uri="{FF2B5EF4-FFF2-40B4-BE49-F238E27FC236}">
                <a16:creationId xmlns:a16="http://schemas.microsoft.com/office/drawing/2014/main" id="{AD825028-66E3-4F7A-8E99-F57E7BB5B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DF058-107C-4B06-967C-F290FC3F5EE2}"/>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417715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A616-F203-4270-80F5-677F86EF6D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80207A-0E7D-4A47-BD89-E6DEA24D8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3D827C-EEF8-4C76-8509-2CABDEDF8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72891B-6D4F-4348-A7E9-04954B1FD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73097-0BE8-46D3-8234-05641AE3A2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4A04A6-3692-4BF9-B516-98B4B550090F}"/>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8" name="Footer Placeholder 7">
            <a:extLst>
              <a:ext uri="{FF2B5EF4-FFF2-40B4-BE49-F238E27FC236}">
                <a16:creationId xmlns:a16="http://schemas.microsoft.com/office/drawing/2014/main" id="{52E00432-E325-4878-B39E-E8DD155F9E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073E42-FE27-4DA2-9C74-8E1D3A8C7D4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93793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93AE-081D-4A48-A61D-C62B49C3C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78173-80FB-4AF5-83E4-56C927DF4828}"/>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4" name="Footer Placeholder 3">
            <a:extLst>
              <a:ext uri="{FF2B5EF4-FFF2-40B4-BE49-F238E27FC236}">
                <a16:creationId xmlns:a16="http://schemas.microsoft.com/office/drawing/2014/main" id="{42C8CA43-F65C-43B1-A6A8-94CBEA7AF0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525D1-B4C3-438C-9948-848E08449ADD}"/>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366490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C8D42-4381-4B80-87A0-D93344A1DD3A}"/>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3" name="Footer Placeholder 2">
            <a:extLst>
              <a:ext uri="{FF2B5EF4-FFF2-40B4-BE49-F238E27FC236}">
                <a16:creationId xmlns:a16="http://schemas.microsoft.com/office/drawing/2014/main" id="{2AF6AF65-70B3-4E7F-A46B-025243832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1F5E9A-018D-4DD0-9B10-F40AB7440FF3}"/>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214414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E3AE-99D6-447D-9C03-E8BFFC9D5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1ACBE1-8A55-4A98-B72E-0037B2BB03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EE3CB1-7469-45B0-8245-89EC81CAB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69144-5E07-44DE-8405-B4FDBE1D38A0}"/>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6" name="Footer Placeholder 5">
            <a:extLst>
              <a:ext uri="{FF2B5EF4-FFF2-40B4-BE49-F238E27FC236}">
                <a16:creationId xmlns:a16="http://schemas.microsoft.com/office/drawing/2014/main" id="{723E83B5-2F02-411A-8D55-AB4CAD39E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A4BCC5-18DA-47D8-A7F0-FEEE1D53159D}"/>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58979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C0FB-A346-4948-B89B-3356A1C77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4F309-6730-4B52-A19F-B0254D910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B0B4FC-7795-4F39-934D-A1951CBAE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A2532-587D-4A23-B0D0-9ECDE37CF70D}"/>
              </a:ext>
            </a:extLst>
          </p:cNvPr>
          <p:cNvSpPr>
            <a:spLocks noGrp="1"/>
          </p:cNvSpPr>
          <p:nvPr>
            <p:ph type="dt" sz="half" idx="10"/>
          </p:nvPr>
        </p:nvSpPr>
        <p:spPr/>
        <p:txBody>
          <a:bodyPr/>
          <a:lstStyle/>
          <a:p>
            <a:fld id="{1041DC11-8664-421A-BA04-F8B6E2AF0C8B}" type="datetimeFigureOut">
              <a:rPr lang="en-IN" smtClean="0"/>
              <a:t>30-01-2021</a:t>
            </a:fld>
            <a:endParaRPr lang="en-IN"/>
          </a:p>
        </p:txBody>
      </p:sp>
      <p:sp>
        <p:nvSpPr>
          <p:cNvPr id="6" name="Footer Placeholder 5">
            <a:extLst>
              <a:ext uri="{FF2B5EF4-FFF2-40B4-BE49-F238E27FC236}">
                <a16:creationId xmlns:a16="http://schemas.microsoft.com/office/drawing/2014/main" id="{CE19930F-F9C4-49E7-9730-07670A1013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57ECEB-C7D8-467E-9975-E3A561B93395}"/>
              </a:ext>
            </a:extLst>
          </p:cNvPr>
          <p:cNvSpPr>
            <a:spLocks noGrp="1"/>
          </p:cNvSpPr>
          <p:nvPr>
            <p:ph type="sldNum" sz="quarter" idx="12"/>
          </p:nvPr>
        </p:nvSpPr>
        <p:spPr/>
        <p:txBody>
          <a:bodyPr/>
          <a:lstStyle/>
          <a:p>
            <a:fld id="{C8518440-3FA6-4B57-AE2A-792C505B6386}" type="slidenum">
              <a:rPr lang="en-IN" smtClean="0"/>
              <a:t>‹#›</a:t>
            </a:fld>
            <a:endParaRPr lang="en-IN"/>
          </a:p>
        </p:txBody>
      </p:sp>
    </p:spTree>
    <p:extLst>
      <p:ext uri="{BB962C8B-B14F-4D97-AF65-F5344CB8AC3E}">
        <p14:creationId xmlns:p14="http://schemas.microsoft.com/office/powerpoint/2010/main" val="183105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F2BF6-7044-4ACD-A753-D4C6AAA6A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6E5B43-8870-4D42-9875-A74447FDE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7F9EA-5BE8-485C-8C6F-F3F9A33A2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C11-8664-421A-BA04-F8B6E2AF0C8B}" type="datetimeFigureOut">
              <a:rPr lang="en-IN" smtClean="0"/>
              <a:t>30-01-2021</a:t>
            </a:fld>
            <a:endParaRPr lang="en-IN"/>
          </a:p>
        </p:txBody>
      </p:sp>
      <p:sp>
        <p:nvSpPr>
          <p:cNvPr id="5" name="Footer Placeholder 4">
            <a:extLst>
              <a:ext uri="{FF2B5EF4-FFF2-40B4-BE49-F238E27FC236}">
                <a16:creationId xmlns:a16="http://schemas.microsoft.com/office/drawing/2014/main" id="{39B364AE-13E1-48BA-AD16-79A8E92BE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4F88B9-9E8F-4E61-9F83-3E11F38C3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18440-3FA6-4B57-AE2A-792C505B6386}" type="slidenum">
              <a:rPr lang="en-IN" smtClean="0"/>
              <a:t>‹#›</a:t>
            </a:fld>
            <a:endParaRPr lang="en-IN"/>
          </a:p>
        </p:txBody>
      </p:sp>
    </p:spTree>
    <p:extLst>
      <p:ext uri="{BB962C8B-B14F-4D97-AF65-F5344CB8AC3E}">
        <p14:creationId xmlns:p14="http://schemas.microsoft.com/office/powerpoint/2010/main" val="4040149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71AD-3BD6-47FB-8764-70C95613F10A}"/>
              </a:ext>
            </a:extLst>
          </p:cNvPr>
          <p:cNvSpPr>
            <a:spLocks noGrp="1"/>
          </p:cNvSpPr>
          <p:nvPr>
            <p:ph type="ctrTitle"/>
          </p:nvPr>
        </p:nvSpPr>
        <p:spPr>
          <a:xfrm>
            <a:off x="1524000" y="1854199"/>
            <a:ext cx="9144000" cy="1655763"/>
          </a:xfrm>
        </p:spPr>
        <p:txBody>
          <a:bodyPr/>
          <a:lstStyle/>
          <a:p>
            <a:r>
              <a:rPr lang="en-US" dirty="0"/>
              <a:t>Team Dev A</a:t>
            </a:r>
            <a:endParaRPr lang="en-IN" dirty="0"/>
          </a:p>
        </p:txBody>
      </p:sp>
      <p:sp>
        <p:nvSpPr>
          <p:cNvPr id="3" name="Subtitle 2">
            <a:extLst>
              <a:ext uri="{FF2B5EF4-FFF2-40B4-BE49-F238E27FC236}">
                <a16:creationId xmlns:a16="http://schemas.microsoft.com/office/drawing/2014/main" id="{9238A0B8-E9B7-4A3C-A545-BB9054A08778}"/>
              </a:ext>
            </a:extLst>
          </p:cNvPr>
          <p:cNvSpPr>
            <a:spLocks noGrp="1"/>
          </p:cNvSpPr>
          <p:nvPr>
            <p:ph type="subTitle" idx="1"/>
          </p:nvPr>
        </p:nvSpPr>
        <p:spPr/>
        <p:txBody>
          <a:bodyPr/>
          <a:lstStyle/>
          <a:p>
            <a:r>
              <a:rPr lang="en-US" dirty="0"/>
              <a:t>Nothing as of now</a:t>
            </a:r>
            <a:endParaRPr lang="en-IN" dirty="0"/>
          </a:p>
        </p:txBody>
      </p:sp>
    </p:spTree>
    <p:extLst>
      <p:ext uri="{BB962C8B-B14F-4D97-AF65-F5344CB8AC3E}">
        <p14:creationId xmlns:p14="http://schemas.microsoft.com/office/powerpoint/2010/main" val="217885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20B7-3478-46F2-8CBD-41789668902E}"/>
              </a:ext>
            </a:extLst>
          </p:cNvPr>
          <p:cNvSpPr>
            <a:spLocks noGrp="1"/>
          </p:cNvSpPr>
          <p:nvPr>
            <p:ph type="title"/>
          </p:nvPr>
        </p:nvSpPr>
        <p:spPr/>
        <p:txBody>
          <a:bodyPr/>
          <a:lstStyle/>
          <a:p>
            <a:r>
              <a:rPr lang="en-US" dirty="0"/>
              <a:t>Design of microservices</a:t>
            </a:r>
            <a:endParaRPr lang="en-IN" dirty="0"/>
          </a:p>
        </p:txBody>
      </p:sp>
      <p:pic>
        <p:nvPicPr>
          <p:cNvPr id="5" name="Content Placeholder 4">
            <a:extLst>
              <a:ext uri="{FF2B5EF4-FFF2-40B4-BE49-F238E27FC236}">
                <a16:creationId xmlns:a16="http://schemas.microsoft.com/office/drawing/2014/main" id="{684421D4-E08E-444F-A77D-7C783FFE0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578" y="1690688"/>
            <a:ext cx="9339120" cy="4541436"/>
          </a:xfrm>
        </p:spPr>
      </p:pic>
    </p:spTree>
    <p:extLst>
      <p:ext uri="{BB962C8B-B14F-4D97-AF65-F5344CB8AC3E}">
        <p14:creationId xmlns:p14="http://schemas.microsoft.com/office/powerpoint/2010/main" val="308511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6710-A8DB-43C2-B2C5-CD7164033C4B}"/>
              </a:ext>
            </a:extLst>
          </p:cNvPr>
          <p:cNvSpPr>
            <a:spLocks noGrp="1"/>
          </p:cNvSpPr>
          <p:nvPr>
            <p:ph type="title"/>
          </p:nvPr>
        </p:nvSpPr>
        <p:spPr/>
        <p:txBody>
          <a:bodyPr/>
          <a:lstStyle/>
          <a:p>
            <a:r>
              <a:rPr lang="en-US" dirty="0"/>
              <a:t>Designing REST APIs</a:t>
            </a:r>
            <a:endParaRPr lang="en-IN" dirty="0"/>
          </a:p>
        </p:txBody>
      </p:sp>
      <p:graphicFrame>
        <p:nvGraphicFramePr>
          <p:cNvPr id="4" name="Table 4">
            <a:extLst>
              <a:ext uri="{FF2B5EF4-FFF2-40B4-BE49-F238E27FC236}">
                <a16:creationId xmlns:a16="http://schemas.microsoft.com/office/drawing/2014/main" id="{897B5276-956B-4549-B44C-D0D484FD0A0B}"/>
              </a:ext>
            </a:extLst>
          </p:cNvPr>
          <p:cNvGraphicFramePr>
            <a:graphicFrameLocks noGrp="1"/>
          </p:cNvGraphicFramePr>
          <p:nvPr>
            <p:ph idx="1"/>
            <p:extLst>
              <p:ext uri="{D42A27DB-BD31-4B8C-83A1-F6EECF244321}">
                <p14:modId xmlns:p14="http://schemas.microsoft.com/office/powerpoint/2010/main" val="2407987892"/>
              </p:ext>
            </p:extLst>
          </p:nvPr>
        </p:nvGraphicFramePr>
        <p:xfrm>
          <a:off x="838200" y="1594806"/>
          <a:ext cx="6309360" cy="49377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00638255"/>
                    </a:ext>
                  </a:extLst>
                </a:gridCol>
                <a:gridCol w="2103120">
                  <a:extLst>
                    <a:ext uri="{9D8B030D-6E8A-4147-A177-3AD203B41FA5}">
                      <a16:colId xmlns:a16="http://schemas.microsoft.com/office/drawing/2014/main" val="925411464"/>
                    </a:ext>
                  </a:extLst>
                </a:gridCol>
                <a:gridCol w="2103120">
                  <a:extLst>
                    <a:ext uri="{9D8B030D-6E8A-4147-A177-3AD203B41FA5}">
                      <a16:colId xmlns:a16="http://schemas.microsoft.com/office/drawing/2014/main" val="169394596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Service name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Collections</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Methods</a:t>
                      </a:r>
                      <a:endParaRPr lang="en-IN" dirty="0"/>
                    </a:p>
                    <a:p>
                      <a:endParaRPr lang="en-IN" dirty="0"/>
                    </a:p>
                  </a:txBody>
                  <a:tcPr/>
                </a:tc>
                <a:extLst>
                  <a:ext uri="{0D108BD9-81ED-4DB2-BD59-A6C34878D82A}">
                    <a16:rowId xmlns:a16="http://schemas.microsoft.com/office/drawing/2014/main" val="2193806174"/>
                  </a:ext>
                </a:extLst>
              </a:tr>
              <a:tr h="370840">
                <a:tc>
                  <a:txBody>
                    <a:bodyPr/>
                    <a:lstStyle/>
                    <a:p>
                      <a:r>
                        <a:rPr lang="en-US" dirty="0"/>
                        <a:t>Search</a:t>
                      </a:r>
                      <a:endParaRPr lang="en-IN" dirty="0"/>
                    </a:p>
                  </a:txBody>
                  <a:tcPr/>
                </a:tc>
                <a:tc>
                  <a:txBody>
                    <a:bodyPr/>
                    <a:lstStyle/>
                    <a:p>
                      <a:r>
                        <a:rPr lang="en-US" dirty="0"/>
                        <a:t>Restaurants</a:t>
                      </a:r>
                      <a:endParaRPr lang="en-IN" dirty="0"/>
                    </a:p>
                  </a:txBody>
                  <a:tcPr/>
                </a:tc>
                <a:tc>
                  <a:txBody>
                    <a:bodyPr/>
                    <a:lstStyle/>
                    <a:p>
                      <a:r>
                        <a:rPr lang="en-US" dirty="0"/>
                        <a:t>Get </a:t>
                      </a:r>
                    </a:p>
                    <a:p>
                      <a:r>
                        <a:rPr lang="en-US" dirty="0"/>
                        <a:t>List</a:t>
                      </a:r>
                    </a:p>
                  </a:txBody>
                  <a:tcPr/>
                </a:tc>
                <a:extLst>
                  <a:ext uri="{0D108BD9-81ED-4DB2-BD59-A6C34878D82A}">
                    <a16:rowId xmlns:a16="http://schemas.microsoft.com/office/drawing/2014/main" val="238147286"/>
                  </a:ext>
                </a:extLst>
              </a:tr>
              <a:tr h="370840">
                <a:tc>
                  <a:txBody>
                    <a:bodyPr/>
                    <a:lstStyle/>
                    <a:p>
                      <a:r>
                        <a:rPr lang="en-US" dirty="0"/>
                        <a:t>Manage Restaurants</a:t>
                      </a:r>
                      <a:endParaRPr lang="en-IN" dirty="0"/>
                    </a:p>
                  </a:txBody>
                  <a:tcPr/>
                </a:tc>
                <a:tc>
                  <a:txBody>
                    <a:bodyPr/>
                    <a:lstStyle/>
                    <a:p>
                      <a:r>
                        <a:rPr lang="en-US" dirty="0"/>
                        <a:t>Restaurants</a:t>
                      </a:r>
                      <a:endParaRPr lang="en-IN" dirty="0"/>
                    </a:p>
                  </a:txBody>
                  <a:tcPr/>
                </a:tc>
                <a:tc>
                  <a:txBody>
                    <a:bodyPr/>
                    <a:lstStyle/>
                    <a:p>
                      <a:r>
                        <a:rPr lang="en-US" dirty="0"/>
                        <a:t>Add </a:t>
                      </a:r>
                    </a:p>
                    <a:p>
                      <a:r>
                        <a:rPr lang="en-US" dirty="0"/>
                        <a:t>Modify</a:t>
                      </a:r>
                      <a:endParaRPr lang="en-IN" dirty="0"/>
                    </a:p>
                  </a:txBody>
                  <a:tcPr/>
                </a:tc>
                <a:extLst>
                  <a:ext uri="{0D108BD9-81ED-4DB2-BD59-A6C34878D82A}">
                    <a16:rowId xmlns:a16="http://schemas.microsoft.com/office/drawing/2014/main" val="4124350532"/>
                  </a:ext>
                </a:extLst>
              </a:tr>
              <a:tr h="370840">
                <a:tc>
                  <a:txBody>
                    <a:bodyPr/>
                    <a:lstStyle/>
                    <a:p>
                      <a:r>
                        <a:rPr lang="en-US" dirty="0"/>
                        <a:t>Orders Processing </a:t>
                      </a:r>
                      <a:endParaRPr lang="en-IN" dirty="0"/>
                    </a:p>
                  </a:txBody>
                  <a:tcPr/>
                </a:tc>
                <a:tc>
                  <a:txBody>
                    <a:bodyPr/>
                    <a:lstStyle/>
                    <a:p>
                      <a:r>
                        <a:rPr lang="en-US" dirty="0"/>
                        <a:t>Orders</a:t>
                      </a:r>
                      <a:endParaRPr lang="en-IN" dirty="0"/>
                    </a:p>
                  </a:txBody>
                  <a:tcPr/>
                </a:tc>
                <a:tc>
                  <a:txBody>
                    <a:bodyPr/>
                    <a:lstStyle/>
                    <a:p>
                      <a:r>
                        <a:rPr lang="en-US" dirty="0"/>
                        <a:t>Add</a:t>
                      </a:r>
                    </a:p>
                    <a:p>
                      <a:r>
                        <a:rPr lang="en-US" dirty="0"/>
                        <a:t>get </a:t>
                      </a:r>
                    </a:p>
                    <a:p>
                      <a:r>
                        <a:rPr lang="en-US" dirty="0"/>
                        <a:t>update</a:t>
                      </a:r>
                      <a:endParaRPr lang="en-IN" dirty="0"/>
                    </a:p>
                  </a:txBody>
                  <a:tcPr/>
                </a:tc>
                <a:extLst>
                  <a:ext uri="{0D108BD9-81ED-4DB2-BD59-A6C34878D82A}">
                    <a16:rowId xmlns:a16="http://schemas.microsoft.com/office/drawing/2014/main" val="2383732652"/>
                  </a:ext>
                </a:extLst>
              </a:tr>
              <a:tr h="370840">
                <a:tc>
                  <a:txBody>
                    <a:bodyPr/>
                    <a:lstStyle/>
                    <a:p>
                      <a:r>
                        <a:rPr lang="en-US" dirty="0"/>
                        <a:t>Accounts Service</a:t>
                      </a:r>
                      <a:endParaRPr lang="en-IN" dirty="0"/>
                    </a:p>
                  </a:txBody>
                  <a:tcPr/>
                </a:tc>
                <a:tc>
                  <a:txBody>
                    <a:bodyPr/>
                    <a:lstStyle/>
                    <a:p>
                      <a:r>
                        <a:rPr lang="en-US" dirty="0"/>
                        <a:t>Accounts</a:t>
                      </a:r>
                      <a:endParaRPr lang="en-IN" dirty="0"/>
                    </a:p>
                  </a:txBody>
                  <a:tcPr/>
                </a:tc>
                <a:tc>
                  <a:txBody>
                    <a:bodyPr/>
                    <a:lstStyle/>
                    <a:p>
                      <a:r>
                        <a:rPr lang="en-US" dirty="0"/>
                        <a:t>Add </a:t>
                      </a:r>
                    </a:p>
                    <a:p>
                      <a:r>
                        <a:rPr lang="en-US" dirty="0"/>
                        <a:t>List</a:t>
                      </a:r>
                    </a:p>
                    <a:p>
                      <a:r>
                        <a:rPr lang="en-US" dirty="0"/>
                        <a:t>Delete</a:t>
                      </a:r>
                    </a:p>
                    <a:p>
                      <a:endParaRPr lang="en-IN" dirty="0"/>
                    </a:p>
                  </a:txBody>
                  <a:tcPr/>
                </a:tc>
                <a:extLst>
                  <a:ext uri="{0D108BD9-81ED-4DB2-BD59-A6C34878D82A}">
                    <a16:rowId xmlns:a16="http://schemas.microsoft.com/office/drawing/2014/main" val="2190104315"/>
                  </a:ext>
                </a:extLst>
              </a:tr>
              <a:tr h="370840">
                <a:tc>
                  <a:txBody>
                    <a:bodyPr/>
                    <a:lstStyle/>
                    <a:p>
                      <a:r>
                        <a:rPr lang="en-US" dirty="0"/>
                        <a:t>Analytics </a:t>
                      </a:r>
                      <a:endParaRPr lang="en-IN" dirty="0"/>
                    </a:p>
                  </a:txBody>
                  <a:tcPr/>
                </a:tc>
                <a:tc>
                  <a:txBody>
                    <a:bodyPr/>
                    <a:lstStyle/>
                    <a:p>
                      <a:r>
                        <a:rPr lang="en-US" dirty="0"/>
                        <a:t>sales</a:t>
                      </a:r>
                      <a:endParaRPr lang="en-IN" dirty="0"/>
                    </a:p>
                  </a:txBody>
                  <a:tcPr/>
                </a:tc>
                <a:tc>
                  <a:txBody>
                    <a:bodyPr/>
                    <a:lstStyle/>
                    <a:p>
                      <a:r>
                        <a:rPr lang="en-US" dirty="0"/>
                        <a:t>Analyze </a:t>
                      </a:r>
                    </a:p>
                    <a:p>
                      <a:r>
                        <a:rPr lang="en-US" dirty="0"/>
                        <a:t>Get </a:t>
                      </a:r>
                    </a:p>
                    <a:p>
                      <a:r>
                        <a:rPr lang="en-US" dirty="0"/>
                        <a:t>list</a:t>
                      </a:r>
                      <a:endParaRPr lang="en-IN" dirty="0"/>
                    </a:p>
                  </a:txBody>
                  <a:tcPr/>
                </a:tc>
                <a:extLst>
                  <a:ext uri="{0D108BD9-81ED-4DB2-BD59-A6C34878D82A}">
                    <a16:rowId xmlns:a16="http://schemas.microsoft.com/office/drawing/2014/main" val="1255953581"/>
                  </a:ext>
                </a:extLst>
              </a:tr>
            </a:tbl>
          </a:graphicData>
        </a:graphic>
      </p:graphicFrame>
    </p:spTree>
    <p:extLst>
      <p:ext uri="{BB962C8B-B14F-4D97-AF65-F5344CB8AC3E}">
        <p14:creationId xmlns:p14="http://schemas.microsoft.com/office/powerpoint/2010/main" val="427354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F081-1227-4CF0-8F3A-E7BD3735A9BA}"/>
              </a:ext>
            </a:extLst>
          </p:cNvPr>
          <p:cNvSpPr>
            <a:spLocks noGrp="1"/>
          </p:cNvSpPr>
          <p:nvPr>
            <p:ph type="title"/>
          </p:nvPr>
        </p:nvSpPr>
        <p:spPr/>
        <p:txBody>
          <a:bodyPr/>
          <a:lstStyle/>
          <a:p>
            <a:r>
              <a:rPr lang="en-IN" dirty="0"/>
              <a:t>Defining Storage Characteristics</a:t>
            </a:r>
          </a:p>
        </p:txBody>
      </p:sp>
      <p:graphicFrame>
        <p:nvGraphicFramePr>
          <p:cNvPr id="4" name="Table 4">
            <a:extLst>
              <a:ext uri="{FF2B5EF4-FFF2-40B4-BE49-F238E27FC236}">
                <a16:creationId xmlns:a16="http://schemas.microsoft.com/office/drawing/2014/main" id="{31EC3FF7-FE2D-4613-B1D5-31B0D62A4B33}"/>
              </a:ext>
            </a:extLst>
          </p:cNvPr>
          <p:cNvGraphicFramePr>
            <a:graphicFrameLocks noGrp="1"/>
          </p:cNvGraphicFramePr>
          <p:nvPr>
            <p:ph idx="1"/>
            <p:extLst>
              <p:ext uri="{D42A27DB-BD31-4B8C-83A1-F6EECF244321}">
                <p14:modId xmlns:p14="http://schemas.microsoft.com/office/powerpoint/2010/main" val="4133361474"/>
              </p:ext>
            </p:extLst>
          </p:nvPr>
        </p:nvGraphicFramePr>
        <p:xfrm>
          <a:off x="838200" y="1825625"/>
          <a:ext cx="10515600" cy="30378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122442633"/>
                    </a:ext>
                  </a:extLst>
                </a:gridCol>
                <a:gridCol w="1752600">
                  <a:extLst>
                    <a:ext uri="{9D8B030D-6E8A-4147-A177-3AD203B41FA5}">
                      <a16:colId xmlns:a16="http://schemas.microsoft.com/office/drawing/2014/main" val="1057015648"/>
                    </a:ext>
                  </a:extLst>
                </a:gridCol>
                <a:gridCol w="1752600">
                  <a:extLst>
                    <a:ext uri="{9D8B030D-6E8A-4147-A177-3AD203B41FA5}">
                      <a16:colId xmlns:a16="http://schemas.microsoft.com/office/drawing/2014/main" val="3226107591"/>
                    </a:ext>
                  </a:extLst>
                </a:gridCol>
                <a:gridCol w="1752600">
                  <a:extLst>
                    <a:ext uri="{9D8B030D-6E8A-4147-A177-3AD203B41FA5}">
                      <a16:colId xmlns:a16="http://schemas.microsoft.com/office/drawing/2014/main" val="2695827590"/>
                    </a:ext>
                  </a:extLst>
                </a:gridCol>
                <a:gridCol w="1752600">
                  <a:extLst>
                    <a:ext uri="{9D8B030D-6E8A-4147-A177-3AD203B41FA5}">
                      <a16:colId xmlns:a16="http://schemas.microsoft.com/office/drawing/2014/main" val="1774362616"/>
                    </a:ext>
                  </a:extLst>
                </a:gridCol>
                <a:gridCol w="1752600">
                  <a:extLst>
                    <a:ext uri="{9D8B030D-6E8A-4147-A177-3AD203B41FA5}">
                      <a16:colId xmlns:a16="http://schemas.microsoft.com/office/drawing/2014/main" val="3145972607"/>
                    </a:ext>
                  </a:extLst>
                </a:gridCol>
              </a:tblGrid>
              <a:tr h="370840">
                <a:tc>
                  <a:txBody>
                    <a:bodyPr/>
                    <a:lstStyle/>
                    <a:p>
                      <a:r>
                        <a:rPr lang="en-IN" dirty="0"/>
                        <a:t>Service</a:t>
                      </a:r>
                    </a:p>
                  </a:txBody>
                  <a:tcPr/>
                </a:tc>
                <a:tc>
                  <a:txBody>
                    <a:bodyPr/>
                    <a:lstStyle/>
                    <a:p>
                      <a:r>
                        <a:rPr lang="en-IN" dirty="0"/>
                        <a:t>Structured or Unstructured </a:t>
                      </a:r>
                    </a:p>
                  </a:txBody>
                  <a:tcPr/>
                </a:tc>
                <a:tc>
                  <a:txBody>
                    <a:bodyPr/>
                    <a:lstStyle/>
                    <a:p>
                      <a:r>
                        <a:rPr lang="en-IN" dirty="0"/>
                        <a:t>SQL or NoSQL</a:t>
                      </a:r>
                    </a:p>
                  </a:txBody>
                  <a:tcPr/>
                </a:tc>
                <a:tc>
                  <a:txBody>
                    <a:bodyPr/>
                    <a:lstStyle/>
                    <a:p>
                      <a:r>
                        <a:rPr lang="en-IN" dirty="0"/>
                        <a:t>Strong or Eventual Consistency</a:t>
                      </a:r>
                    </a:p>
                  </a:txBody>
                  <a:tcPr/>
                </a:tc>
                <a:tc>
                  <a:txBody>
                    <a:bodyPr/>
                    <a:lstStyle/>
                    <a:p>
                      <a:r>
                        <a:rPr lang="en-US" dirty="0"/>
                        <a:t>Amount of Data (MB, GB, TB, PB, </a:t>
                      </a:r>
                      <a:r>
                        <a:rPr lang="en-US" dirty="0" err="1"/>
                        <a:t>ExB</a:t>
                      </a:r>
                      <a:r>
                        <a:rPr lang="en-US" dirty="0"/>
                        <a:t>)</a:t>
                      </a:r>
                      <a:endParaRPr lang="en-IN" dirty="0"/>
                    </a:p>
                  </a:txBody>
                  <a:tcPr/>
                </a:tc>
                <a:tc>
                  <a:txBody>
                    <a:bodyPr/>
                    <a:lstStyle/>
                    <a:p>
                      <a:r>
                        <a:rPr lang="en-US" dirty="0"/>
                        <a:t>Read only or Read/Write</a:t>
                      </a:r>
                      <a:endParaRPr lang="en-IN" dirty="0"/>
                    </a:p>
                  </a:txBody>
                  <a:tcPr/>
                </a:tc>
                <a:extLst>
                  <a:ext uri="{0D108BD9-81ED-4DB2-BD59-A6C34878D82A}">
                    <a16:rowId xmlns:a16="http://schemas.microsoft.com/office/drawing/2014/main" val="474502132"/>
                  </a:ext>
                </a:extLst>
              </a:tr>
              <a:tr h="370840">
                <a:tc>
                  <a:txBody>
                    <a:bodyPr/>
                    <a:lstStyle/>
                    <a:p>
                      <a:r>
                        <a:rPr lang="en-US" dirty="0"/>
                        <a:t>Restaurants</a:t>
                      </a:r>
                      <a:endParaRPr lang="en-IN" dirty="0"/>
                    </a:p>
                  </a:txBody>
                  <a:tcPr/>
                </a:tc>
                <a:tc>
                  <a:txBody>
                    <a:bodyPr/>
                    <a:lstStyle/>
                    <a:p>
                      <a:r>
                        <a:rPr lang="en-US" dirty="0"/>
                        <a:t>Structured</a:t>
                      </a:r>
                      <a:endParaRPr lang="en-IN" dirty="0"/>
                    </a:p>
                  </a:txBody>
                  <a:tcPr/>
                </a:tc>
                <a:tc>
                  <a:txBody>
                    <a:bodyPr/>
                    <a:lstStyle/>
                    <a:p>
                      <a:r>
                        <a:rPr lang="en-US" dirty="0"/>
                        <a:t>NoSQL</a:t>
                      </a:r>
                      <a:endParaRPr lang="en-IN" dirty="0"/>
                    </a:p>
                  </a:txBody>
                  <a:tcPr/>
                </a:tc>
                <a:tc>
                  <a:txBody>
                    <a:bodyPr/>
                    <a:lstStyle/>
                    <a:p>
                      <a:r>
                        <a:rPr lang="en-US" dirty="0"/>
                        <a:t>Eventual</a:t>
                      </a:r>
                      <a:endParaRPr lang="en-IN" dirty="0"/>
                    </a:p>
                  </a:txBody>
                  <a:tcPr/>
                </a:tc>
                <a:tc>
                  <a:txBody>
                    <a:bodyPr/>
                    <a:lstStyle/>
                    <a:p>
                      <a:r>
                        <a:rPr lang="en-US" dirty="0"/>
                        <a:t>GB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1429063052"/>
                  </a:ext>
                </a:extLst>
              </a:tr>
              <a:tr h="370840">
                <a:tc>
                  <a:txBody>
                    <a:bodyPr/>
                    <a:lstStyle/>
                    <a:p>
                      <a:r>
                        <a:rPr lang="en-US" dirty="0"/>
                        <a:t>Restaurants uploads</a:t>
                      </a:r>
                      <a:endParaRPr lang="en-IN" dirty="0"/>
                    </a:p>
                  </a:txBody>
                  <a:tcPr/>
                </a:tc>
                <a:tc>
                  <a:txBody>
                    <a:bodyPr/>
                    <a:lstStyle/>
                    <a:p>
                      <a:r>
                        <a:rPr lang="en-US" dirty="0"/>
                        <a:t>Unstructured</a:t>
                      </a:r>
                      <a:endParaRPr lang="en-IN" dirty="0"/>
                    </a:p>
                  </a:txBody>
                  <a:tcPr/>
                </a:tc>
                <a:tc>
                  <a:txBody>
                    <a:bodyPr/>
                    <a:lstStyle/>
                    <a:p>
                      <a:r>
                        <a:rPr lang="en-US" dirty="0"/>
                        <a:t>N/A</a:t>
                      </a:r>
                      <a:endParaRPr lang="en-IN" dirty="0"/>
                    </a:p>
                  </a:txBody>
                  <a:tcPr/>
                </a:tc>
                <a:tc>
                  <a:txBody>
                    <a:bodyPr/>
                    <a:lstStyle/>
                    <a:p>
                      <a:r>
                        <a:rPr lang="en-US" dirty="0"/>
                        <a:t>N/A</a:t>
                      </a:r>
                      <a:endParaRPr lang="en-IN" dirty="0"/>
                    </a:p>
                  </a:txBody>
                  <a:tcPr/>
                </a:tc>
                <a:tc>
                  <a:txBody>
                    <a:bodyPr/>
                    <a:lstStyle/>
                    <a:p>
                      <a:r>
                        <a:rPr lang="en-US" dirty="0"/>
                        <a:t>TB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3211422422"/>
                  </a:ext>
                </a:extLst>
              </a:tr>
              <a:tr h="370840">
                <a:tc>
                  <a:txBody>
                    <a:bodyPr/>
                    <a:lstStyle/>
                    <a:p>
                      <a:r>
                        <a:rPr lang="en-US" dirty="0"/>
                        <a:t>Orders</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Strong</a:t>
                      </a:r>
                      <a:endParaRPr lang="en-IN" dirty="0"/>
                    </a:p>
                  </a:txBody>
                  <a:tcPr/>
                </a:tc>
                <a:tc>
                  <a:txBody>
                    <a:bodyPr/>
                    <a:lstStyle/>
                    <a:p>
                      <a:r>
                        <a:rPr lang="en-US" dirty="0"/>
                        <a:t>TB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2584544112"/>
                  </a:ext>
                </a:extLst>
              </a:tr>
              <a:tr h="370840">
                <a:tc>
                  <a:txBody>
                    <a:bodyPr/>
                    <a:lstStyle/>
                    <a:p>
                      <a:r>
                        <a:rPr lang="en-US" dirty="0"/>
                        <a:t>Accounts</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Strong</a:t>
                      </a:r>
                      <a:endParaRPr lang="en-IN" dirty="0"/>
                    </a:p>
                  </a:txBody>
                  <a:tcPr/>
                </a:tc>
                <a:tc>
                  <a:txBody>
                    <a:bodyPr/>
                    <a:lstStyle/>
                    <a:p>
                      <a:r>
                        <a:rPr lang="en-US" dirty="0"/>
                        <a:t>GB</a:t>
                      </a:r>
                      <a:endParaRPr lang="en-IN" dirty="0"/>
                    </a:p>
                  </a:txBody>
                  <a:tcPr/>
                </a:tc>
                <a:tc>
                  <a:txBody>
                    <a:bodyPr/>
                    <a:lstStyle/>
                    <a:p>
                      <a:r>
                        <a:rPr lang="en-US" dirty="0"/>
                        <a:t>Read/Write</a:t>
                      </a:r>
                      <a:endParaRPr lang="en-IN" dirty="0"/>
                    </a:p>
                  </a:txBody>
                  <a:tcPr/>
                </a:tc>
                <a:extLst>
                  <a:ext uri="{0D108BD9-81ED-4DB2-BD59-A6C34878D82A}">
                    <a16:rowId xmlns:a16="http://schemas.microsoft.com/office/drawing/2014/main" val="2658433742"/>
                  </a:ext>
                </a:extLst>
              </a:tr>
              <a:tr h="370840">
                <a:tc>
                  <a:txBody>
                    <a:bodyPr/>
                    <a:lstStyle/>
                    <a:p>
                      <a:r>
                        <a:rPr lang="en-US" dirty="0"/>
                        <a:t>Analytics </a:t>
                      </a:r>
                      <a:endParaRPr lang="en-IN" dirty="0"/>
                    </a:p>
                  </a:txBody>
                  <a:tcPr/>
                </a:tc>
                <a:tc>
                  <a:txBody>
                    <a:bodyPr/>
                    <a:lstStyle/>
                    <a:p>
                      <a:r>
                        <a:rPr lang="en-US" dirty="0"/>
                        <a:t>Structured</a:t>
                      </a:r>
                      <a:endParaRPr lang="en-IN" dirty="0"/>
                    </a:p>
                  </a:txBody>
                  <a:tcPr/>
                </a:tc>
                <a:tc>
                  <a:txBody>
                    <a:bodyPr/>
                    <a:lstStyle/>
                    <a:p>
                      <a:r>
                        <a:rPr lang="en-US" dirty="0"/>
                        <a:t>SQL</a:t>
                      </a:r>
                      <a:endParaRPr lang="en-IN" dirty="0"/>
                    </a:p>
                  </a:txBody>
                  <a:tcPr/>
                </a:tc>
                <a:tc>
                  <a:txBody>
                    <a:bodyPr/>
                    <a:lstStyle/>
                    <a:p>
                      <a:r>
                        <a:rPr lang="en-US" dirty="0"/>
                        <a:t>Eventual</a:t>
                      </a:r>
                      <a:endParaRPr lang="en-IN" dirty="0"/>
                    </a:p>
                  </a:txBody>
                  <a:tcPr/>
                </a:tc>
                <a:tc>
                  <a:txBody>
                    <a:bodyPr/>
                    <a:lstStyle/>
                    <a:p>
                      <a:r>
                        <a:rPr lang="en-US" dirty="0"/>
                        <a:t>TB</a:t>
                      </a:r>
                      <a:endParaRPr lang="en-IN" dirty="0"/>
                    </a:p>
                  </a:txBody>
                  <a:tcPr/>
                </a:tc>
                <a:tc>
                  <a:txBody>
                    <a:bodyPr/>
                    <a:lstStyle/>
                    <a:p>
                      <a:r>
                        <a:rPr lang="en-US" dirty="0" err="1"/>
                        <a:t>Readonly</a:t>
                      </a:r>
                      <a:endParaRPr lang="en-IN" dirty="0"/>
                    </a:p>
                  </a:txBody>
                  <a:tcPr/>
                </a:tc>
                <a:extLst>
                  <a:ext uri="{0D108BD9-81ED-4DB2-BD59-A6C34878D82A}">
                    <a16:rowId xmlns:a16="http://schemas.microsoft.com/office/drawing/2014/main" val="3196006879"/>
                  </a:ext>
                </a:extLst>
              </a:tr>
            </a:tbl>
          </a:graphicData>
        </a:graphic>
      </p:graphicFrame>
    </p:spTree>
    <p:extLst>
      <p:ext uri="{BB962C8B-B14F-4D97-AF65-F5344CB8AC3E}">
        <p14:creationId xmlns:p14="http://schemas.microsoft.com/office/powerpoint/2010/main" val="61664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EE9-48B3-4116-A527-BE4E8D86C213}"/>
              </a:ext>
            </a:extLst>
          </p:cNvPr>
          <p:cNvSpPr>
            <a:spLocks noGrp="1"/>
          </p:cNvSpPr>
          <p:nvPr>
            <p:ph type="title"/>
          </p:nvPr>
        </p:nvSpPr>
        <p:spPr/>
        <p:txBody>
          <a:bodyPr/>
          <a:lstStyle/>
          <a:p>
            <a:r>
              <a:rPr lang="en-US" dirty="0"/>
              <a:t>Choosing Google Cloud Storage and Data Services</a:t>
            </a:r>
            <a:endParaRPr lang="en-IN" dirty="0"/>
          </a:p>
        </p:txBody>
      </p:sp>
      <p:pic>
        <p:nvPicPr>
          <p:cNvPr id="5" name="Content Placeholder 4">
            <a:extLst>
              <a:ext uri="{FF2B5EF4-FFF2-40B4-BE49-F238E27FC236}">
                <a16:creationId xmlns:a16="http://schemas.microsoft.com/office/drawing/2014/main" id="{731613C7-7E88-425C-9BAA-2086ED877421}"/>
              </a:ext>
            </a:extLst>
          </p:cNvPr>
          <p:cNvPicPr>
            <a:picLocks noGrp="1" noChangeAspect="1"/>
          </p:cNvPicPr>
          <p:nvPr>
            <p:ph idx="1"/>
          </p:nvPr>
        </p:nvPicPr>
        <p:blipFill>
          <a:blip r:embed="rId2"/>
          <a:stretch>
            <a:fillRect/>
          </a:stretch>
        </p:blipFill>
        <p:spPr>
          <a:xfrm>
            <a:off x="598503" y="1785822"/>
            <a:ext cx="10515600" cy="1410139"/>
          </a:xfrm>
        </p:spPr>
      </p:pic>
      <p:graphicFrame>
        <p:nvGraphicFramePr>
          <p:cNvPr id="6" name="Table 6">
            <a:extLst>
              <a:ext uri="{FF2B5EF4-FFF2-40B4-BE49-F238E27FC236}">
                <a16:creationId xmlns:a16="http://schemas.microsoft.com/office/drawing/2014/main" id="{14686CA3-7F61-4F64-9CAA-E277D7EBAB10}"/>
              </a:ext>
            </a:extLst>
          </p:cNvPr>
          <p:cNvGraphicFramePr>
            <a:graphicFrameLocks noGrp="1"/>
          </p:cNvGraphicFramePr>
          <p:nvPr>
            <p:extLst>
              <p:ext uri="{D42A27DB-BD31-4B8C-83A1-F6EECF244321}">
                <p14:modId xmlns:p14="http://schemas.microsoft.com/office/powerpoint/2010/main" val="1862315764"/>
              </p:ext>
            </p:extLst>
          </p:nvPr>
        </p:nvGraphicFramePr>
        <p:xfrm>
          <a:off x="636107" y="3195960"/>
          <a:ext cx="10440392" cy="2593170"/>
        </p:xfrm>
        <a:graphic>
          <a:graphicData uri="http://schemas.openxmlformats.org/drawingml/2006/table">
            <a:tbl>
              <a:tblPr firstRow="1" bandRow="1">
                <a:tableStyleId>{5C22544A-7EE6-4342-B048-85BDC9FD1C3A}</a:tableStyleId>
              </a:tblPr>
              <a:tblGrid>
                <a:gridCol w="1305049">
                  <a:extLst>
                    <a:ext uri="{9D8B030D-6E8A-4147-A177-3AD203B41FA5}">
                      <a16:colId xmlns:a16="http://schemas.microsoft.com/office/drawing/2014/main" val="1147455880"/>
                    </a:ext>
                  </a:extLst>
                </a:gridCol>
                <a:gridCol w="1305049">
                  <a:extLst>
                    <a:ext uri="{9D8B030D-6E8A-4147-A177-3AD203B41FA5}">
                      <a16:colId xmlns:a16="http://schemas.microsoft.com/office/drawing/2014/main" val="621769977"/>
                    </a:ext>
                  </a:extLst>
                </a:gridCol>
                <a:gridCol w="1305049">
                  <a:extLst>
                    <a:ext uri="{9D8B030D-6E8A-4147-A177-3AD203B41FA5}">
                      <a16:colId xmlns:a16="http://schemas.microsoft.com/office/drawing/2014/main" val="2061294201"/>
                    </a:ext>
                  </a:extLst>
                </a:gridCol>
                <a:gridCol w="1305049">
                  <a:extLst>
                    <a:ext uri="{9D8B030D-6E8A-4147-A177-3AD203B41FA5}">
                      <a16:colId xmlns:a16="http://schemas.microsoft.com/office/drawing/2014/main" val="4217632939"/>
                    </a:ext>
                  </a:extLst>
                </a:gridCol>
                <a:gridCol w="1305049">
                  <a:extLst>
                    <a:ext uri="{9D8B030D-6E8A-4147-A177-3AD203B41FA5}">
                      <a16:colId xmlns:a16="http://schemas.microsoft.com/office/drawing/2014/main" val="3527249491"/>
                    </a:ext>
                  </a:extLst>
                </a:gridCol>
                <a:gridCol w="1305049">
                  <a:extLst>
                    <a:ext uri="{9D8B030D-6E8A-4147-A177-3AD203B41FA5}">
                      <a16:colId xmlns:a16="http://schemas.microsoft.com/office/drawing/2014/main" val="2355752973"/>
                    </a:ext>
                  </a:extLst>
                </a:gridCol>
                <a:gridCol w="1305049">
                  <a:extLst>
                    <a:ext uri="{9D8B030D-6E8A-4147-A177-3AD203B41FA5}">
                      <a16:colId xmlns:a16="http://schemas.microsoft.com/office/drawing/2014/main" val="2365958954"/>
                    </a:ext>
                  </a:extLst>
                </a:gridCol>
                <a:gridCol w="1305049">
                  <a:extLst>
                    <a:ext uri="{9D8B030D-6E8A-4147-A177-3AD203B41FA5}">
                      <a16:colId xmlns:a16="http://schemas.microsoft.com/office/drawing/2014/main" val="2880107756"/>
                    </a:ext>
                  </a:extLst>
                </a:gridCol>
              </a:tblGrid>
              <a:tr h="390618">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01001045"/>
                  </a:ext>
                </a:extLst>
              </a:tr>
              <a:tr h="390618">
                <a:tc>
                  <a:txBody>
                    <a:bodyPr/>
                    <a:lstStyle/>
                    <a:p>
                      <a:r>
                        <a:rPr lang="en-US" dirty="0"/>
                        <a:t>Restaurants</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2816471"/>
                  </a:ext>
                </a:extLst>
              </a:tr>
              <a:tr h="390618">
                <a:tc>
                  <a:txBody>
                    <a:bodyPr/>
                    <a:lstStyle/>
                    <a:p>
                      <a:r>
                        <a:rPr lang="en-US" dirty="0"/>
                        <a:t>Restaurants </a:t>
                      </a:r>
                    </a:p>
                    <a:p>
                      <a:r>
                        <a:rPr lang="en-US" dirty="0"/>
                        <a:t>uploads</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97609852"/>
                  </a:ext>
                </a:extLst>
              </a:tr>
              <a:tr h="390618">
                <a:tc>
                  <a:txBody>
                    <a:bodyPr/>
                    <a:lstStyle/>
                    <a:p>
                      <a:r>
                        <a:rPr lang="en-US" dirty="0"/>
                        <a:t>Orders</a:t>
                      </a:r>
                      <a:endParaRPr lang="en-IN" dirty="0"/>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6140845"/>
                  </a:ext>
                </a:extLst>
              </a:tr>
              <a:tr h="390618">
                <a:tc>
                  <a:txBody>
                    <a:bodyPr/>
                    <a:lstStyle/>
                    <a:p>
                      <a:r>
                        <a:rPr lang="en-US" dirty="0"/>
                        <a:t>Accounts</a:t>
                      </a:r>
                      <a:endParaRPr lang="en-IN" dirty="0"/>
                    </a:p>
                  </a:txBody>
                  <a:tcPr/>
                </a:tc>
                <a:tc>
                  <a:txBody>
                    <a:bodyPr/>
                    <a:lstStyle/>
                    <a:p>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52154990"/>
                  </a:ext>
                </a:extLst>
              </a:tr>
              <a:tr h="390618">
                <a:tc>
                  <a:txBody>
                    <a:bodyPr/>
                    <a:lstStyle/>
                    <a:p>
                      <a:r>
                        <a:rPr lang="en-US" dirty="0"/>
                        <a:t>Analytics</a:t>
                      </a:r>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a:t>X</a:t>
                      </a:r>
                      <a:endParaRPr lang="en-IN" dirty="0"/>
                    </a:p>
                  </a:txBody>
                  <a:tcPr/>
                </a:tc>
                <a:extLst>
                  <a:ext uri="{0D108BD9-81ED-4DB2-BD59-A6C34878D82A}">
                    <a16:rowId xmlns:a16="http://schemas.microsoft.com/office/drawing/2014/main" val="1322756102"/>
                  </a:ext>
                </a:extLst>
              </a:tr>
            </a:tbl>
          </a:graphicData>
        </a:graphic>
      </p:graphicFrame>
    </p:spTree>
    <p:extLst>
      <p:ext uri="{BB962C8B-B14F-4D97-AF65-F5344CB8AC3E}">
        <p14:creationId xmlns:p14="http://schemas.microsoft.com/office/powerpoint/2010/main" val="417011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756F-23F8-4C48-A822-314F45C71BDE}"/>
              </a:ext>
            </a:extLst>
          </p:cNvPr>
          <p:cNvSpPr>
            <a:spLocks noGrp="1"/>
          </p:cNvSpPr>
          <p:nvPr>
            <p:ph type="title"/>
          </p:nvPr>
        </p:nvSpPr>
        <p:spPr/>
        <p:txBody>
          <a:bodyPr>
            <a:normAutofit/>
          </a:bodyPr>
          <a:lstStyle/>
          <a:p>
            <a:r>
              <a:rPr lang="en-US" dirty="0"/>
              <a:t>Defining Network Characteristics</a:t>
            </a:r>
            <a:endParaRPr lang="en-IN" dirty="0"/>
          </a:p>
        </p:txBody>
      </p:sp>
      <p:graphicFrame>
        <p:nvGraphicFramePr>
          <p:cNvPr id="4" name="Table 4">
            <a:extLst>
              <a:ext uri="{FF2B5EF4-FFF2-40B4-BE49-F238E27FC236}">
                <a16:creationId xmlns:a16="http://schemas.microsoft.com/office/drawing/2014/main" id="{7A789A33-2081-4A06-8D21-0F0CE8032A13}"/>
              </a:ext>
            </a:extLst>
          </p:cNvPr>
          <p:cNvGraphicFramePr>
            <a:graphicFrameLocks noGrp="1"/>
          </p:cNvGraphicFramePr>
          <p:nvPr>
            <p:ph idx="1"/>
            <p:extLst>
              <p:ext uri="{D42A27DB-BD31-4B8C-83A1-F6EECF244321}">
                <p14:modId xmlns:p14="http://schemas.microsoft.com/office/powerpoint/2010/main" val="1290521232"/>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12488108"/>
                    </a:ext>
                  </a:extLst>
                </a:gridCol>
                <a:gridCol w="1752600">
                  <a:extLst>
                    <a:ext uri="{9D8B030D-6E8A-4147-A177-3AD203B41FA5}">
                      <a16:colId xmlns:a16="http://schemas.microsoft.com/office/drawing/2014/main" val="1392586416"/>
                    </a:ext>
                  </a:extLst>
                </a:gridCol>
                <a:gridCol w="1752600">
                  <a:extLst>
                    <a:ext uri="{9D8B030D-6E8A-4147-A177-3AD203B41FA5}">
                      <a16:colId xmlns:a16="http://schemas.microsoft.com/office/drawing/2014/main" val="3324821365"/>
                    </a:ext>
                  </a:extLst>
                </a:gridCol>
                <a:gridCol w="1752600">
                  <a:extLst>
                    <a:ext uri="{9D8B030D-6E8A-4147-A177-3AD203B41FA5}">
                      <a16:colId xmlns:a16="http://schemas.microsoft.com/office/drawing/2014/main" val="104753780"/>
                    </a:ext>
                  </a:extLst>
                </a:gridCol>
                <a:gridCol w="1752600">
                  <a:extLst>
                    <a:ext uri="{9D8B030D-6E8A-4147-A177-3AD203B41FA5}">
                      <a16:colId xmlns:a16="http://schemas.microsoft.com/office/drawing/2014/main" val="1453182723"/>
                    </a:ext>
                  </a:extLst>
                </a:gridCol>
                <a:gridCol w="1752600">
                  <a:extLst>
                    <a:ext uri="{9D8B030D-6E8A-4147-A177-3AD203B41FA5}">
                      <a16:colId xmlns:a16="http://schemas.microsoft.com/office/drawing/2014/main" val="2823774319"/>
                    </a:ext>
                  </a:extLst>
                </a:gridCol>
              </a:tblGrid>
              <a:tr h="370840">
                <a:tc>
                  <a:txBody>
                    <a:bodyPr/>
                    <a:lstStyle/>
                    <a:p>
                      <a:r>
                        <a:rPr lang="en-US" dirty="0"/>
                        <a:t>Service</a:t>
                      </a:r>
                      <a:endParaRPr lang="en-IN" dirty="0"/>
                    </a:p>
                  </a:txBody>
                  <a:tcPr/>
                </a:tc>
                <a:tc>
                  <a:txBody>
                    <a:bodyPr/>
                    <a:lstStyle/>
                    <a:p>
                      <a:r>
                        <a:rPr lang="en-US" dirty="0"/>
                        <a:t>Internet facing or Internal only</a:t>
                      </a:r>
                      <a:endParaRPr lang="en-IN" dirty="0"/>
                    </a:p>
                  </a:txBody>
                  <a:tcPr/>
                </a:tc>
                <a:tc>
                  <a:txBody>
                    <a:bodyPr/>
                    <a:lstStyle/>
                    <a:p>
                      <a:r>
                        <a:rPr lang="en-US" dirty="0"/>
                        <a:t>HTTP</a:t>
                      </a:r>
                      <a:endParaRPr lang="en-IN" dirty="0"/>
                    </a:p>
                  </a:txBody>
                  <a:tcPr/>
                </a:tc>
                <a:tc>
                  <a:txBody>
                    <a:bodyPr/>
                    <a:lstStyle/>
                    <a:p>
                      <a:r>
                        <a:rPr lang="en-US" dirty="0"/>
                        <a:t>TCP</a:t>
                      </a:r>
                      <a:endParaRPr lang="en-IN" dirty="0"/>
                    </a:p>
                  </a:txBody>
                  <a:tcPr/>
                </a:tc>
                <a:tc>
                  <a:txBody>
                    <a:bodyPr/>
                    <a:lstStyle/>
                    <a:p>
                      <a:r>
                        <a:rPr lang="en-US" dirty="0"/>
                        <a:t>UDP</a:t>
                      </a:r>
                      <a:endParaRPr lang="en-IN" dirty="0"/>
                    </a:p>
                  </a:txBody>
                  <a:tcPr/>
                </a:tc>
                <a:tc>
                  <a:txBody>
                    <a:bodyPr/>
                    <a:lstStyle/>
                    <a:p>
                      <a:r>
                        <a:rPr lang="en-IN" dirty="0"/>
                        <a:t>Multiregional?</a:t>
                      </a:r>
                    </a:p>
                  </a:txBody>
                  <a:tcPr/>
                </a:tc>
                <a:extLst>
                  <a:ext uri="{0D108BD9-81ED-4DB2-BD59-A6C34878D82A}">
                    <a16:rowId xmlns:a16="http://schemas.microsoft.com/office/drawing/2014/main" val="2558299746"/>
                  </a:ext>
                </a:extLst>
              </a:tr>
              <a:tr h="370840">
                <a:tc>
                  <a:txBody>
                    <a:bodyPr/>
                    <a:lstStyle/>
                    <a:p>
                      <a:r>
                        <a:rPr lang="en-US" dirty="0"/>
                        <a:t>Search</a:t>
                      </a:r>
                      <a:endParaRPr lang="en-IN" dirty="0"/>
                    </a:p>
                  </a:txBody>
                  <a:tcPr/>
                </a:tc>
                <a:tc>
                  <a:txBody>
                    <a:bodyPr/>
                    <a:lstStyle/>
                    <a:p>
                      <a:r>
                        <a:rPr lang="en-US" dirty="0"/>
                        <a:t>Internet facing</a:t>
                      </a:r>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r>
                        <a:rPr lang="en-US" dirty="0"/>
                        <a:t>Yes</a:t>
                      </a:r>
                      <a:endParaRPr lang="en-IN" dirty="0"/>
                    </a:p>
                  </a:txBody>
                  <a:tcPr/>
                </a:tc>
                <a:extLst>
                  <a:ext uri="{0D108BD9-81ED-4DB2-BD59-A6C34878D82A}">
                    <a16:rowId xmlns:a16="http://schemas.microsoft.com/office/drawing/2014/main" val="690078455"/>
                  </a:ext>
                </a:extLst>
              </a:tr>
              <a:tr h="370840">
                <a:tc>
                  <a:txBody>
                    <a:bodyPr/>
                    <a:lstStyle/>
                    <a:p>
                      <a:r>
                        <a:rPr lang="en-US" dirty="0"/>
                        <a:t>Web UI &amp; mobile UI</a:t>
                      </a:r>
                      <a:endParaRPr lang="en-IN" dirty="0"/>
                    </a:p>
                  </a:txBody>
                  <a:tcPr/>
                </a:tc>
                <a:tc>
                  <a:txBody>
                    <a:bodyPr/>
                    <a:lstStyle/>
                    <a:p>
                      <a:r>
                        <a:rPr lang="en-US" dirty="0"/>
                        <a:t>Internet facing</a:t>
                      </a:r>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a:p>
                  </a:txBody>
                  <a:tcPr/>
                </a:tc>
                <a:tc>
                  <a:txBody>
                    <a:bodyPr/>
                    <a:lstStyle/>
                    <a:p>
                      <a:r>
                        <a:rPr lang="en-US" dirty="0"/>
                        <a:t>Yes</a:t>
                      </a:r>
                      <a:endParaRPr lang="en-IN" dirty="0"/>
                    </a:p>
                  </a:txBody>
                  <a:tcPr/>
                </a:tc>
                <a:extLst>
                  <a:ext uri="{0D108BD9-81ED-4DB2-BD59-A6C34878D82A}">
                    <a16:rowId xmlns:a16="http://schemas.microsoft.com/office/drawing/2014/main" val="2745218864"/>
                  </a:ext>
                </a:extLst>
              </a:tr>
              <a:tr h="370840">
                <a:tc>
                  <a:txBody>
                    <a:bodyPr/>
                    <a:lstStyle/>
                    <a:p>
                      <a:r>
                        <a:rPr lang="en-US" dirty="0"/>
                        <a:t>Orders</a:t>
                      </a:r>
                      <a:endParaRPr lang="en-IN" dirty="0"/>
                    </a:p>
                  </a:txBody>
                  <a:tcPr/>
                </a:tc>
                <a:tc>
                  <a:txBody>
                    <a:bodyPr/>
                    <a:lstStyle/>
                    <a:p>
                      <a:r>
                        <a:rPr lang="en-US" dirty="0"/>
                        <a:t>Internal</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a:p>
                  </a:txBody>
                  <a:tcPr/>
                </a:tc>
                <a:tc>
                  <a:txBody>
                    <a:bodyPr/>
                    <a:lstStyle/>
                    <a:p>
                      <a:r>
                        <a:rPr lang="en-US" dirty="0"/>
                        <a:t>No</a:t>
                      </a:r>
                      <a:endParaRPr lang="en-IN" dirty="0"/>
                    </a:p>
                  </a:txBody>
                  <a:tcPr/>
                </a:tc>
                <a:extLst>
                  <a:ext uri="{0D108BD9-81ED-4DB2-BD59-A6C34878D82A}">
                    <a16:rowId xmlns:a16="http://schemas.microsoft.com/office/drawing/2014/main" val="308478190"/>
                  </a:ext>
                </a:extLst>
              </a:tr>
              <a:tr h="370840">
                <a:tc>
                  <a:txBody>
                    <a:bodyPr/>
                    <a:lstStyle/>
                    <a:p>
                      <a:r>
                        <a:rPr lang="en-US" dirty="0"/>
                        <a:t>Analytics</a:t>
                      </a:r>
                      <a:endParaRPr lang="en-IN" dirty="0"/>
                    </a:p>
                  </a:txBody>
                  <a:tcPr/>
                </a:tc>
                <a:tc>
                  <a:txBody>
                    <a:bodyPr/>
                    <a:lstStyle/>
                    <a:p>
                      <a:r>
                        <a:rPr lang="en-US" dirty="0"/>
                        <a:t>Internal</a:t>
                      </a:r>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endParaRPr lang="en-IN"/>
                    </a:p>
                  </a:txBody>
                  <a:tcPr/>
                </a:tc>
                <a:tc>
                  <a:txBody>
                    <a:bodyPr/>
                    <a:lstStyle/>
                    <a:p>
                      <a:r>
                        <a:rPr lang="en-US" dirty="0"/>
                        <a:t>No</a:t>
                      </a:r>
                      <a:endParaRPr lang="en-IN" dirty="0"/>
                    </a:p>
                  </a:txBody>
                  <a:tcPr/>
                </a:tc>
                <a:extLst>
                  <a:ext uri="{0D108BD9-81ED-4DB2-BD59-A6C34878D82A}">
                    <a16:rowId xmlns:a16="http://schemas.microsoft.com/office/drawing/2014/main" val="2461469817"/>
                  </a:ext>
                </a:extLst>
              </a:tr>
              <a:tr h="370840">
                <a:tc>
                  <a:txBody>
                    <a:bodyPr/>
                    <a:lstStyle/>
                    <a:p>
                      <a:r>
                        <a:rPr lang="en-US" dirty="0"/>
                        <a:t>Authenticate</a:t>
                      </a:r>
                      <a:endParaRPr lang="en-IN" dirty="0"/>
                    </a:p>
                  </a:txBody>
                  <a:tcPr/>
                </a:tc>
                <a:tc>
                  <a:txBody>
                    <a:bodyPr/>
                    <a:lstStyle/>
                    <a:p>
                      <a:r>
                        <a:rPr lang="en-US" dirty="0"/>
                        <a:t>Internal</a:t>
                      </a:r>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303973676"/>
                  </a:ext>
                </a:extLst>
              </a:tr>
            </a:tbl>
          </a:graphicData>
        </a:graphic>
      </p:graphicFrame>
    </p:spTree>
    <p:extLst>
      <p:ext uri="{BB962C8B-B14F-4D97-AF65-F5344CB8AC3E}">
        <p14:creationId xmlns:p14="http://schemas.microsoft.com/office/powerpoint/2010/main" val="364016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75C1-B2B6-4697-B452-ABB141F230D2}"/>
              </a:ext>
            </a:extLst>
          </p:cNvPr>
          <p:cNvSpPr>
            <a:spLocks noGrp="1"/>
          </p:cNvSpPr>
          <p:nvPr>
            <p:ph type="title"/>
          </p:nvPr>
        </p:nvSpPr>
        <p:spPr/>
        <p:txBody>
          <a:bodyPr/>
          <a:lstStyle/>
          <a:p>
            <a:r>
              <a:rPr lang="en-US" dirty="0"/>
              <a:t>Selecting the Load Balancers</a:t>
            </a:r>
            <a:endParaRPr lang="en-IN" dirty="0"/>
          </a:p>
        </p:txBody>
      </p:sp>
      <p:pic>
        <p:nvPicPr>
          <p:cNvPr id="5" name="Content Placeholder 4">
            <a:extLst>
              <a:ext uri="{FF2B5EF4-FFF2-40B4-BE49-F238E27FC236}">
                <a16:creationId xmlns:a16="http://schemas.microsoft.com/office/drawing/2014/main" id="{2A803C5A-3057-4365-A666-CFA7EC8CBFFE}"/>
              </a:ext>
            </a:extLst>
          </p:cNvPr>
          <p:cNvPicPr>
            <a:picLocks noGrp="1" noChangeAspect="1"/>
          </p:cNvPicPr>
          <p:nvPr>
            <p:ph idx="1"/>
          </p:nvPr>
        </p:nvPicPr>
        <p:blipFill>
          <a:blip r:embed="rId2"/>
          <a:stretch>
            <a:fillRect/>
          </a:stretch>
        </p:blipFill>
        <p:spPr>
          <a:xfrm>
            <a:off x="1567185" y="1601911"/>
            <a:ext cx="5543829" cy="1218359"/>
          </a:xfrm>
        </p:spPr>
      </p:pic>
      <p:graphicFrame>
        <p:nvGraphicFramePr>
          <p:cNvPr id="6" name="Table 6">
            <a:extLst>
              <a:ext uri="{FF2B5EF4-FFF2-40B4-BE49-F238E27FC236}">
                <a16:creationId xmlns:a16="http://schemas.microsoft.com/office/drawing/2014/main" id="{AEE58DDE-77BF-4BAE-A314-F811ABAC6D81}"/>
              </a:ext>
            </a:extLst>
          </p:cNvPr>
          <p:cNvGraphicFramePr>
            <a:graphicFrameLocks noGrp="1"/>
          </p:cNvGraphicFramePr>
          <p:nvPr>
            <p:extLst>
              <p:ext uri="{D42A27DB-BD31-4B8C-83A1-F6EECF244321}">
                <p14:modId xmlns:p14="http://schemas.microsoft.com/office/powerpoint/2010/main" val="1508607949"/>
              </p:ext>
            </p:extLst>
          </p:nvPr>
        </p:nvGraphicFramePr>
        <p:xfrm>
          <a:off x="1567184" y="2820270"/>
          <a:ext cx="5543828" cy="3571240"/>
        </p:xfrm>
        <a:graphic>
          <a:graphicData uri="http://schemas.openxmlformats.org/drawingml/2006/table">
            <a:tbl>
              <a:tblPr firstRow="1" bandRow="1">
                <a:tableStyleId>{5C22544A-7EE6-4342-B048-85BDC9FD1C3A}</a:tableStyleId>
              </a:tblPr>
              <a:tblGrid>
                <a:gridCol w="1385957">
                  <a:extLst>
                    <a:ext uri="{9D8B030D-6E8A-4147-A177-3AD203B41FA5}">
                      <a16:colId xmlns:a16="http://schemas.microsoft.com/office/drawing/2014/main" val="1070970012"/>
                    </a:ext>
                  </a:extLst>
                </a:gridCol>
                <a:gridCol w="1334773">
                  <a:extLst>
                    <a:ext uri="{9D8B030D-6E8A-4147-A177-3AD203B41FA5}">
                      <a16:colId xmlns:a16="http://schemas.microsoft.com/office/drawing/2014/main" val="3436717441"/>
                    </a:ext>
                  </a:extLst>
                </a:gridCol>
                <a:gridCol w="1437141">
                  <a:extLst>
                    <a:ext uri="{9D8B030D-6E8A-4147-A177-3AD203B41FA5}">
                      <a16:colId xmlns:a16="http://schemas.microsoft.com/office/drawing/2014/main" val="3734256507"/>
                    </a:ext>
                  </a:extLst>
                </a:gridCol>
                <a:gridCol w="1385957">
                  <a:extLst>
                    <a:ext uri="{9D8B030D-6E8A-4147-A177-3AD203B41FA5}">
                      <a16:colId xmlns:a16="http://schemas.microsoft.com/office/drawing/2014/main" val="3044803743"/>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146322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a:t>
                      </a:r>
                      <a:endParaRPr lang="en-IN" dirty="0"/>
                    </a:p>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944103377"/>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Web UI &amp; mobile UI</a:t>
                      </a:r>
                      <a:endParaRPr lang="en-IN" dirty="0"/>
                    </a:p>
                    <a:p>
                      <a:endParaRPr lang="en-IN" dirty="0"/>
                    </a:p>
                  </a:txBody>
                  <a:tcPr/>
                </a:tc>
                <a:tc>
                  <a:txBody>
                    <a:bodyPr/>
                    <a:lstStyle/>
                    <a:p>
                      <a:r>
                        <a:rPr lang="en-US" dirty="0"/>
                        <a:t>X</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37064139"/>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Orders</a:t>
                      </a:r>
                      <a:endParaRPr lang="en-IN" dirty="0"/>
                    </a:p>
                    <a:p>
                      <a:endParaRPr lang="en-IN" dirty="0"/>
                    </a:p>
                  </a:txBody>
                  <a:tcPr/>
                </a:tc>
                <a:tc>
                  <a:txBody>
                    <a:bodyPr/>
                    <a:lstStyle/>
                    <a:p>
                      <a:endParaRPr lang="en-IN" dirty="0"/>
                    </a:p>
                  </a:txBody>
                  <a:tcPr/>
                </a:tc>
                <a:tc>
                  <a:txBody>
                    <a:bodyPr/>
                    <a:lstStyle/>
                    <a:p>
                      <a:r>
                        <a:rPr lang="en-US" dirty="0"/>
                        <a:t>X</a:t>
                      </a:r>
                      <a:endParaRPr lang="en-IN" dirty="0"/>
                    </a:p>
                  </a:txBody>
                  <a:tcPr/>
                </a:tc>
                <a:tc>
                  <a:txBody>
                    <a:bodyPr/>
                    <a:lstStyle/>
                    <a:p>
                      <a:endParaRPr lang="en-IN" dirty="0"/>
                    </a:p>
                  </a:txBody>
                  <a:tcPr/>
                </a:tc>
                <a:extLst>
                  <a:ext uri="{0D108BD9-81ED-4DB2-BD59-A6C34878D82A}">
                    <a16:rowId xmlns:a16="http://schemas.microsoft.com/office/drawing/2014/main" val="3897804786"/>
                  </a:ext>
                </a:extLst>
              </a:tr>
              <a:tr h="358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Analytics</a:t>
                      </a:r>
                      <a:endParaRPr lang="en-IN" dirty="0"/>
                    </a:p>
                    <a:p>
                      <a:endParaRPr lang="en-IN" dirty="0"/>
                    </a:p>
                  </a:txBody>
                  <a:tcPr/>
                </a:tc>
                <a:tc>
                  <a:txBody>
                    <a:bodyPr/>
                    <a:lstStyle/>
                    <a:p>
                      <a:r>
                        <a:rPr lang="en-US" dirty="0"/>
                        <a:t>X</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9215941"/>
                  </a:ext>
                </a:extLst>
              </a:tr>
              <a:tr h="358576">
                <a:tc>
                  <a:txBody>
                    <a:bodyPr/>
                    <a:lstStyle/>
                    <a:p>
                      <a:r>
                        <a:rPr lang="en-US" dirty="0"/>
                        <a:t>Authenticate</a:t>
                      </a:r>
                      <a:endParaRPr lang="en-IN" dirty="0"/>
                    </a:p>
                  </a:txBody>
                  <a:tcPr/>
                </a:tc>
                <a:tc>
                  <a:txBody>
                    <a:bodyPr/>
                    <a:lstStyle/>
                    <a:p>
                      <a:endParaRPr lang="en-IN" dirty="0"/>
                    </a:p>
                  </a:txBody>
                  <a:tcPr/>
                </a:tc>
                <a:tc>
                  <a:txBody>
                    <a:bodyPr/>
                    <a:lstStyle/>
                    <a:p>
                      <a:r>
                        <a:rPr lang="en-US"/>
                        <a:t>X</a:t>
                      </a:r>
                      <a:endParaRPr lang="en-IN" dirty="0"/>
                    </a:p>
                  </a:txBody>
                  <a:tcPr/>
                </a:tc>
                <a:tc>
                  <a:txBody>
                    <a:bodyPr/>
                    <a:lstStyle/>
                    <a:p>
                      <a:endParaRPr lang="en-IN" dirty="0"/>
                    </a:p>
                  </a:txBody>
                  <a:tcPr/>
                </a:tc>
                <a:extLst>
                  <a:ext uri="{0D108BD9-81ED-4DB2-BD59-A6C34878D82A}">
                    <a16:rowId xmlns:a16="http://schemas.microsoft.com/office/drawing/2014/main" val="3830268429"/>
                  </a:ext>
                </a:extLst>
              </a:tr>
            </a:tbl>
          </a:graphicData>
        </a:graphic>
      </p:graphicFrame>
    </p:spTree>
    <p:extLst>
      <p:ext uri="{BB962C8B-B14F-4D97-AF65-F5344CB8AC3E}">
        <p14:creationId xmlns:p14="http://schemas.microsoft.com/office/powerpoint/2010/main" val="219820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DB01-B5F0-4858-BD47-396D694A0F8F}"/>
              </a:ext>
            </a:extLst>
          </p:cNvPr>
          <p:cNvSpPr>
            <a:spLocks noGrp="1"/>
          </p:cNvSpPr>
          <p:nvPr>
            <p:ph type="title"/>
          </p:nvPr>
        </p:nvSpPr>
        <p:spPr/>
        <p:txBody>
          <a:bodyPr/>
          <a:lstStyle/>
          <a:p>
            <a:r>
              <a:rPr lang="en-US" dirty="0"/>
              <a:t>Diagramming of network</a:t>
            </a:r>
            <a:endParaRPr lang="en-IN" dirty="0"/>
          </a:p>
        </p:txBody>
      </p:sp>
      <p:pic>
        <p:nvPicPr>
          <p:cNvPr id="5" name="Content Placeholder 4">
            <a:extLst>
              <a:ext uri="{FF2B5EF4-FFF2-40B4-BE49-F238E27FC236}">
                <a16:creationId xmlns:a16="http://schemas.microsoft.com/office/drawing/2014/main" id="{7247D700-D6FE-4507-93EC-2297C4851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40" y="1825625"/>
            <a:ext cx="9339120" cy="4351338"/>
          </a:xfrm>
        </p:spPr>
      </p:pic>
    </p:spTree>
    <p:extLst>
      <p:ext uri="{BB962C8B-B14F-4D97-AF65-F5344CB8AC3E}">
        <p14:creationId xmlns:p14="http://schemas.microsoft.com/office/powerpoint/2010/main" val="210354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AECE-4D96-43A5-9851-5077391E5E37}"/>
              </a:ext>
            </a:extLst>
          </p:cNvPr>
          <p:cNvSpPr>
            <a:spLocks noGrp="1"/>
          </p:cNvSpPr>
          <p:nvPr>
            <p:ph type="title"/>
          </p:nvPr>
        </p:nvSpPr>
        <p:spPr/>
        <p:txBody>
          <a:bodyPr/>
          <a:lstStyle/>
          <a:p>
            <a:r>
              <a:rPr lang="en-IN" dirty="0"/>
              <a:t>Design for Reliability and Scalability</a:t>
            </a:r>
          </a:p>
        </p:txBody>
      </p:sp>
      <p:pic>
        <p:nvPicPr>
          <p:cNvPr id="5" name="Content Placeholder 4">
            <a:extLst>
              <a:ext uri="{FF2B5EF4-FFF2-40B4-BE49-F238E27FC236}">
                <a16:creationId xmlns:a16="http://schemas.microsoft.com/office/drawing/2014/main" id="{3D7E5479-2D13-4F3B-BF22-55C44B9890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798" y="1690688"/>
            <a:ext cx="10518002" cy="3877921"/>
          </a:xfrm>
        </p:spPr>
      </p:pic>
    </p:spTree>
    <p:extLst>
      <p:ext uri="{BB962C8B-B14F-4D97-AF65-F5344CB8AC3E}">
        <p14:creationId xmlns:p14="http://schemas.microsoft.com/office/powerpoint/2010/main" val="227765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3972-5FDD-469A-B3C8-30FE72B0B892}"/>
              </a:ext>
            </a:extLst>
          </p:cNvPr>
          <p:cNvSpPr>
            <a:spLocks noGrp="1"/>
          </p:cNvSpPr>
          <p:nvPr>
            <p:ph type="title"/>
          </p:nvPr>
        </p:nvSpPr>
        <p:spPr/>
        <p:txBody>
          <a:bodyPr/>
          <a:lstStyle/>
          <a:p>
            <a:r>
              <a:rPr lang="en-IN" dirty="0"/>
              <a:t>Design for Reliability and Scalability(cont..)</a:t>
            </a:r>
          </a:p>
        </p:txBody>
      </p:sp>
      <p:sp>
        <p:nvSpPr>
          <p:cNvPr id="3" name="Content Placeholder 2">
            <a:extLst>
              <a:ext uri="{FF2B5EF4-FFF2-40B4-BE49-F238E27FC236}">
                <a16:creationId xmlns:a16="http://schemas.microsoft.com/office/drawing/2014/main" id="{A8B7926D-554B-496A-AD59-329B595EE0A7}"/>
              </a:ext>
            </a:extLst>
          </p:cNvPr>
          <p:cNvSpPr>
            <a:spLocks noGrp="1"/>
          </p:cNvSpPr>
          <p:nvPr>
            <p:ph idx="1"/>
          </p:nvPr>
        </p:nvSpPr>
        <p:spPr/>
        <p:txBody>
          <a:bodyPr/>
          <a:lstStyle/>
          <a:p>
            <a:r>
              <a:rPr lang="en-US" dirty="0"/>
              <a:t> We can also replicate  backend to multiple regions in case of main region failure</a:t>
            </a:r>
            <a:endParaRPr lang="en-IN" dirty="0"/>
          </a:p>
        </p:txBody>
      </p:sp>
    </p:spTree>
    <p:extLst>
      <p:ext uri="{BB962C8B-B14F-4D97-AF65-F5344CB8AC3E}">
        <p14:creationId xmlns:p14="http://schemas.microsoft.com/office/powerpoint/2010/main" val="114835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07B7-1428-4325-A433-7A02C83D2A5E}"/>
              </a:ext>
            </a:extLst>
          </p:cNvPr>
          <p:cNvSpPr>
            <a:spLocks noGrp="1"/>
          </p:cNvSpPr>
          <p:nvPr>
            <p:ph type="title"/>
          </p:nvPr>
        </p:nvSpPr>
        <p:spPr/>
        <p:txBody>
          <a:bodyPr/>
          <a:lstStyle/>
          <a:p>
            <a:r>
              <a:rPr lang="en-IN" dirty="0"/>
              <a:t>Service Disaster Recovery Scenarios</a:t>
            </a:r>
          </a:p>
        </p:txBody>
      </p:sp>
      <p:sp>
        <p:nvSpPr>
          <p:cNvPr id="3" name="Content Placeholder 2">
            <a:extLst>
              <a:ext uri="{FF2B5EF4-FFF2-40B4-BE49-F238E27FC236}">
                <a16:creationId xmlns:a16="http://schemas.microsoft.com/office/drawing/2014/main" id="{A8B05913-A522-448C-B568-022C74CDDEEE}"/>
              </a:ext>
            </a:extLst>
          </p:cNvPr>
          <p:cNvSpPr>
            <a:spLocks noGrp="1"/>
          </p:cNvSpPr>
          <p:nvPr>
            <p:ph idx="1"/>
          </p:nvPr>
        </p:nvSpPr>
        <p:spPr/>
        <p:txBody>
          <a:bodyPr/>
          <a:lstStyle/>
          <a:p>
            <a:r>
              <a:rPr lang="en-US" sz="1400" dirty="0"/>
              <a:t>Recovery point obj – amount of data acceptable to lose.</a:t>
            </a:r>
          </a:p>
          <a:p>
            <a:r>
              <a:rPr lang="en-US" sz="1400" dirty="0"/>
              <a:t>Recovery time obj  - amount of time it can take to get back the data.</a:t>
            </a:r>
            <a:endParaRPr lang="en-IN" dirty="0"/>
          </a:p>
        </p:txBody>
      </p:sp>
      <p:graphicFrame>
        <p:nvGraphicFramePr>
          <p:cNvPr id="4" name="Table 4">
            <a:extLst>
              <a:ext uri="{FF2B5EF4-FFF2-40B4-BE49-F238E27FC236}">
                <a16:creationId xmlns:a16="http://schemas.microsoft.com/office/drawing/2014/main" id="{2F01A560-7610-4017-B6C3-2633E9EE9325}"/>
              </a:ext>
            </a:extLst>
          </p:cNvPr>
          <p:cNvGraphicFramePr>
            <a:graphicFrameLocks noGrp="1"/>
          </p:cNvGraphicFramePr>
          <p:nvPr>
            <p:extLst>
              <p:ext uri="{D42A27DB-BD31-4B8C-83A1-F6EECF244321}">
                <p14:modId xmlns:p14="http://schemas.microsoft.com/office/powerpoint/2010/main" val="1658179768"/>
              </p:ext>
            </p:extLst>
          </p:nvPr>
        </p:nvGraphicFramePr>
        <p:xfrm>
          <a:off x="594360" y="3035301"/>
          <a:ext cx="10355581" cy="3268559"/>
        </p:xfrm>
        <a:graphic>
          <a:graphicData uri="http://schemas.openxmlformats.org/drawingml/2006/table">
            <a:tbl>
              <a:tblPr firstRow="1" bandRow="1">
                <a:tableStyleId>{5C22544A-7EE6-4342-B048-85BDC9FD1C3A}</a:tableStyleId>
              </a:tblPr>
              <a:tblGrid>
                <a:gridCol w="2489261">
                  <a:extLst>
                    <a:ext uri="{9D8B030D-6E8A-4147-A177-3AD203B41FA5}">
                      <a16:colId xmlns:a16="http://schemas.microsoft.com/office/drawing/2014/main" val="2957006768"/>
                    </a:ext>
                  </a:extLst>
                </a:gridCol>
                <a:gridCol w="1966580">
                  <a:extLst>
                    <a:ext uri="{9D8B030D-6E8A-4147-A177-3AD203B41FA5}">
                      <a16:colId xmlns:a16="http://schemas.microsoft.com/office/drawing/2014/main" val="215449015"/>
                    </a:ext>
                  </a:extLst>
                </a:gridCol>
                <a:gridCol w="1966580">
                  <a:extLst>
                    <a:ext uri="{9D8B030D-6E8A-4147-A177-3AD203B41FA5}">
                      <a16:colId xmlns:a16="http://schemas.microsoft.com/office/drawing/2014/main" val="235235405"/>
                    </a:ext>
                  </a:extLst>
                </a:gridCol>
                <a:gridCol w="1966580">
                  <a:extLst>
                    <a:ext uri="{9D8B030D-6E8A-4147-A177-3AD203B41FA5}">
                      <a16:colId xmlns:a16="http://schemas.microsoft.com/office/drawing/2014/main" val="3967872820"/>
                    </a:ext>
                  </a:extLst>
                </a:gridCol>
                <a:gridCol w="1966580">
                  <a:extLst>
                    <a:ext uri="{9D8B030D-6E8A-4147-A177-3AD203B41FA5}">
                      <a16:colId xmlns:a16="http://schemas.microsoft.com/office/drawing/2014/main" val="2333867892"/>
                    </a:ext>
                  </a:extLst>
                </a:gridCol>
              </a:tblGrid>
              <a:tr h="463499">
                <a:tc>
                  <a:txBody>
                    <a:bodyPr/>
                    <a:lstStyle/>
                    <a:p>
                      <a:r>
                        <a:rPr lang="en-US" dirty="0"/>
                        <a:t>Service</a:t>
                      </a:r>
                      <a:endParaRPr lang="en-IN" dirty="0"/>
                    </a:p>
                  </a:txBody>
                  <a:tcPr/>
                </a:tc>
                <a:tc>
                  <a:txBody>
                    <a:bodyPr/>
                    <a:lstStyle/>
                    <a:p>
                      <a:r>
                        <a:rPr lang="en-IN" dirty="0"/>
                        <a:t>Scenario</a:t>
                      </a:r>
                    </a:p>
                  </a:txBody>
                  <a:tcPr/>
                </a:tc>
                <a:tc>
                  <a:txBody>
                    <a:bodyPr/>
                    <a:lstStyle/>
                    <a:p>
                      <a:r>
                        <a:rPr lang="en-IN" dirty="0"/>
                        <a:t>Recovery Point Objective</a:t>
                      </a:r>
                    </a:p>
                  </a:txBody>
                  <a:tcPr/>
                </a:tc>
                <a:tc>
                  <a:txBody>
                    <a:bodyPr/>
                    <a:lstStyle/>
                    <a:p>
                      <a:r>
                        <a:rPr lang="en-IN" dirty="0"/>
                        <a:t>Recovery Time Objective</a:t>
                      </a:r>
                    </a:p>
                  </a:txBody>
                  <a:tcPr/>
                </a:tc>
                <a:tc>
                  <a:txBody>
                    <a:bodyPr/>
                    <a:lstStyle/>
                    <a:p>
                      <a:r>
                        <a:rPr lang="en-IN" dirty="0"/>
                        <a:t>Priority</a:t>
                      </a:r>
                    </a:p>
                  </a:txBody>
                  <a:tcPr/>
                </a:tc>
                <a:extLst>
                  <a:ext uri="{0D108BD9-81ED-4DB2-BD59-A6C34878D82A}">
                    <a16:rowId xmlns:a16="http://schemas.microsoft.com/office/drawing/2014/main" val="2420892612"/>
                  </a:ext>
                </a:extLst>
              </a:tr>
              <a:tr h="662141">
                <a:tc>
                  <a:txBody>
                    <a:bodyPr/>
                    <a:lstStyle/>
                    <a:p>
                      <a:r>
                        <a:rPr lang="en-US" dirty="0"/>
                        <a:t>Restaurants</a:t>
                      </a:r>
                      <a:endParaRPr lang="en-IN" dirty="0"/>
                    </a:p>
                  </a:txBody>
                  <a:tcPr/>
                </a:tc>
                <a:tc>
                  <a:txBody>
                    <a:bodyPr/>
                    <a:lstStyle/>
                    <a:p>
                      <a:r>
                        <a:rPr lang="en-US" dirty="0"/>
                        <a:t>Accidental delete by programmer</a:t>
                      </a:r>
                      <a:endParaRPr lang="en-IN" dirty="0"/>
                    </a:p>
                  </a:txBody>
                  <a:tcPr/>
                </a:tc>
                <a:tc>
                  <a:txBody>
                    <a:bodyPr/>
                    <a:lstStyle/>
                    <a:p>
                      <a:r>
                        <a:rPr lang="en-US" dirty="0"/>
                        <a:t>zero</a:t>
                      </a:r>
                      <a:endParaRPr lang="en-IN" dirty="0"/>
                    </a:p>
                  </a:txBody>
                  <a:tcPr/>
                </a:tc>
                <a:tc>
                  <a:txBody>
                    <a:bodyPr/>
                    <a:lstStyle/>
                    <a:p>
                      <a:r>
                        <a:rPr lang="en-US" dirty="0"/>
                        <a:t>1 min</a:t>
                      </a:r>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73506749"/>
                  </a:ext>
                </a:extLst>
              </a:tr>
              <a:tr h="662141">
                <a:tc>
                  <a:txBody>
                    <a:bodyPr/>
                    <a:lstStyle/>
                    <a:p>
                      <a:r>
                        <a:rPr lang="en-US" dirty="0"/>
                        <a:t>Orders</a:t>
                      </a:r>
                      <a:endParaRPr lang="en-IN" dirty="0"/>
                    </a:p>
                  </a:txBody>
                  <a:tcPr/>
                </a:tc>
                <a:tc>
                  <a:txBody>
                    <a:bodyPr/>
                    <a:lstStyle/>
                    <a:p>
                      <a:r>
                        <a:rPr lang="en-US" dirty="0"/>
                        <a:t>crash of database that storing the undelivered orders</a:t>
                      </a:r>
                      <a:endParaRPr lang="en-IN" dirty="0"/>
                    </a:p>
                  </a:txBody>
                  <a:tcPr/>
                </a:tc>
                <a:tc>
                  <a:txBody>
                    <a:bodyPr/>
                    <a:lstStyle/>
                    <a:p>
                      <a:r>
                        <a:rPr lang="en-US" dirty="0"/>
                        <a:t>zero</a:t>
                      </a:r>
                      <a:endParaRPr lang="en-IN" dirty="0"/>
                    </a:p>
                  </a:txBody>
                  <a:tcPr/>
                </a:tc>
                <a:tc>
                  <a:txBody>
                    <a:bodyPr/>
                    <a:lstStyle/>
                    <a:p>
                      <a:r>
                        <a:rPr lang="en-US" dirty="0"/>
                        <a:t>1-5  min</a:t>
                      </a:r>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846710864"/>
                  </a:ext>
                </a:extLst>
              </a:tr>
              <a:tr h="525969">
                <a:tc>
                  <a:txBody>
                    <a:bodyPr/>
                    <a:lstStyle/>
                    <a:p>
                      <a:r>
                        <a:rPr lang="en-US" dirty="0"/>
                        <a:t>Accounts</a:t>
                      </a:r>
                      <a:endParaRPr lang="en-IN" dirty="0"/>
                    </a:p>
                  </a:txBody>
                  <a:tcPr/>
                </a:tc>
                <a:tc>
                  <a:txBody>
                    <a:bodyPr/>
                    <a:lstStyle/>
                    <a:p>
                      <a:r>
                        <a:rPr lang="en-US" dirty="0"/>
                        <a:t>Database failure</a:t>
                      </a:r>
                      <a:endParaRPr lang="en-IN" dirty="0"/>
                    </a:p>
                  </a:txBody>
                  <a:tcPr/>
                </a:tc>
                <a:tc>
                  <a:txBody>
                    <a:bodyPr/>
                    <a:lstStyle/>
                    <a:p>
                      <a:r>
                        <a:rPr lang="en-US" dirty="0"/>
                        <a:t>zero</a:t>
                      </a:r>
                      <a:endParaRPr lang="en-IN" dirty="0"/>
                    </a:p>
                  </a:txBody>
                  <a:tcPr/>
                </a:tc>
                <a:tc>
                  <a:txBody>
                    <a:bodyPr/>
                    <a:lstStyle/>
                    <a:p>
                      <a:r>
                        <a:rPr lang="en-US" dirty="0"/>
                        <a:t>1 min</a:t>
                      </a:r>
                      <a:endParaRPr lang="en-IN" dirty="0"/>
                    </a:p>
                  </a:txBody>
                  <a:tcPr/>
                </a:tc>
                <a:tc>
                  <a:txBody>
                    <a:bodyPr/>
                    <a:lstStyle/>
                    <a:p>
                      <a:r>
                        <a:rPr lang="en-US" dirty="0"/>
                        <a:t>Med</a:t>
                      </a:r>
                      <a:endParaRPr lang="en-IN" dirty="0"/>
                    </a:p>
                  </a:txBody>
                  <a:tcPr/>
                </a:tc>
                <a:extLst>
                  <a:ext uri="{0D108BD9-81ED-4DB2-BD59-A6C34878D82A}">
                    <a16:rowId xmlns:a16="http://schemas.microsoft.com/office/drawing/2014/main" val="2750414074"/>
                  </a:ext>
                </a:extLst>
              </a:tr>
              <a:tr h="525969">
                <a:tc>
                  <a:txBody>
                    <a:bodyPr/>
                    <a:lstStyle/>
                    <a:p>
                      <a:r>
                        <a:rPr lang="en-US" dirty="0"/>
                        <a:t>Analytics</a:t>
                      </a:r>
                      <a:endParaRPr lang="en-IN" dirty="0"/>
                    </a:p>
                  </a:txBody>
                  <a:tcPr/>
                </a:tc>
                <a:tc>
                  <a:txBody>
                    <a:bodyPr/>
                    <a:lstStyle/>
                    <a:p>
                      <a:r>
                        <a:rPr lang="en-US" dirty="0"/>
                        <a:t>User deletes table</a:t>
                      </a:r>
                      <a:endParaRPr lang="en-IN" dirty="0"/>
                    </a:p>
                  </a:txBody>
                  <a:tcPr/>
                </a:tc>
                <a:tc>
                  <a:txBody>
                    <a:bodyPr/>
                    <a:lstStyle/>
                    <a:p>
                      <a:r>
                        <a:rPr lang="en-US" dirty="0"/>
                        <a:t>1 hour</a:t>
                      </a:r>
                      <a:endParaRPr lang="en-IN" dirty="0"/>
                    </a:p>
                  </a:txBody>
                  <a:tcPr/>
                </a:tc>
                <a:tc>
                  <a:txBody>
                    <a:bodyPr/>
                    <a:lstStyle/>
                    <a:p>
                      <a:r>
                        <a:rPr lang="en-US" dirty="0"/>
                        <a:t>24 hours</a:t>
                      </a:r>
                      <a:endParaRPr lang="en-IN" dirty="0"/>
                    </a:p>
                  </a:txBody>
                  <a:tcPr/>
                </a:tc>
                <a:tc>
                  <a:txBody>
                    <a:bodyPr/>
                    <a:lstStyle/>
                    <a:p>
                      <a:r>
                        <a:rPr lang="en-US" dirty="0"/>
                        <a:t>Med</a:t>
                      </a:r>
                      <a:endParaRPr lang="en-IN" dirty="0"/>
                    </a:p>
                  </a:txBody>
                  <a:tcPr/>
                </a:tc>
                <a:extLst>
                  <a:ext uri="{0D108BD9-81ED-4DB2-BD59-A6C34878D82A}">
                    <a16:rowId xmlns:a16="http://schemas.microsoft.com/office/drawing/2014/main" val="2943148836"/>
                  </a:ext>
                </a:extLst>
              </a:tr>
            </a:tbl>
          </a:graphicData>
        </a:graphic>
      </p:graphicFrame>
    </p:spTree>
    <p:extLst>
      <p:ext uri="{BB962C8B-B14F-4D97-AF65-F5344CB8AC3E}">
        <p14:creationId xmlns:p14="http://schemas.microsoft.com/office/powerpoint/2010/main" val="73987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0269-A310-4C19-AF24-3BF6B953FF00}"/>
              </a:ext>
            </a:extLst>
          </p:cNvPr>
          <p:cNvSpPr>
            <a:spLocks noGrp="1"/>
          </p:cNvSpPr>
          <p:nvPr>
            <p:ph type="title"/>
          </p:nvPr>
        </p:nvSpPr>
        <p:spPr/>
        <p:txBody>
          <a:bodyPr/>
          <a:lstStyle/>
          <a:p>
            <a:r>
              <a:rPr lang="en-US" dirty="0"/>
              <a:t>Food Delivery Service</a:t>
            </a:r>
            <a:endParaRPr lang="en-IN" dirty="0"/>
          </a:p>
        </p:txBody>
      </p:sp>
      <p:sp>
        <p:nvSpPr>
          <p:cNvPr id="3" name="Content Placeholder 2">
            <a:extLst>
              <a:ext uri="{FF2B5EF4-FFF2-40B4-BE49-F238E27FC236}">
                <a16:creationId xmlns:a16="http://schemas.microsoft.com/office/drawing/2014/main" id="{02332B9A-BCEE-4229-AD0E-87E7BFD34B7C}"/>
              </a:ext>
            </a:extLst>
          </p:cNvPr>
          <p:cNvSpPr>
            <a:spLocks noGrp="1"/>
          </p:cNvSpPr>
          <p:nvPr>
            <p:ph idx="1"/>
          </p:nvPr>
        </p:nvSpPr>
        <p:spPr/>
        <p:txBody>
          <a:bodyPr>
            <a:normAutofit fontScale="92500" lnSpcReduction="10000"/>
          </a:bodyPr>
          <a:lstStyle/>
          <a:p>
            <a:r>
              <a:rPr lang="en-US" dirty="0"/>
              <a:t>Description:  A solution to order your meals online</a:t>
            </a:r>
          </a:p>
          <a:p>
            <a:endParaRPr lang="en-US" dirty="0"/>
          </a:p>
          <a:p>
            <a:r>
              <a:rPr lang="en-US" dirty="0"/>
              <a:t>Key features:</a:t>
            </a:r>
          </a:p>
          <a:p>
            <a:pPr lvl="1">
              <a:buFont typeface="Wingdings" panose="05000000000000000000" pitchFamily="2" charset="2"/>
              <a:buChar char="q"/>
            </a:pPr>
            <a:r>
              <a:rPr lang="en-US" dirty="0"/>
              <a:t> authorized city resident can place the food order to the nearby restaurants.</a:t>
            </a:r>
          </a:p>
          <a:p>
            <a:pPr lvl="1">
              <a:buFont typeface="Wingdings" panose="05000000000000000000" pitchFamily="2" charset="2"/>
              <a:buChar char="q"/>
            </a:pPr>
            <a:r>
              <a:rPr lang="en-US" dirty="0"/>
              <a:t> delivery person can pick up the order upon the request of restaurant manager .</a:t>
            </a:r>
          </a:p>
          <a:p>
            <a:pPr lvl="1">
              <a:buFont typeface="Wingdings" panose="05000000000000000000" pitchFamily="2" charset="2"/>
              <a:buChar char="q"/>
            </a:pPr>
            <a:r>
              <a:rPr lang="en-US" dirty="0"/>
              <a:t> restaurant manager can manipulate the food menu of the  restaurant and tag some offers and discounts.</a:t>
            </a:r>
          </a:p>
          <a:p>
            <a:r>
              <a:rPr lang="en-US" dirty="0"/>
              <a:t>Roles:</a:t>
            </a:r>
          </a:p>
          <a:p>
            <a:pPr lvl="1">
              <a:buFont typeface="Wingdings" panose="05000000000000000000" pitchFamily="2" charset="2"/>
              <a:buChar char="q"/>
            </a:pPr>
            <a:r>
              <a:rPr lang="en-US" dirty="0"/>
              <a:t> Customer</a:t>
            </a:r>
          </a:p>
          <a:p>
            <a:pPr lvl="1">
              <a:buFont typeface="Wingdings" panose="05000000000000000000" pitchFamily="2" charset="2"/>
              <a:buChar char="q"/>
            </a:pPr>
            <a:r>
              <a:rPr lang="en-US" dirty="0"/>
              <a:t> Restaurant manager</a:t>
            </a:r>
          </a:p>
          <a:p>
            <a:pPr lvl="1">
              <a:buFont typeface="Wingdings" panose="05000000000000000000" pitchFamily="2" charset="2"/>
              <a:buChar char="q"/>
            </a:pPr>
            <a:r>
              <a:rPr lang="en-US" dirty="0"/>
              <a:t> Delivery person</a:t>
            </a:r>
          </a:p>
          <a:p>
            <a:pPr lvl="1">
              <a:buFont typeface="Wingdings" panose="05000000000000000000" pitchFamily="2" charset="2"/>
              <a:buChar char="q"/>
            </a:pPr>
            <a:r>
              <a:rPr lang="en-US" dirty="0"/>
              <a:t> Solution Manager</a:t>
            </a:r>
            <a:endParaRPr lang="en-IN"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457200" lvl="1" indent="0">
              <a:buNone/>
            </a:pPr>
            <a:endParaRPr lang="en-US" dirty="0"/>
          </a:p>
        </p:txBody>
      </p:sp>
    </p:spTree>
    <p:extLst>
      <p:ext uri="{BB962C8B-B14F-4D97-AF65-F5344CB8AC3E}">
        <p14:creationId xmlns:p14="http://schemas.microsoft.com/office/powerpoint/2010/main" val="951708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F69-21D2-4619-8CC2-2E7ED171FBB3}"/>
              </a:ext>
            </a:extLst>
          </p:cNvPr>
          <p:cNvSpPr>
            <a:spLocks noGrp="1"/>
          </p:cNvSpPr>
          <p:nvPr>
            <p:ph type="title"/>
          </p:nvPr>
        </p:nvSpPr>
        <p:spPr/>
        <p:txBody>
          <a:bodyPr/>
          <a:lstStyle/>
          <a:p>
            <a:r>
              <a:rPr lang="en-IN" dirty="0"/>
              <a:t>Resource Disaster Recovery Plans </a:t>
            </a:r>
          </a:p>
        </p:txBody>
      </p:sp>
      <p:graphicFrame>
        <p:nvGraphicFramePr>
          <p:cNvPr id="4" name="Table 4">
            <a:extLst>
              <a:ext uri="{FF2B5EF4-FFF2-40B4-BE49-F238E27FC236}">
                <a16:creationId xmlns:a16="http://schemas.microsoft.com/office/drawing/2014/main" id="{AB0EB625-4E62-46CD-B73E-CE3DB1E19F1C}"/>
              </a:ext>
            </a:extLst>
          </p:cNvPr>
          <p:cNvGraphicFramePr>
            <a:graphicFrameLocks noGrp="1"/>
          </p:cNvGraphicFramePr>
          <p:nvPr>
            <p:ph idx="1"/>
            <p:extLst>
              <p:ext uri="{D42A27DB-BD31-4B8C-83A1-F6EECF244321}">
                <p14:modId xmlns:p14="http://schemas.microsoft.com/office/powerpoint/2010/main" val="1255872578"/>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11510494"/>
                    </a:ext>
                  </a:extLst>
                </a:gridCol>
                <a:gridCol w="2628900">
                  <a:extLst>
                    <a:ext uri="{9D8B030D-6E8A-4147-A177-3AD203B41FA5}">
                      <a16:colId xmlns:a16="http://schemas.microsoft.com/office/drawing/2014/main" val="2882056906"/>
                    </a:ext>
                  </a:extLst>
                </a:gridCol>
                <a:gridCol w="2628900">
                  <a:extLst>
                    <a:ext uri="{9D8B030D-6E8A-4147-A177-3AD203B41FA5}">
                      <a16:colId xmlns:a16="http://schemas.microsoft.com/office/drawing/2014/main" val="1266446229"/>
                    </a:ext>
                  </a:extLst>
                </a:gridCol>
                <a:gridCol w="2628900">
                  <a:extLst>
                    <a:ext uri="{9D8B030D-6E8A-4147-A177-3AD203B41FA5}">
                      <a16:colId xmlns:a16="http://schemas.microsoft.com/office/drawing/2014/main" val="4258658153"/>
                    </a:ext>
                  </a:extLst>
                </a:gridCol>
              </a:tblGrid>
              <a:tr h="370840">
                <a:tc>
                  <a:txBody>
                    <a:bodyPr/>
                    <a:lstStyle/>
                    <a:p>
                      <a:r>
                        <a:rPr lang="en-IN" dirty="0"/>
                        <a:t>Resource</a:t>
                      </a:r>
                    </a:p>
                  </a:txBody>
                  <a:tcPr/>
                </a:tc>
                <a:tc>
                  <a:txBody>
                    <a:bodyPr/>
                    <a:lstStyle/>
                    <a:p>
                      <a:r>
                        <a:rPr lang="en-IN" dirty="0"/>
                        <a:t>Backup Strategy</a:t>
                      </a:r>
                    </a:p>
                  </a:txBody>
                  <a:tcPr/>
                </a:tc>
                <a:tc>
                  <a:txBody>
                    <a:bodyPr/>
                    <a:lstStyle/>
                    <a:p>
                      <a:r>
                        <a:rPr lang="en-IN" dirty="0"/>
                        <a:t>Backup Location</a:t>
                      </a:r>
                    </a:p>
                  </a:txBody>
                  <a:tcPr/>
                </a:tc>
                <a:tc>
                  <a:txBody>
                    <a:bodyPr/>
                    <a:lstStyle/>
                    <a:p>
                      <a:r>
                        <a:rPr lang="en-IN" dirty="0"/>
                        <a:t>Recovery Procedure</a:t>
                      </a:r>
                    </a:p>
                  </a:txBody>
                  <a:tcPr/>
                </a:tc>
                <a:extLst>
                  <a:ext uri="{0D108BD9-81ED-4DB2-BD59-A6C34878D82A}">
                    <a16:rowId xmlns:a16="http://schemas.microsoft.com/office/drawing/2014/main" val="1413154682"/>
                  </a:ext>
                </a:extLst>
              </a:tr>
              <a:tr h="370840">
                <a:tc>
                  <a:txBody>
                    <a:bodyPr/>
                    <a:lstStyle/>
                    <a:p>
                      <a:r>
                        <a:rPr lang="en-US" dirty="0"/>
                        <a:t>Restaurants </a:t>
                      </a:r>
                      <a:r>
                        <a:rPr lang="en-US" dirty="0" err="1"/>
                        <a:t>Firestore</a:t>
                      </a:r>
                      <a:endParaRPr lang="en-IN" dirty="0"/>
                    </a:p>
                  </a:txBody>
                  <a:tcPr/>
                </a:tc>
                <a:tc>
                  <a:txBody>
                    <a:bodyPr/>
                    <a:lstStyle/>
                    <a:p>
                      <a:r>
                        <a:rPr lang="en-US" dirty="0"/>
                        <a:t>Daily automated backups</a:t>
                      </a:r>
                      <a:endParaRPr lang="en-IN" dirty="0"/>
                    </a:p>
                  </a:txBody>
                  <a:tcPr/>
                </a:tc>
                <a:tc>
                  <a:txBody>
                    <a:bodyPr/>
                    <a:lstStyle/>
                    <a:p>
                      <a:r>
                        <a:rPr lang="en-US" dirty="0"/>
                        <a:t>Multi-regional cloud Storage bucket</a:t>
                      </a:r>
                      <a:endParaRPr lang="en-IN" dirty="0"/>
                    </a:p>
                  </a:txBody>
                  <a:tcPr/>
                </a:tc>
                <a:tc>
                  <a:txBody>
                    <a:bodyPr/>
                    <a:lstStyle/>
                    <a:p>
                      <a:r>
                        <a:rPr lang="en-US" dirty="0"/>
                        <a:t>Cloud functions and cloud scheduler</a:t>
                      </a:r>
                      <a:endParaRPr lang="en-IN" dirty="0"/>
                    </a:p>
                  </a:txBody>
                  <a:tcPr/>
                </a:tc>
                <a:extLst>
                  <a:ext uri="{0D108BD9-81ED-4DB2-BD59-A6C34878D82A}">
                    <a16:rowId xmlns:a16="http://schemas.microsoft.com/office/drawing/2014/main" val="901892658"/>
                  </a:ext>
                </a:extLst>
              </a:tr>
              <a:tr h="370840">
                <a:tc>
                  <a:txBody>
                    <a:bodyPr/>
                    <a:lstStyle/>
                    <a:p>
                      <a:r>
                        <a:rPr lang="en-US" dirty="0"/>
                        <a:t>Orders cloud SQL database</a:t>
                      </a:r>
                      <a:endParaRPr lang="en-IN" dirty="0"/>
                    </a:p>
                  </a:txBody>
                  <a:tcPr/>
                </a:tc>
                <a:tc>
                  <a:txBody>
                    <a:bodyPr/>
                    <a:lstStyle/>
                    <a:p>
                      <a:r>
                        <a:rPr lang="en-US" dirty="0"/>
                        <a:t>Failover replica in another zone</a:t>
                      </a:r>
                      <a:endParaRPr lang="en-IN" dirty="0"/>
                    </a:p>
                  </a:txBody>
                  <a:tcPr/>
                </a:tc>
                <a:tc>
                  <a:txBody>
                    <a:bodyPr/>
                    <a:lstStyle/>
                    <a:p>
                      <a:r>
                        <a:rPr lang="en-US" dirty="0"/>
                        <a:t>Another cloud SQL DB</a:t>
                      </a:r>
                      <a:endParaRPr lang="en-IN" dirty="0"/>
                    </a:p>
                  </a:txBody>
                  <a:tcPr/>
                </a:tc>
                <a:tc>
                  <a:txBody>
                    <a:bodyPr/>
                    <a:lstStyle/>
                    <a:p>
                      <a:r>
                        <a:rPr lang="en-US" dirty="0"/>
                        <a:t>Failover run backup script</a:t>
                      </a:r>
                      <a:endParaRPr lang="en-IN" dirty="0"/>
                    </a:p>
                  </a:txBody>
                  <a:tcPr/>
                </a:tc>
                <a:extLst>
                  <a:ext uri="{0D108BD9-81ED-4DB2-BD59-A6C34878D82A}">
                    <a16:rowId xmlns:a16="http://schemas.microsoft.com/office/drawing/2014/main" val="1230554515"/>
                  </a:ext>
                </a:extLst>
              </a:tr>
              <a:tr h="370840">
                <a:tc>
                  <a:txBody>
                    <a:bodyPr/>
                    <a:lstStyle/>
                    <a:p>
                      <a:r>
                        <a:rPr lang="en-US" dirty="0"/>
                        <a:t>Accounts</a:t>
                      </a:r>
                      <a:endParaRPr lang="en-IN" dirty="0"/>
                    </a:p>
                  </a:txBody>
                  <a:tcPr/>
                </a:tc>
                <a:tc>
                  <a:txBody>
                    <a:bodyPr/>
                    <a:lstStyle/>
                    <a:p>
                      <a:r>
                        <a:rPr lang="en-US" dirty="0"/>
                        <a:t>Failover replica in another zone</a:t>
                      </a:r>
                      <a:endParaRPr lang="en-IN" dirty="0"/>
                    </a:p>
                  </a:txBody>
                  <a:tcPr/>
                </a:tc>
                <a:tc>
                  <a:txBody>
                    <a:bodyPr/>
                    <a:lstStyle/>
                    <a:p>
                      <a:r>
                        <a:rPr lang="en-US" dirty="0"/>
                        <a:t>Another cloud SQL DB</a:t>
                      </a:r>
                      <a:endParaRPr lang="en-IN" dirty="0"/>
                    </a:p>
                  </a:txBody>
                  <a:tcPr/>
                </a:tc>
                <a:tc>
                  <a:txBody>
                    <a:bodyPr/>
                    <a:lstStyle/>
                    <a:p>
                      <a:r>
                        <a:rPr lang="en-US" dirty="0"/>
                        <a:t>Failover run backup script</a:t>
                      </a:r>
                      <a:endParaRPr lang="en-IN" dirty="0"/>
                    </a:p>
                  </a:txBody>
                  <a:tcPr/>
                </a:tc>
                <a:extLst>
                  <a:ext uri="{0D108BD9-81ED-4DB2-BD59-A6C34878D82A}">
                    <a16:rowId xmlns:a16="http://schemas.microsoft.com/office/drawing/2014/main" val="3557797843"/>
                  </a:ext>
                </a:extLst>
              </a:tr>
              <a:tr h="370840">
                <a:tc>
                  <a:txBody>
                    <a:bodyPr/>
                    <a:lstStyle/>
                    <a:p>
                      <a:r>
                        <a:rPr lang="en-US" dirty="0"/>
                        <a:t>Analytics big-query database</a:t>
                      </a:r>
                      <a:endParaRPr lang="en-IN" dirty="0"/>
                    </a:p>
                  </a:txBody>
                  <a:tcPr/>
                </a:tc>
                <a:tc>
                  <a:txBody>
                    <a:bodyPr/>
                    <a:lstStyle/>
                    <a:p>
                      <a:r>
                        <a:rPr lang="en-US" dirty="0"/>
                        <a:t>NA</a:t>
                      </a:r>
                      <a:endParaRPr lang="en-IN" dirty="0"/>
                    </a:p>
                  </a:txBody>
                  <a:tcPr/>
                </a:tc>
                <a:tc>
                  <a:txBody>
                    <a:bodyPr/>
                    <a:lstStyle/>
                    <a:p>
                      <a:r>
                        <a:rPr lang="en-US" dirty="0"/>
                        <a:t>NA</a:t>
                      </a:r>
                      <a:endParaRPr lang="en-IN" dirty="0"/>
                    </a:p>
                  </a:txBody>
                  <a:tcPr/>
                </a:tc>
                <a:tc>
                  <a:txBody>
                    <a:bodyPr/>
                    <a:lstStyle/>
                    <a:p>
                      <a:r>
                        <a:rPr lang="en-US" dirty="0"/>
                        <a:t>Re-import data to rebuild analytics tables</a:t>
                      </a:r>
                      <a:endParaRPr lang="en-IN" dirty="0"/>
                    </a:p>
                  </a:txBody>
                  <a:tcPr/>
                </a:tc>
                <a:extLst>
                  <a:ext uri="{0D108BD9-81ED-4DB2-BD59-A6C34878D82A}">
                    <a16:rowId xmlns:a16="http://schemas.microsoft.com/office/drawing/2014/main" val="4175890854"/>
                  </a:ext>
                </a:extLst>
              </a:tr>
            </a:tbl>
          </a:graphicData>
        </a:graphic>
      </p:graphicFrame>
    </p:spTree>
    <p:extLst>
      <p:ext uri="{BB962C8B-B14F-4D97-AF65-F5344CB8AC3E}">
        <p14:creationId xmlns:p14="http://schemas.microsoft.com/office/powerpoint/2010/main" val="66813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96E8-5E96-4FD0-A56E-E3D2900E0835}"/>
              </a:ext>
            </a:extLst>
          </p:cNvPr>
          <p:cNvSpPr>
            <a:spLocks noGrp="1"/>
          </p:cNvSpPr>
          <p:nvPr>
            <p:ph type="title"/>
          </p:nvPr>
        </p:nvSpPr>
        <p:spPr/>
        <p:txBody>
          <a:bodyPr/>
          <a:lstStyle/>
          <a:p>
            <a:r>
              <a:rPr lang="en-US" dirty="0"/>
              <a:t>Modeling Secure Google Cloud Services</a:t>
            </a:r>
            <a:endParaRPr lang="en-IN" dirty="0"/>
          </a:p>
        </p:txBody>
      </p:sp>
      <p:pic>
        <p:nvPicPr>
          <p:cNvPr id="5" name="Content Placeholder 4">
            <a:extLst>
              <a:ext uri="{FF2B5EF4-FFF2-40B4-BE49-F238E27FC236}">
                <a16:creationId xmlns:a16="http://schemas.microsoft.com/office/drawing/2014/main" id="{02431D26-164C-467F-A5D6-BB3CFF3DA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440" y="1825625"/>
            <a:ext cx="9339120" cy="4351338"/>
          </a:xfrm>
        </p:spPr>
      </p:pic>
    </p:spTree>
    <p:extLst>
      <p:ext uri="{BB962C8B-B14F-4D97-AF65-F5344CB8AC3E}">
        <p14:creationId xmlns:p14="http://schemas.microsoft.com/office/powerpoint/2010/main" val="210792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A388-7BFF-4380-B2D8-F1512E3ABF81}"/>
              </a:ext>
            </a:extLst>
          </p:cNvPr>
          <p:cNvSpPr>
            <a:spLocks noGrp="1"/>
          </p:cNvSpPr>
          <p:nvPr>
            <p:ph type="title"/>
          </p:nvPr>
        </p:nvSpPr>
        <p:spPr>
          <a:xfrm>
            <a:off x="838200" y="365125"/>
            <a:ext cx="10515600" cy="1978580"/>
          </a:xfrm>
        </p:spPr>
        <p:txBody>
          <a:bodyPr/>
          <a:lstStyle/>
          <a:p>
            <a:r>
              <a:rPr lang="en-US" dirty="0"/>
              <a:t>Cost estimating and planning(very rough)</a:t>
            </a:r>
            <a:br>
              <a:rPr lang="en-US" dirty="0"/>
            </a:br>
            <a:r>
              <a:rPr lang="en-US" sz="2000" dirty="0"/>
              <a:t>(at one lakh restaurants with 10 million users)</a:t>
            </a:r>
            <a:endParaRPr lang="en-IN" dirty="0"/>
          </a:p>
        </p:txBody>
      </p:sp>
      <p:graphicFrame>
        <p:nvGraphicFramePr>
          <p:cNvPr id="4" name="Table 4">
            <a:extLst>
              <a:ext uri="{FF2B5EF4-FFF2-40B4-BE49-F238E27FC236}">
                <a16:creationId xmlns:a16="http://schemas.microsoft.com/office/drawing/2014/main" id="{729FB10F-502F-41B6-8D36-CE2F131AEE38}"/>
              </a:ext>
            </a:extLst>
          </p:cNvPr>
          <p:cNvGraphicFramePr>
            <a:graphicFrameLocks noGrp="1"/>
          </p:cNvGraphicFramePr>
          <p:nvPr>
            <p:ph idx="1"/>
            <p:extLst>
              <p:ext uri="{D42A27DB-BD31-4B8C-83A1-F6EECF244321}">
                <p14:modId xmlns:p14="http://schemas.microsoft.com/office/powerpoint/2010/main" val="970139952"/>
              </p:ext>
            </p:extLst>
          </p:nvPr>
        </p:nvGraphicFramePr>
        <p:xfrm>
          <a:off x="651769" y="2793291"/>
          <a:ext cx="10515597" cy="2123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92035792"/>
                    </a:ext>
                  </a:extLst>
                </a:gridCol>
                <a:gridCol w="3505199">
                  <a:extLst>
                    <a:ext uri="{9D8B030D-6E8A-4147-A177-3AD203B41FA5}">
                      <a16:colId xmlns:a16="http://schemas.microsoft.com/office/drawing/2014/main" val="822418124"/>
                    </a:ext>
                  </a:extLst>
                </a:gridCol>
                <a:gridCol w="3505199">
                  <a:extLst>
                    <a:ext uri="{9D8B030D-6E8A-4147-A177-3AD203B41FA5}">
                      <a16:colId xmlns:a16="http://schemas.microsoft.com/office/drawing/2014/main" val="1329382277"/>
                    </a:ext>
                  </a:extLst>
                </a:gridCol>
              </a:tblGrid>
              <a:tr h="370840">
                <a:tc>
                  <a:txBody>
                    <a:bodyPr/>
                    <a:lstStyle/>
                    <a:p>
                      <a:r>
                        <a:rPr lang="en-US" dirty="0"/>
                        <a:t>Service Name</a:t>
                      </a:r>
                      <a:endParaRPr lang="en-IN" dirty="0"/>
                    </a:p>
                  </a:txBody>
                  <a:tcPr/>
                </a:tc>
                <a:tc>
                  <a:txBody>
                    <a:bodyPr/>
                    <a:lstStyle/>
                    <a:p>
                      <a:r>
                        <a:rPr lang="en-IN" dirty="0"/>
                        <a:t>Google Cloud Resource</a:t>
                      </a:r>
                    </a:p>
                  </a:txBody>
                  <a:tcPr/>
                </a:tc>
                <a:tc>
                  <a:txBody>
                    <a:bodyPr/>
                    <a:lstStyle/>
                    <a:p>
                      <a:r>
                        <a:rPr lang="en-US" dirty="0"/>
                        <a:t>Cost  per month</a:t>
                      </a:r>
                      <a:endParaRPr lang="en-IN" dirty="0"/>
                    </a:p>
                  </a:txBody>
                  <a:tcPr/>
                </a:tc>
                <a:extLst>
                  <a:ext uri="{0D108BD9-81ED-4DB2-BD59-A6C34878D82A}">
                    <a16:rowId xmlns:a16="http://schemas.microsoft.com/office/drawing/2014/main" val="729985000"/>
                  </a:ext>
                </a:extLst>
              </a:tr>
              <a:tr h="370840">
                <a:tc>
                  <a:txBody>
                    <a:bodyPr/>
                    <a:lstStyle/>
                    <a:p>
                      <a:r>
                        <a:rPr lang="en-US" dirty="0"/>
                        <a:t>Orders</a:t>
                      </a:r>
                      <a:endParaRPr lang="en-IN" dirty="0"/>
                    </a:p>
                  </a:txBody>
                  <a:tcPr/>
                </a:tc>
                <a:tc>
                  <a:txBody>
                    <a:bodyPr/>
                    <a:lstStyle/>
                    <a:p>
                      <a:r>
                        <a:rPr lang="en-US" dirty="0"/>
                        <a:t>Cloud SQL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$ 1178.2</a:t>
                      </a:r>
                      <a:endParaRPr lang="en-IN" sz="1800" b="0" i="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036720964"/>
                  </a:ext>
                </a:extLst>
              </a:tr>
              <a:tr h="370840">
                <a:tc>
                  <a:txBody>
                    <a:bodyPr/>
                    <a:lstStyle/>
                    <a:p>
                      <a:r>
                        <a:rPr lang="en-US" dirty="0"/>
                        <a:t>Restaurants</a:t>
                      </a:r>
                      <a:endParaRPr lang="en-IN" dirty="0"/>
                    </a:p>
                  </a:txBody>
                  <a:tcPr/>
                </a:tc>
                <a:tc>
                  <a:txBody>
                    <a:bodyPr/>
                    <a:lstStyle/>
                    <a:p>
                      <a:r>
                        <a:rPr lang="en-US" dirty="0" err="1"/>
                        <a:t>Firestore</a:t>
                      </a:r>
                      <a:endParaRPr lang="en-IN" dirty="0"/>
                    </a:p>
                  </a:txBody>
                  <a:tcPr/>
                </a:tc>
                <a:tc>
                  <a:txBody>
                    <a:bodyPr/>
                    <a:lstStyle/>
                    <a:p>
                      <a:r>
                        <a:rPr lang="en-US" dirty="0"/>
                        <a:t>$ 215.41</a:t>
                      </a:r>
                      <a:endParaRPr lang="en-IN" dirty="0"/>
                    </a:p>
                  </a:txBody>
                  <a:tcPr/>
                </a:tc>
                <a:extLst>
                  <a:ext uri="{0D108BD9-81ED-4DB2-BD59-A6C34878D82A}">
                    <a16:rowId xmlns:a16="http://schemas.microsoft.com/office/drawing/2014/main" val="3004016343"/>
                  </a:ext>
                </a:extLst>
              </a:tr>
              <a:tr h="370840">
                <a:tc>
                  <a:txBody>
                    <a:bodyPr/>
                    <a:lstStyle/>
                    <a:p>
                      <a:r>
                        <a:rPr lang="en-US" dirty="0"/>
                        <a:t>Restaurants uploads</a:t>
                      </a:r>
                      <a:endParaRPr lang="en-IN" dirty="0"/>
                    </a:p>
                  </a:txBody>
                  <a:tcPr/>
                </a:tc>
                <a:tc>
                  <a:txBody>
                    <a:bodyPr/>
                    <a:lstStyle/>
                    <a:p>
                      <a:r>
                        <a:rPr lang="en-US" dirty="0"/>
                        <a:t>Cloud Storage</a:t>
                      </a:r>
                      <a:endParaRPr lang="en-IN" dirty="0"/>
                    </a:p>
                  </a:txBody>
                  <a:tcPr/>
                </a:tc>
                <a:tc>
                  <a:txBody>
                    <a:bodyPr/>
                    <a:lstStyle/>
                    <a:p>
                      <a:r>
                        <a:rPr lang="en-US" dirty="0"/>
                        <a:t>$ 230.00</a:t>
                      </a:r>
                      <a:endParaRPr lang="en-IN" dirty="0"/>
                    </a:p>
                  </a:txBody>
                  <a:tcPr/>
                </a:tc>
                <a:extLst>
                  <a:ext uri="{0D108BD9-81ED-4DB2-BD59-A6C34878D82A}">
                    <a16:rowId xmlns:a16="http://schemas.microsoft.com/office/drawing/2014/main" val="4253228395"/>
                  </a:ext>
                </a:extLst>
              </a:tr>
              <a:tr h="370840">
                <a:tc>
                  <a:txBody>
                    <a:bodyPr/>
                    <a:lstStyle/>
                    <a:p>
                      <a:r>
                        <a:rPr lang="en-US" dirty="0"/>
                        <a:t>Analytics</a:t>
                      </a:r>
                      <a:endParaRPr lang="en-IN" dirty="0"/>
                    </a:p>
                  </a:txBody>
                  <a:tcPr/>
                </a:tc>
                <a:tc>
                  <a:txBody>
                    <a:bodyPr/>
                    <a:lstStyle/>
                    <a:p>
                      <a:r>
                        <a:rPr lang="en-US" dirty="0" err="1"/>
                        <a:t>Bigquery</a:t>
                      </a:r>
                      <a:endParaRPr lang="en-IN" dirty="0"/>
                    </a:p>
                  </a:txBody>
                  <a:tcPr/>
                </a:tc>
                <a:tc>
                  <a:txBody>
                    <a:bodyPr/>
                    <a:lstStyle/>
                    <a:p>
                      <a:r>
                        <a:rPr lang="en-US" dirty="0"/>
                        <a:t>$ 214.72</a:t>
                      </a:r>
                      <a:endParaRPr lang="en-IN" dirty="0"/>
                    </a:p>
                  </a:txBody>
                  <a:tcPr/>
                </a:tc>
                <a:extLst>
                  <a:ext uri="{0D108BD9-81ED-4DB2-BD59-A6C34878D82A}">
                    <a16:rowId xmlns:a16="http://schemas.microsoft.com/office/drawing/2014/main" val="3737151757"/>
                  </a:ext>
                </a:extLst>
              </a:tr>
            </a:tbl>
          </a:graphicData>
        </a:graphic>
      </p:graphicFrame>
    </p:spTree>
    <p:extLst>
      <p:ext uri="{BB962C8B-B14F-4D97-AF65-F5344CB8AC3E}">
        <p14:creationId xmlns:p14="http://schemas.microsoft.com/office/powerpoint/2010/main" val="30586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B7A1-B4E2-4768-8089-0B1822C218F7}"/>
              </a:ext>
            </a:extLst>
          </p:cNvPr>
          <p:cNvSpPr>
            <a:spLocks noGrp="1"/>
          </p:cNvSpPr>
          <p:nvPr>
            <p:ph type="title"/>
          </p:nvPr>
        </p:nvSpPr>
        <p:spPr>
          <a:xfrm>
            <a:off x="838200" y="500062"/>
            <a:ext cx="10515600" cy="1325563"/>
          </a:xfrm>
        </p:spPr>
        <p:txBody>
          <a:bodyPr/>
          <a:lstStyle/>
          <a:p>
            <a:r>
              <a:rPr lang="en-US" dirty="0"/>
              <a:t>Customer persona</a:t>
            </a:r>
            <a:endParaRPr lang="en-IN" dirty="0"/>
          </a:p>
        </p:txBody>
      </p:sp>
      <p:sp>
        <p:nvSpPr>
          <p:cNvPr id="3" name="Content Placeholder 2">
            <a:extLst>
              <a:ext uri="{FF2B5EF4-FFF2-40B4-BE49-F238E27FC236}">
                <a16:creationId xmlns:a16="http://schemas.microsoft.com/office/drawing/2014/main" id="{CAFA54EF-1125-43E8-96AF-9AC8EB59D7A6}"/>
              </a:ext>
            </a:extLst>
          </p:cNvPr>
          <p:cNvSpPr>
            <a:spLocks noGrp="1"/>
          </p:cNvSpPr>
          <p:nvPr>
            <p:ph idx="1"/>
          </p:nvPr>
        </p:nvSpPr>
        <p:spPr/>
        <p:txBody>
          <a:bodyPr/>
          <a:lstStyle/>
          <a:p>
            <a:r>
              <a:rPr lang="en-US" dirty="0"/>
              <a:t>Jake is a college student who wants to access nearby restaurants to place the food order any time restaurant is open and he want  the billing process to be automatic through either his credit card or his app wallet. Jake wants his delivery as quickly as possible, and he also likes the discounts and free addons </a:t>
            </a:r>
          </a:p>
          <a:p>
            <a:r>
              <a:rPr lang="en-US" dirty="0"/>
              <a:t>Alice is working lady who wants the food delivery for lunch every week day without need for explicit ordering and also she want  to schedule of preferred lunch for each day and also likes the dish recommendation</a:t>
            </a:r>
            <a:endParaRPr lang="en-IN" dirty="0"/>
          </a:p>
        </p:txBody>
      </p:sp>
    </p:spTree>
    <p:extLst>
      <p:ext uri="{BB962C8B-B14F-4D97-AF65-F5344CB8AC3E}">
        <p14:creationId xmlns:p14="http://schemas.microsoft.com/office/powerpoint/2010/main" val="357266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1CD5-2D62-41A3-9465-F4024CC232BA}"/>
              </a:ext>
            </a:extLst>
          </p:cNvPr>
          <p:cNvSpPr>
            <a:spLocks noGrp="1"/>
          </p:cNvSpPr>
          <p:nvPr>
            <p:ph type="title"/>
          </p:nvPr>
        </p:nvSpPr>
        <p:spPr/>
        <p:txBody>
          <a:bodyPr/>
          <a:lstStyle/>
          <a:p>
            <a:r>
              <a:rPr lang="en-US" dirty="0"/>
              <a:t>Restaurant manager persona</a:t>
            </a:r>
            <a:endParaRPr lang="en-IN" dirty="0"/>
          </a:p>
        </p:txBody>
      </p:sp>
      <p:sp>
        <p:nvSpPr>
          <p:cNvPr id="3" name="Content Placeholder 2">
            <a:extLst>
              <a:ext uri="{FF2B5EF4-FFF2-40B4-BE49-F238E27FC236}">
                <a16:creationId xmlns:a16="http://schemas.microsoft.com/office/drawing/2014/main" id="{69597439-85C7-48EB-A405-62389F58E259}"/>
              </a:ext>
            </a:extLst>
          </p:cNvPr>
          <p:cNvSpPr>
            <a:spLocks noGrp="1"/>
          </p:cNvSpPr>
          <p:nvPr>
            <p:ph idx="1"/>
          </p:nvPr>
        </p:nvSpPr>
        <p:spPr/>
        <p:txBody>
          <a:bodyPr/>
          <a:lstStyle/>
          <a:p>
            <a:r>
              <a:rPr lang="en-US" dirty="0"/>
              <a:t>Rave is the restaurant manager who want to list his restaurant in the application and receive the food order by online and able to notify nearby delivery person to pick the order, and also be able to update the food menu easily and each update should reflect to customer with minimum latency, and also he want to add the discount to specific dish or when ordered as combo</a:t>
            </a:r>
            <a:endParaRPr lang="en-IN" dirty="0"/>
          </a:p>
        </p:txBody>
      </p:sp>
    </p:spTree>
    <p:extLst>
      <p:ext uri="{BB962C8B-B14F-4D97-AF65-F5344CB8AC3E}">
        <p14:creationId xmlns:p14="http://schemas.microsoft.com/office/powerpoint/2010/main" val="164648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873E-824D-444B-90B7-63799E53915D}"/>
              </a:ext>
            </a:extLst>
          </p:cNvPr>
          <p:cNvSpPr>
            <a:spLocks noGrp="1"/>
          </p:cNvSpPr>
          <p:nvPr>
            <p:ph type="title"/>
          </p:nvPr>
        </p:nvSpPr>
        <p:spPr/>
        <p:txBody>
          <a:bodyPr/>
          <a:lstStyle/>
          <a:p>
            <a:r>
              <a:rPr lang="en-US" dirty="0"/>
              <a:t>Delivery person persona</a:t>
            </a:r>
            <a:endParaRPr lang="en-IN" dirty="0"/>
          </a:p>
        </p:txBody>
      </p:sp>
      <p:sp>
        <p:nvSpPr>
          <p:cNvPr id="3" name="Content Placeholder 2">
            <a:extLst>
              <a:ext uri="{FF2B5EF4-FFF2-40B4-BE49-F238E27FC236}">
                <a16:creationId xmlns:a16="http://schemas.microsoft.com/office/drawing/2014/main" id="{B904CB2A-A5C3-461A-AA87-04301B2F870E}"/>
              </a:ext>
            </a:extLst>
          </p:cNvPr>
          <p:cNvSpPr>
            <a:spLocks noGrp="1"/>
          </p:cNvSpPr>
          <p:nvPr>
            <p:ph idx="1"/>
          </p:nvPr>
        </p:nvSpPr>
        <p:spPr/>
        <p:txBody>
          <a:bodyPr/>
          <a:lstStyle/>
          <a:p>
            <a:pPr marL="0" indent="0">
              <a:buNone/>
            </a:pPr>
            <a:r>
              <a:rPr lang="en-US" dirty="0"/>
              <a:t>Daniel is the delivery person who must be able to pick the order whenever any nearby restaurant manager wants him to, he also want the details of the pickup and exact delivery location and customer contact info, he also want to be able to pickup the multiple orders and like the recommendation system that recommends to pick the multiple orders for the single trip.</a:t>
            </a:r>
            <a:endParaRPr lang="en-IN" dirty="0"/>
          </a:p>
        </p:txBody>
      </p:sp>
    </p:spTree>
    <p:extLst>
      <p:ext uri="{BB962C8B-B14F-4D97-AF65-F5344CB8AC3E}">
        <p14:creationId xmlns:p14="http://schemas.microsoft.com/office/powerpoint/2010/main" val="56954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8288-1684-44BB-B618-DFBD848E6AC5}"/>
              </a:ext>
            </a:extLst>
          </p:cNvPr>
          <p:cNvSpPr>
            <a:spLocks noGrp="1"/>
          </p:cNvSpPr>
          <p:nvPr>
            <p:ph type="title"/>
          </p:nvPr>
        </p:nvSpPr>
        <p:spPr/>
        <p:txBody>
          <a:bodyPr/>
          <a:lstStyle/>
          <a:p>
            <a:r>
              <a:rPr lang="en-US" dirty="0"/>
              <a:t>Solution manager persona</a:t>
            </a:r>
            <a:endParaRPr lang="en-IN" dirty="0"/>
          </a:p>
        </p:txBody>
      </p:sp>
      <p:sp>
        <p:nvSpPr>
          <p:cNvPr id="3" name="Content Placeholder 2">
            <a:extLst>
              <a:ext uri="{FF2B5EF4-FFF2-40B4-BE49-F238E27FC236}">
                <a16:creationId xmlns:a16="http://schemas.microsoft.com/office/drawing/2014/main" id="{928EE947-E05C-4BDB-BB4F-E4B624F87509}"/>
              </a:ext>
            </a:extLst>
          </p:cNvPr>
          <p:cNvSpPr>
            <a:spLocks noGrp="1"/>
          </p:cNvSpPr>
          <p:nvPr>
            <p:ph idx="1"/>
          </p:nvPr>
        </p:nvSpPr>
        <p:spPr/>
        <p:txBody>
          <a:bodyPr/>
          <a:lstStyle/>
          <a:p>
            <a:pPr marL="0" indent="0">
              <a:buNone/>
            </a:pPr>
            <a:r>
              <a:rPr lang="en-US" dirty="0" err="1"/>
              <a:t>Sailely</a:t>
            </a:r>
            <a:r>
              <a:rPr lang="en-US" dirty="0"/>
              <a:t> is the solution manager and she want the info about the total orders placed and customers rating and feed back and can be able use that info for key analytics and make the business decision</a:t>
            </a:r>
            <a:endParaRPr lang="en-IN" dirty="0"/>
          </a:p>
        </p:txBody>
      </p:sp>
    </p:spTree>
    <p:extLst>
      <p:ext uri="{BB962C8B-B14F-4D97-AF65-F5344CB8AC3E}">
        <p14:creationId xmlns:p14="http://schemas.microsoft.com/office/powerpoint/2010/main" val="88518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B540-A186-4984-9B8F-B9C4F21D7FF6}"/>
              </a:ext>
            </a:extLst>
          </p:cNvPr>
          <p:cNvSpPr>
            <a:spLocks noGrp="1"/>
          </p:cNvSpPr>
          <p:nvPr>
            <p:ph type="title"/>
          </p:nvPr>
        </p:nvSpPr>
        <p:spPr/>
        <p:txBody>
          <a:bodyPr/>
          <a:lstStyle/>
          <a:p>
            <a:r>
              <a:rPr lang="en-US" dirty="0"/>
              <a:t>Stories</a:t>
            </a:r>
            <a:endParaRPr lang="en-IN" dirty="0"/>
          </a:p>
        </p:txBody>
      </p:sp>
      <p:sp>
        <p:nvSpPr>
          <p:cNvPr id="3" name="Content Placeholder 2">
            <a:extLst>
              <a:ext uri="{FF2B5EF4-FFF2-40B4-BE49-F238E27FC236}">
                <a16:creationId xmlns:a16="http://schemas.microsoft.com/office/drawing/2014/main" id="{9D3C2D13-E868-4251-8DF2-33DD5EBAF652}"/>
              </a:ext>
            </a:extLst>
          </p:cNvPr>
          <p:cNvSpPr>
            <a:spLocks noGrp="1"/>
          </p:cNvSpPr>
          <p:nvPr>
            <p:ph idx="1"/>
          </p:nvPr>
        </p:nvSpPr>
        <p:spPr>
          <a:xfrm>
            <a:off x="838200" y="1482571"/>
            <a:ext cx="10515600" cy="4694392"/>
          </a:xfrm>
        </p:spPr>
        <p:txBody>
          <a:bodyPr>
            <a:normAutofit/>
          </a:bodyPr>
          <a:lstStyle/>
          <a:p>
            <a:r>
              <a:rPr lang="en-US" dirty="0"/>
              <a:t> Place order</a:t>
            </a:r>
          </a:p>
          <a:p>
            <a:pPr marL="0" indent="0">
              <a:buNone/>
            </a:pPr>
            <a:r>
              <a:rPr lang="en-US" dirty="0"/>
              <a:t> As a customer, I want to browse through nearby restaurants and place food order, so   that I can get food to eat at  comfort of my home/office/anyplace.</a:t>
            </a:r>
          </a:p>
          <a:p>
            <a:r>
              <a:rPr lang="en-US" dirty="0"/>
              <a:t>Manage restaurant</a:t>
            </a:r>
          </a:p>
          <a:p>
            <a:pPr marL="0" indent="0">
              <a:buNone/>
            </a:pPr>
            <a:r>
              <a:rPr lang="en-US" dirty="0"/>
              <a:t> As a restaurant manager, I want to list my restaurant in the application and temporarily hire delivery person to delivery the food to my customers, so that my restaurant can get easy customers.</a:t>
            </a:r>
          </a:p>
          <a:p>
            <a:r>
              <a:rPr lang="en-US" dirty="0"/>
              <a:t>As a delivery person, I want to pickup the orders from the restaurants and deliver it, so that I can get the employment.</a:t>
            </a:r>
          </a:p>
          <a:p>
            <a:pPr marL="0" indent="0">
              <a:buNone/>
            </a:pPr>
            <a:endParaRPr lang="en-IN" dirty="0"/>
          </a:p>
        </p:txBody>
      </p:sp>
    </p:spTree>
    <p:extLst>
      <p:ext uri="{BB962C8B-B14F-4D97-AF65-F5344CB8AC3E}">
        <p14:creationId xmlns:p14="http://schemas.microsoft.com/office/powerpoint/2010/main" val="190763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9C61-3DA4-484A-948B-F9D9A7024415}"/>
              </a:ext>
            </a:extLst>
          </p:cNvPr>
          <p:cNvSpPr>
            <a:spLocks noGrp="1"/>
          </p:cNvSpPr>
          <p:nvPr>
            <p:ph type="title"/>
          </p:nvPr>
        </p:nvSpPr>
        <p:spPr/>
        <p:txBody>
          <a:bodyPr/>
          <a:lstStyle/>
          <a:p>
            <a:r>
              <a:rPr lang="en-US" dirty="0"/>
              <a:t>Stories</a:t>
            </a:r>
            <a:endParaRPr lang="en-IN" dirty="0"/>
          </a:p>
        </p:txBody>
      </p:sp>
      <p:sp>
        <p:nvSpPr>
          <p:cNvPr id="3" name="Content Placeholder 2">
            <a:extLst>
              <a:ext uri="{FF2B5EF4-FFF2-40B4-BE49-F238E27FC236}">
                <a16:creationId xmlns:a16="http://schemas.microsoft.com/office/drawing/2014/main" id="{51892B4D-3335-4A58-950E-A30884BE6DCD}"/>
              </a:ext>
            </a:extLst>
          </p:cNvPr>
          <p:cNvSpPr>
            <a:spLocks noGrp="1"/>
          </p:cNvSpPr>
          <p:nvPr>
            <p:ph idx="1"/>
          </p:nvPr>
        </p:nvSpPr>
        <p:spPr/>
        <p:txBody>
          <a:bodyPr/>
          <a:lstStyle/>
          <a:p>
            <a:r>
              <a:rPr lang="en-US" dirty="0"/>
              <a:t>Analyze the business:</a:t>
            </a:r>
          </a:p>
          <a:p>
            <a:pPr marL="0" indent="0">
              <a:buNone/>
            </a:pPr>
            <a:r>
              <a:rPr lang="en-IN" dirty="0"/>
              <a:t>   As a solution manager/solution analyst, I want the analytics of business, so that I can take required business decisions or changes. </a:t>
            </a:r>
          </a:p>
        </p:txBody>
      </p:sp>
    </p:spTree>
    <p:extLst>
      <p:ext uri="{BB962C8B-B14F-4D97-AF65-F5344CB8AC3E}">
        <p14:creationId xmlns:p14="http://schemas.microsoft.com/office/powerpoint/2010/main" val="16342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8F48-860D-4420-9D03-303E2CA0CE66}"/>
              </a:ext>
            </a:extLst>
          </p:cNvPr>
          <p:cNvSpPr>
            <a:spLocks noGrp="1"/>
          </p:cNvSpPr>
          <p:nvPr>
            <p:ph type="title"/>
          </p:nvPr>
        </p:nvSpPr>
        <p:spPr/>
        <p:txBody>
          <a:bodyPr/>
          <a:lstStyle/>
          <a:p>
            <a:r>
              <a:rPr lang="en-IN" dirty="0"/>
              <a:t>Defining SLIs and SLOs</a:t>
            </a:r>
          </a:p>
        </p:txBody>
      </p:sp>
      <p:graphicFrame>
        <p:nvGraphicFramePr>
          <p:cNvPr id="4" name="Table 4">
            <a:extLst>
              <a:ext uri="{FF2B5EF4-FFF2-40B4-BE49-F238E27FC236}">
                <a16:creationId xmlns:a16="http://schemas.microsoft.com/office/drawing/2014/main" id="{18D68818-94D7-464B-8974-1E94097E5345}"/>
              </a:ext>
            </a:extLst>
          </p:cNvPr>
          <p:cNvGraphicFramePr>
            <a:graphicFrameLocks noGrp="1"/>
          </p:cNvGraphicFramePr>
          <p:nvPr>
            <p:ph idx="1"/>
            <p:extLst>
              <p:ext uri="{D42A27DB-BD31-4B8C-83A1-F6EECF244321}">
                <p14:modId xmlns:p14="http://schemas.microsoft.com/office/powerpoint/2010/main" val="1614375415"/>
              </p:ext>
            </p:extLst>
          </p:nvPr>
        </p:nvGraphicFramePr>
        <p:xfrm>
          <a:off x="838200" y="1825624"/>
          <a:ext cx="10515597" cy="3888061"/>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828958997"/>
                    </a:ext>
                  </a:extLst>
                </a:gridCol>
                <a:gridCol w="2883024">
                  <a:extLst>
                    <a:ext uri="{9D8B030D-6E8A-4147-A177-3AD203B41FA5}">
                      <a16:colId xmlns:a16="http://schemas.microsoft.com/office/drawing/2014/main" val="1662504706"/>
                    </a:ext>
                  </a:extLst>
                </a:gridCol>
                <a:gridCol w="4127374">
                  <a:extLst>
                    <a:ext uri="{9D8B030D-6E8A-4147-A177-3AD203B41FA5}">
                      <a16:colId xmlns:a16="http://schemas.microsoft.com/office/drawing/2014/main" val="1803080742"/>
                    </a:ext>
                  </a:extLst>
                </a:gridCol>
              </a:tblGrid>
              <a:tr h="0">
                <a:tc>
                  <a:txBody>
                    <a:bodyPr/>
                    <a:lstStyle/>
                    <a:p>
                      <a:r>
                        <a:rPr lang="en-US" dirty="0"/>
                        <a:t>User Story</a:t>
                      </a:r>
                      <a:endParaRPr lang="en-IN" dirty="0"/>
                    </a:p>
                  </a:txBody>
                  <a:tcPr/>
                </a:tc>
                <a:tc>
                  <a:txBody>
                    <a:bodyPr/>
                    <a:lstStyle/>
                    <a:p>
                      <a:r>
                        <a:rPr lang="en-US" dirty="0"/>
                        <a:t>SLO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a:t>
                      </a:r>
                      <a:endParaRPr lang="en-IN" dirty="0"/>
                    </a:p>
                    <a:p>
                      <a:endParaRPr lang="en-IN" dirty="0"/>
                    </a:p>
                  </a:txBody>
                  <a:tcPr/>
                </a:tc>
                <a:extLst>
                  <a:ext uri="{0D108BD9-81ED-4DB2-BD59-A6C34878D82A}">
                    <a16:rowId xmlns:a16="http://schemas.microsoft.com/office/drawing/2014/main" val="1588192065"/>
                  </a:ext>
                </a:extLst>
              </a:tr>
              <a:tr h="41334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56649537"/>
                  </a:ext>
                </a:extLst>
              </a:tr>
              <a:tr h="413341">
                <a:tc>
                  <a:txBody>
                    <a:bodyPr/>
                    <a:lstStyle/>
                    <a:p>
                      <a:r>
                        <a:rPr lang="en-US" dirty="0"/>
                        <a:t>Place Order</a:t>
                      </a:r>
                      <a:endParaRPr lang="en-IN" dirty="0"/>
                    </a:p>
                  </a:txBody>
                  <a:tcPr/>
                </a:tc>
                <a:tc>
                  <a:txBody>
                    <a:bodyPr/>
                    <a:lstStyle/>
                    <a:p>
                      <a:r>
                        <a:rPr lang="en-US" dirty="0"/>
                        <a:t>Available 99%</a:t>
                      </a:r>
                      <a:endParaRPr lang="en-IN" dirty="0"/>
                    </a:p>
                  </a:txBody>
                  <a:tcPr/>
                </a:tc>
                <a:tc>
                  <a:txBody>
                    <a:bodyPr/>
                    <a:lstStyle/>
                    <a:p>
                      <a:r>
                        <a:rPr lang="en-US" dirty="0"/>
                        <a:t>Fraction of 200 vs 500 API Request about restaurant and food menu </a:t>
                      </a:r>
                      <a:endParaRPr lang="en-IN" dirty="0"/>
                    </a:p>
                  </a:txBody>
                  <a:tcPr/>
                </a:tc>
                <a:extLst>
                  <a:ext uri="{0D108BD9-81ED-4DB2-BD59-A6C34878D82A}">
                    <a16:rowId xmlns:a16="http://schemas.microsoft.com/office/drawing/2014/main" val="2373705621"/>
                  </a:ext>
                </a:extLst>
              </a:tr>
              <a:tr h="413341">
                <a:tc>
                  <a:txBody>
                    <a:bodyPr/>
                    <a:lstStyle/>
                    <a:p>
                      <a:r>
                        <a:rPr lang="en-US" dirty="0"/>
                        <a:t>Place Order</a:t>
                      </a:r>
                      <a:endParaRPr lang="en-IN" dirty="0"/>
                    </a:p>
                  </a:txBody>
                  <a:tcPr/>
                </a:tc>
                <a:tc>
                  <a:txBody>
                    <a:bodyPr/>
                    <a:lstStyle/>
                    <a:p>
                      <a:r>
                        <a:rPr lang="en-US" dirty="0"/>
                        <a:t>95% of requests will complete in under 300 </a:t>
                      </a:r>
                      <a:r>
                        <a:rPr lang="en-US" dirty="0" err="1"/>
                        <a:t>ms.</a:t>
                      </a:r>
                      <a:r>
                        <a:rPr lang="en-US" dirty="0"/>
                        <a:t> </a:t>
                      </a:r>
                      <a:endParaRPr lang="en-IN" dirty="0"/>
                    </a:p>
                  </a:txBody>
                  <a:tcPr/>
                </a:tc>
                <a:tc>
                  <a:txBody>
                    <a:bodyPr/>
                    <a:lstStyle/>
                    <a:p>
                      <a:r>
                        <a:rPr lang="en-US" dirty="0"/>
                        <a:t>Time to last byte GET requests measured every 10 seconds aggregated per minute</a:t>
                      </a:r>
                      <a:endParaRPr lang="en-IN" dirty="0"/>
                    </a:p>
                  </a:txBody>
                  <a:tcPr/>
                </a:tc>
                <a:extLst>
                  <a:ext uri="{0D108BD9-81ED-4DB2-BD59-A6C34878D82A}">
                    <a16:rowId xmlns:a16="http://schemas.microsoft.com/office/drawing/2014/main" val="3268844873"/>
                  </a:ext>
                </a:extLst>
              </a:tr>
              <a:tr h="413341">
                <a:tc>
                  <a:txBody>
                    <a:bodyPr/>
                    <a:lstStyle/>
                    <a:p>
                      <a:r>
                        <a:rPr lang="en-US" dirty="0"/>
                        <a:t>Manage Restaurant</a:t>
                      </a:r>
                      <a:endParaRPr lang="en-IN" dirty="0"/>
                    </a:p>
                  </a:txBody>
                  <a:tcPr/>
                </a:tc>
                <a:tc>
                  <a:txBody>
                    <a:bodyPr/>
                    <a:lstStyle/>
                    <a:p>
                      <a:r>
                        <a:rPr lang="en-US" dirty="0"/>
                        <a:t>Changes I have made must reflect on front end within 20 seconds.</a:t>
                      </a:r>
                      <a:endParaRPr lang="en-IN" dirty="0"/>
                    </a:p>
                  </a:txBody>
                  <a:tcPr/>
                </a:tc>
                <a:tc>
                  <a:txBody>
                    <a:bodyPr/>
                    <a:lstStyle/>
                    <a:p>
                      <a:r>
                        <a:rPr lang="en-US" dirty="0"/>
                        <a:t>Time to access solution backend + Time to push the changes in backend to customer aggregated to the day</a:t>
                      </a:r>
                      <a:endParaRPr lang="en-IN" dirty="0"/>
                    </a:p>
                  </a:txBody>
                  <a:tcPr/>
                </a:tc>
                <a:extLst>
                  <a:ext uri="{0D108BD9-81ED-4DB2-BD59-A6C34878D82A}">
                    <a16:rowId xmlns:a16="http://schemas.microsoft.com/office/drawing/2014/main" val="1990006015"/>
                  </a:ext>
                </a:extLst>
              </a:tr>
              <a:tr h="413341">
                <a:tc>
                  <a:txBody>
                    <a:bodyPr/>
                    <a:lstStyle/>
                    <a:p>
                      <a:r>
                        <a:rPr lang="en-US" dirty="0"/>
                        <a:t>Analyze the business </a:t>
                      </a:r>
                      <a:endParaRPr lang="en-IN" dirty="0"/>
                    </a:p>
                  </a:txBody>
                  <a:tcPr/>
                </a:tc>
                <a:tc>
                  <a:txBody>
                    <a:bodyPr/>
                    <a:lstStyle/>
                    <a:p>
                      <a:r>
                        <a:rPr lang="en-US" dirty="0"/>
                        <a:t>95% of queries will completer in under 10sec </a:t>
                      </a:r>
                      <a:endParaRPr lang="en-IN" dirty="0"/>
                    </a:p>
                  </a:txBody>
                  <a:tcPr/>
                </a:tc>
                <a:tc>
                  <a:txBody>
                    <a:bodyPr/>
                    <a:lstStyle/>
                    <a:p>
                      <a:r>
                        <a:rPr lang="en-US" dirty="0"/>
                        <a:t>Time to last byte GET requests measured every 60sec aggregated per 10 minutes</a:t>
                      </a:r>
                      <a:endParaRPr lang="en-IN" dirty="0"/>
                    </a:p>
                  </a:txBody>
                  <a:tcPr/>
                </a:tc>
                <a:extLst>
                  <a:ext uri="{0D108BD9-81ED-4DB2-BD59-A6C34878D82A}">
                    <a16:rowId xmlns:a16="http://schemas.microsoft.com/office/drawing/2014/main" val="3503256794"/>
                  </a:ext>
                </a:extLst>
              </a:tr>
            </a:tbl>
          </a:graphicData>
        </a:graphic>
      </p:graphicFrame>
    </p:spTree>
    <p:extLst>
      <p:ext uri="{BB962C8B-B14F-4D97-AF65-F5344CB8AC3E}">
        <p14:creationId xmlns:p14="http://schemas.microsoft.com/office/powerpoint/2010/main" val="32943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1023</Words>
  <Application>Microsoft Office PowerPoint</Application>
  <PresentationFormat>Widescreen</PresentationFormat>
  <Paragraphs>234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Team Dev A</vt:lpstr>
      <vt:lpstr>Food Delivery Service</vt:lpstr>
      <vt:lpstr>Customer persona</vt:lpstr>
      <vt:lpstr>Restaurant manager persona</vt:lpstr>
      <vt:lpstr>Delivery person persona</vt:lpstr>
      <vt:lpstr>Solution manager persona</vt:lpstr>
      <vt:lpstr>Stories</vt:lpstr>
      <vt:lpstr>Stories</vt:lpstr>
      <vt:lpstr>Defining SLIs and SLOs</vt:lpstr>
      <vt:lpstr>Design of microservices</vt:lpstr>
      <vt:lpstr>Designing REST APIs</vt:lpstr>
      <vt:lpstr>Defining Storage Characteristics</vt:lpstr>
      <vt:lpstr>Choosing Google Cloud Storage and Data Services</vt:lpstr>
      <vt:lpstr>Defining Network Characteristics</vt:lpstr>
      <vt:lpstr>Selecting the Load Balancers</vt:lpstr>
      <vt:lpstr>Diagramming of network</vt:lpstr>
      <vt:lpstr>Design for Reliability and Scalability</vt:lpstr>
      <vt:lpstr>Design for Reliability and Scalability(cont..)</vt:lpstr>
      <vt:lpstr>Service Disaster Recovery Scenarios</vt:lpstr>
      <vt:lpstr>Resource Disaster Recovery Plans </vt:lpstr>
      <vt:lpstr>Modeling Secure Google Cloud Services</vt:lpstr>
      <vt:lpstr>Cost estimating and planning(very rough) (at one lakh restaurants with 10 million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Dev A</dc:title>
  <dc:creator>HP Laptop</dc:creator>
  <cp:lastModifiedBy>HP Laptop</cp:lastModifiedBy>
  <cp:revision>41</cp:revision>
  <dcterms:created xsi:type="dcterms:W3CDTF">2021-01-23T18:48:23Z</dcterms:created>
  <dcterms:modified xsi:type="dcterms:W3CDTF">2021-01-30T16:06:42Z</dcterms:modified>
</cp:coreProperties>
</file>