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6" r:id="rId9"/>
    <p:sldId id="264"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494F-3C11-4753-9105-3636BEDCE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8AD173-6F80-4646-A785-15E96D909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2C427-6180-4AA5-B52C-1A011600DC2A}"/>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A8E43817-92CE-4D82-948B-7277EFE2E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25B7B-1BC4-4DB8-A72C-929B40131E96}"/>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3171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59F-E747-4953-A3C7-106B0B6EE7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F55E15-2247-4794-B8F8-58F24E6E0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78191-9783-4134-A156-13DD666B0B36}"/>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048C157B-2298-496E-8E71-87E547827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5DC23-D004-461B-BD5D-249C451ED311}"/>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381258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63498-15A0-432F-B879-083492B72B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4655E-D0ED-4A3E-B631-21F795C31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E84C9-102A-4002-906A-7CE2108DEED6}"/>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73B9689E-27AF-4DB6-AFDA-263815FF2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6C1FB-0618-4208-B2EA-4AB329E8D06F}"/>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33940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BF16-0FC9-42EF-928A-0116C182D1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DE8DB-8FE7-46A3-BD2A-758FFBDCF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E04899-854C-4AD3-83E1-6673EA227E71}"/>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C9AF1BC7-73C3-4060-AEA6-A1743393C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742B1-982C-455F-AED8-7144E0642103}"/>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280549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B413-12D7-4CE9-894E-94CE13E94A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0133C-B9E3-47BD-AD28-778F3AC55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A69B7-387B-4F24-83A3-530818323B07}"/>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088842A0-9207-4231-A347-D8DDA2076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9E39F-1926-4817-9A7A-06C10F60D51E}"/>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228574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59A5-E530-49D0-A148-CB78A940FF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70EB3-F9DA-45D9-A9E8-0A0B2A8A8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AA8A56-C916-4344-A1AA-E3CFEEA2A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BFF227-7A1F-471D-A588-66690F4B9C66}"/>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6" name="Footer Placeholder 5">
            <a:extLst>
              <a:ext uri="{FF2B5EF4-FFF2-40B4-BE49-F238E27FC236}">
                <a16:creationId xmlns:a16="http://schemas.microsoft.com/office/drawing/2014/main" id="{3B68BCF3-44BE-44BF-8F2B-C991DDF7E5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D43709-F12E-4ACC-944F-7B0FB15C1E67}"/>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208435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1E3F-0110-4DFE-B51A-4EBEABA425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389585-BAB3-4F17-A287-24ABB447F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C484B-5713-4493-8E14-1A37E2D98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97698D-51F6-4562-8FA7-B335B6B9B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83EAD-E1F1-49B2-9D52-73B5F45B2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3842F2-4154-4F60-992D-64FB8C720DB6}"/>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8" name="Footer Placeholder 7">
            <a:extLst>
              <a:ext uri="{FF2B5EF4-FFF2-40B4-BE49-F238E27FC236}">
                <a16:creationId xmlns:a16="http://schemas.microsoft.com/office/drawing/2014/main" id="{90DE4B84-2E1C-4FA2-BEF2-C7E1A57644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688313-8C08-4650-BB21-1EF333A80290}"/>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28264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BF5D-FFD4-4825-B016-34F4A9BC32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1784E-2776-40B0-9154-AAE5A6FD2481}"/>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4" name="Footer Placeholder 3">
            <a:extLst>
              <a:ext uri="{FF2B5EF4-FFF2-40B4-BE49-F238E27FC236}">
                <a16:creationId xmlns:a16="http://schemas.microsoft.com/office/drawing/2014/main" id="{DEF6A87B-F271-406F-A48B-262AEBEF36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85D226-FB50-444A-B322-690FC1EFB859}"/>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318581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F46B5-7025-4EE4-9025-DA5FF74696D7}"/>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3" name="Footer Placeholder 2">
            <a:extLst>
              <a:ext uri="{FF2B5EF4-FFF2-40B4-BE49-F238E27FC236}">
                <a16:creationId xmlns:a16="http://schemas.microsoft.com/office/drawing/2014/main" id="{DEEF1612-A852-4887-9453-28FAC3EFC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3FEEF2-6178-4519-BC25-9DB06B99F841}"/>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162310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EF7A-5C3C-479D-AF00-D225B1167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9D2A33-87CC-4938-9312-3172AB85B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CF4A3B-8D62-4964-A98D-EFB3B1D36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8A31D-F78C-47B5-9435-8C46E0AB43B1}"/>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6" name="Footer Placeholder 5">
            <a:extLst>
              <a:ext uri="{FF2B5EF4-FFF2-40B4-BE49-F238E27FC236}">
                <a16:creationId xmlns:a16="http://schemas.microsoft.com/office/drawing/2014/main" id="{A17F7688-CC21-4E4D-B48E-9747428DA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CD597-5A39-498A-8B66-F780E76F948B}"/>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105189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07D6-2A08-4A4C-A36C-FC2A6D977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E9A97C-E698-456B-A481-D94F832D0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5EFDE3-4F2E-4B68-A11E-CD5067D87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82DAB-FDCF-4AE2-9AA0-CBFD1DFBAB7B}"/>
              </a:ext>
            </a:extLst>
          </p:cNvPr>
          <p:cNvSpPr>
            <a:spLocks noGrp="1"/>
          </p:cNvSpPr>
          <p:nvPr>
            <p:ph type="dt" sz="half" idx="10"/>
          </p:nvPr>
        </p:nvSpPr>
        <p:spPr/>
        <p:txBody>
          <a:bodyPr/>
          <a:lstStyle/>
          <a:p>
            <a:fld id="{64240A3B-7666-45EE-BAE7-22C5E12BF258}" type="datetimeFigureOut">
              <a:rPr lang="en-IN" smtClean="0"/>
              <a:t>25-07-2021</a:t>
            </a:fld>
            <a:endParaRPr lang="en-IN"/>
          </a:p>
        </p:txBody>
      </p:sp>
      <p:sp>
        <p:nvSpPr>
          <p:cNvPr id="6" name="Footer Placeholder 5">
            <a:extLst>
              <a:ext uri="{FF2B5EF4-FFF2-40B4-BE49-F238E27FC236}">
                <a16:creationId xmlns:a16="http://schemas.microsoft.com/office/drawing/2014/main" id="{EF2639B4-0174-438A-A174-63C4512A18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FECF5-7B30-47FB-AA29-ADF260718408}"/>
              </a:ext>
            </a:extLst>
          </p:cNvPr>
          <p:cNvSpPr>
            <a:spLocks noGrp="1"/>
          </p:cNvSpPr>
          <p:nvPr>
            <p:ph type="sldNum" sz="quarter" idx="12"/>
          </p:nvPr>
        </p:nvSpPr>
        <p:spPr/>
        <p:txBody>
          <a:bodyPr/>
          <a:lstStyle/>
          <a:p>
            <a:fld id="{B03D4D50-855E-445D-B98E-B7E220682B0E}" type="slidenum">
              <a:rPr lang="en-IN" smtClean="0"/>
              <a:t>‹#›</a:t>
            </a:fld>
            <a:endParaRPr lang="en-IN"/>
          </a:p>
        </p:txBody>
      </p:sp>
    </p:spTree>
    <p:extLst>
      <p:ext uri="{BB962C8B-B14F-4D97-AF65-F5344CB8AC3E}">
        <p14:creationId xmlns:p14="http://schemas.microsoft.com/office/powerpoint/2010/main" val="73713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76456-4B66-4E0A-907E-62A2A47E0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EF2030-68DD-45BE-88AE-D19CCBD3D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79877-BAF5-4522-8237-3E6F5C020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40A3B-7666-45EE-BAE7-22C5E12BF258}" type="datetimeFigureOut">
              <a:rPr lang="en-IN" smtClean="0"/>
              <a:t>25-07-2021</a:t>
            </a:fld>
            <a:endParaRPr lang="en-IN"/>
          </a:p>
        </p:txBody>
      </p:sp>
      <p:sp>
        <p:nvSpPr>
          <p:cNvPr id="5" name="Footer Placeholder 4">
            <a:extLst>
              <a:ext uri="{FF2B5EF4-FFF2-40B4-BE49-F238E27FC236}">
                <a16:creationId xmlns:a16="http://schemas.microsoft.com/office/drawing/2014/main" id="{EC58B38E-20B8-41BD-A5EC-EE1009A87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B1A4EC-A9A7-4228-A82C-B6A281A6D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D4D50-855E-445D-B98E-B7E220682B0E}" type="slidenum">
              <a:rPr lang="en-IN" smtClean="0"/>
              <a:t>‹#›</a:t>
            </a:fld>
            <a:endParaRPr lang="en-IN"/>
          </a:p>
        </p:txBody>
      </p:sp>
    </p:spTree>
    <p:extLst>
      <p:ext uri="{BB962C8B-B14F-4D97-AF65-F5344CB8AC3E}">
        <p14:creationId xmlns:p14="http://schemas.microsoft.com/office/powerpoint/2010/main" val="335983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eva-git-hub/techgig-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274A-9D5A-48E6-8EC1-BDBFF4CB5E3E}"/>
              </a:ext>
            </a:extLst>
          </p:cNvPr>
          <p:cNvSpPr>
            <a:spLocks noGrp="1"/>
          </p:cNvSpPr>
          <p:nvPr>
            <p:ph type="ctrTitle"/>
          </p:nvPr>
        </p:nvSpPr>
        <p:spPr/>
        <p:txBody>
          <a:bodyPr/>
          <a:lstStyle/>
          <a:p>
            <a:r>
              <a:rPr lang="en-US" dirty="0"/>
              <a:t>Team Dev A</a:t>
            </a:r>
            <a:endParaRPr lang="en-IN" dirty="0"/>
          </a:p>
        </p:txBody>
      </p:sp>
      <p:sp>
        <p:nvSpPr>
          <p:cNvPr id="3" name="Subtitle 2">
            <a:extLst>
              <a:ext uri="{FF2B5EF4-FFF2-40B4-BE49-F238E27FC236}">
                <a16:creationId xmlns:a16="http://schemas.microsoft.com/office/drawing/2014/main" id="{180AA271-18E4-40BD-9689-2AA1853062BA}"/>
              </a:ext>
            </a:extLst>
          </p:cNvPr>
          <p:cNvSpPr>
            <a:spLocks noGrp="1"/>
          </p:cNvSpPr>
          <p:nvPr>
            <p:ph type="subTitle" idx="1"/>
          </p:nvPr>
        </p:nvSpPr>
        <p:spPr>
          <a:xfrm>
            <a:off x="1847460" y="3806890"/>
            <a:ext cx="8820539" cy="1450910"/>
          </a:xfrm>
        </p:spPr>
        <p:txBody>
          <a:bodyPr/>
          <a:lstStyle/>
          <a:p>
            <a:r>
              <a:rPr lang="en-US" dirty="0"/>
              <a:t>TECHGIG Code Gladiators </a:t>
            </a:r>
            <a:r>
              <a:rPr lang="en-IN" b="0" i="0" dirty="0">
                <a:solidFill>
                  <a:srgbClr val="19171A"/>
                </a:solidFill>
                <a:effectLst/>
                <a:latin typeface="lato"/>
              </a:rPr>
              <a:t>Machine Learning 2021 Submission</a:t>
            </a:r>
            <a:endParaRPr lang="en-IN" dirty="0"/>
          </a:p>
        </p:txBody>
      </p:sp>
    </p:spTree>
    <p:extLst>
      <p:ext uri="{BB962C8B-B14F-4D97-AF65-F5344CB8AC3E}">
        <p14:creationId xmlns:p14="http://schemas.microsoft.com/office/powerpoint/2010/main" val="263103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0E2D-8A52-48A5-8683-5FC9133AC43C}"/>
              </a:ext>
            </a:extLst>
          </p:cNvPr>
          <p:cNvSpPr>
            <a:spLocks noGrp="1"/>
          </p:cNvSpPr>
          <p:nvPr>
            <p:ph type="title"/>
          </p:nvPr>
        </p:nvSpPr>
        <p:spPr/>
        <p:txBody>
          <a:bodyPr/>
          <a:lstStyle/>
          <a:p>
            <a:r>
              <a:rPr lang="en-US" dirty="0"/>
              <a:t>What about the rules?</a:t>
            </a:r>
            <a:endParaRPr lang="en-IN" dirty="0"/>
          </a:p>
        </p:txBody>
      </p:sp>
      <p:sp>
        <p:nvSpPr>
          <p:cNvPr id="3" name="Content Placeholder 2">
            <a:extLst>
              <a:ext uri="{FF2B5EF4-FFF2-40B4-BE49-F238E27FC236}">
                <a16:creationId xmlns:a16="http://schemas.microsoft.com/office/drawing/2014/main" id="{6379A223-3F9A-41A3-AE02-C3A9CD707AD9}"/>
              </a:ext>
            </a:extLst>
          </p:cNvPr>
          <p:cNvSpPr>
            <a:spLocks noGrp="1"/>
          </p:cNvSpPr>
          <p:nvPr>
            <p:ph idx="1"/>
          </p:nvPr>
        </p:nvSpPr>
        <p:spPr/>
        <p:txBody>
          <a:bodyPr/>
          <a:lstStyle/>
          <a:p>
            <a:r>
              <a:rPr lang="en-US" dirty="0"/>
              <a:t>Not just alone the loss generated by algorithm but also the rules that previously inferred also give the weight to final loss.</a:t>
            </a:r>
          </a:p>
          <a:p>
            <a:r>
              <a:rPr lang="en-US" dirty="0"/>
              <a:t>For example, if loss generated by algorithm for a particular record is 0.03</a:t>
            </a:r>
          </a:p>
          <a:p>
            <a:r>
              <a:rPr lang="en-US" dirty="0"/>
              <a:t> And if it anomalous according to one/more of the rules.</a:t>
            </a:r>
          </a:p>
          <a:p>
            <a:r>
              <a:rPr lang="en-US" dirty="0"/>
              <a:t>Then the final loss of that record would be greater than 0.03.</a:t>
            </a:r>
          </a:p>
          <a:p>
            <a:r>
              <a:rPr lang="en-US" dirty="0"/>
              <a:t>The weight given to each rule can also be controlled explicitly.</a:t>
            </a:r>
          </a:p>
          <a:p>
            <a:r>
              <a:rPr lang="en-IN" dirty="0"/>
              <a:t>And rules can also be extended independently as our unsupervised algorithm have nothing to do with rules.</a:t>
            </a:r>
          </a:p>
        </p:txBody>
      </p:sp>
    </p:spTree>
    <p:extLst>
      <p:ext uri="{BB962C8B-B14F-4D97-AF65-F5344CB8AC3E}">
        <p14:creationId xmlns:p14="http://schemas.microsoft.com/office/powerpoint/2010/main" val="89000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95E5-DBCE-4F8A-961B-9DCFAAA1EB2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D064077-C6FE-4783-B6CB-548CD66BF75C}"/>
              </a:ext>
            </a:extLst>
          </p:cNvPr>
          <p:cNvSpPr>
            <a:spLocks noGrp="1"/>
          </p:cNvSpPr>
          <p:nvPr>
            <p:ph idx="1"/>
          </p:nvPr>
        </p:nvSpPr>
        <p:spPr/>
        <p:txBody>
          <a:bodyPr>
            <a:normAutofit lnSpcReduction="10000"/>
          </a:bodyPr>
          <a:lstStyle/>
          <a:p>
            <a:pPr marL="0" indent="0">
              <a:buNone/>
            </a:pPr>
            <a:endParaRPr lang="en-US" dirty="0"/>
          </a:p>
          <a:p>
            <a:pPr marL="0" indent="0">
              <a:buNone/>
            </a:pPr>
            <a:endParaRPr lang="en-IN" dirty="0"/>
          </a:p>
          <a:p>
            <a:pPr marL="0" indent="0">
              <a:buNone/>
            </a:pPr>
            <a:r>
              <a:rPr lang="en-IN" dirty="0"/>
              <a:t>				Thank you.</a:t>
            </a:r>
          </a:p>
          <a:p>
            <a:pPr marL="0" indent="0">
              <a:buNone/>
            </a:pPr>
            <a:endParaRPr lang="en-IN" dirty="0"/>
          </a:p>
          <a:p>
            <a:pPr marL="0" indent="0">
              <a:buNone/>
            </a:pPr>
            <a:endParaRPr lang="en-IN" dirty="0"/>
          </a:p>
          <a:p>
            <a:pPr marL="0" indent="0">
              <a:buNone/>
            </a:pPr>
            <a:r>
              <a:rPr lang="en-IN" dirty="0"/>
              <a:t>	Code at </a:t>
            </a:r>
            <a:r>
              <a:rPr lang="en-IN" dirty="0">
                <a:hlinkClick r:id="rId2"/>
              </a:rPr>
              <a:t>https://github.com/deva-git-hub/techgig-final</a:t>
            </a:r>
            <a:endParaRPr lang="en-IN" dirty="0"/>
          </a:p>
          <a:p>
            <a:pPr marL="0" indent="0">
              <a:buNone/>
            </a:pPr>
            <a:r>
              <a:rPr lang="en-IN" dirty="0"/>
              <a:t> </a:t>
            </a:r>
            <a:r>
              <a:rPr lang="en-IN" dirty="0" err="1"/>
              <a:t>colab</a:t>
            </a:r>
            <a:r>
              <a:rPr lang="en-IN" dirty="0"/>
              <a:t> link:                     </a:t>
            </a:r>
          </a:p>
          <a:p>
            <a:pPr marL="0" indent="0">
              <a:buNone/>
            </a:pPr>
            <a:r>
              <a:rPr lang="en-IN" dirty="0"/>
              <a:t>https://colab.research.google.com/drive/1PZtJ4sWdlCcMwh3w7xiuYtaVSlmKHZ3k?usp=sharing</a:t>
            </a:r>
          </a:p>
        </p:txBody>
      </p:sp>
    </p:spTree>
    <p:extLst>
      <p:ext uri="{BB962C8B-B14F-4D97-AF65-F5344CB8AC3E}">
        <p14:creationId xmlns:p14="http://schemas.microsoft.com/office/powerpoint/2010/main" val="342603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80D6-0ADC-4246-AE0A-9018DFB30F8F}"/>
              </a:ext>
            </a:extLst>
          </p:cNvPr>
          <p:cNvSpPr>
            <a:spLocks noGrp="1"/>
          </p:cNvSpPr>
          <p:nvPr>
            <p:ph type="title"/>
          </p:nvPr>
        </p:nvSpPr>
        <p:spPr/>
        <p:txBody>
          <a:bodyPr/>
          <a:lstStyle/>
          <a:p>
            <a:r>
              <a:rPr lang="en-US" dirty="0"/>
              <a:t>Rule-1</a:t>
            </a:r>
            <a:endParaRPr lang="en-IN" dirty="0"/>
          </a:p>
        </p:txBody>
      </p:sp>
      <p:sp>
        <p:nvSpPr>
          <p:cNvPr id="3" name="Content Placeholder 2">
            <a:extLst>
              <a:ext uri="{FF2B5EF4-FFF2-40B4-BE49-F238E27FC236}">
                <a16:creationId xmlns:a16="http://schemas.microsoft.com/office/drawing/2014/main" id="{D328B7AA-3B57-494F-A281-255404DC16FB}"/>
              </a:ext>
            </a:extLst>
          </p:cNvPr>
          <p:cNvSpPr>
            <a:spLocks noGrp="1"/>
          </p:cNvSpPr>
          <p:nvPr>
            <p:ph idx="1"/>
          </p:nvPr>
        </p:nvSpPr>
        <p:spPr/>
        <p:txBody>
          <a:bodyPr/>
          <a:lstStyle/>
          <a:p>
            <a:r>
              <a:rPr lang="en-IN" sz="1800" b="1" dirty="0">
                <a:solidFill>
                  <a:srgbClr val="000000"/>
                </a:solidFill>
                <a:effectLst/>
                <a:latin typeface="Calibri" panose="020F0502020204030204" pitchFamily="34" charset="0"/>
                <a:ea typeface="Times New Roman" panose="02020603050405020304" pitchFamily="18" charset="0"/>
              </a:rPr>
              <a:t>Rule</a:t>
            </a:r>
            <a:r>
              <a:rPr lang="en-IN" sz="1800" dirty="0">
                <a:solidFill>
                  <a:srgbClr val="000000"/>
                </a:solidFill>
                <a:effectLst/>
                <a:latin typeface="Calibri" panose="020F0502020204030204" pitchFamily="34" charset="0"/>
                <a:ea typeface="Times New Roman" panose="02020603050405020304" pitchFamily="18" charset="0"/>
              </a:rPr>
              <a:t>: No clicks or impressions from future.</a:t>
            </a:r>
          </a:p>
          <a:p>
            <a:pPr marL="0" indent="0">
              <a:buNone/>
            </a:pPr>
            <a:endParaRPr lang="en-IN" sz="1800" dirty="0">
              <a:effectLst/>
              <a:latin typeface="Times New Roman" panose="02020603050405020304" pitchFamily="18" charset="0"/>
              <a:ea typeface="Times New Roman" panose="02020603050405020304" pitchFamily="18" charset="0"/>
            </a:endParaRPr>
          </a:p>
          <a:p>
            <a:pPr algn="l"/>
            <a:r>
              <a:rPr lang="en-IN" sz="1800" dirty="0">
                <a:solidFill>
                  <a:srgbClr val="000000"/>
                </a:solidFill>
                <a:effectLst/>
                <a:latin typeface="Calibri" panose="020F0502020204030204" pitchFamily="34" charset="0"/>
                <a:ea typeface="Times New Roman" panose="02020603050405020304" pitchFamily="18" charset="0"/>
              </a:rPr>
              <a:t>Logic: Check by subtracting the conversion timestamp from click timestamp and impression timestamp. </a:t>
            </a:r>
            <a:r>
              <a:rPr lang="en-IN" sz="1800" dirty="0">
                <a:solidFill>
                  <a:srgbClr val="4A4548"/>
                </a:solidFill>
                <a:effectLst/>
                <a:latin typeface="Arial" panose="020B0604020202020204" pitchFamily="34" charset="0"/>
                <a:ea typeface="Times New Roman" panose="02020603050405020304" pitchFamily="18" charset="0"/>
              </a:rPr>
              <a:t> </a:t>
            </a:r>
            <a:endParaRPr lang="en-IN" sz="1800" dirty="0">
              <a:solidFill>
                <a:srgbClr val="000000"/>
              </a:solidFill>
              <a:effectLst/>
              <a:latin typeface="Calibri" panose="020F0502020204030204" pitchFamily="34" charset="0"/>
              <a:ea typeface="Times New Roman" panose="02020603050405020304" pitchFamily="18" charset="0"/>
            </a:endParaRPr>
          </a:p>
          <a:p>
            <a:pPr algn="l"/>
            <a:r>
              <a:rPr lang="en-IN" sz="1800" dirty="0">
                <a:solidFill>
                  <a:srgbClr val="000000"/>
                </a:solidFill>
                <a:effectLst/>
                <a:latin typeface="Calibri" panose="020F0502020204030204" pitchFamily="34" charset="0"/>
                <a:ea typeface="Times New Roman" panose="02020603050405020304" pitchFamily="18" charset="0"/>
              </a:rPr>
              <a:t>If result show up to be negative it could possibly be either:</a:t>
            </a:r>
          </a:p>
          <a:p>
            <a:pPr marL="0" lvl="0" indent="0" algn="l">
              <a:buNone/>
            </a:pPr>
            <a:r>
              <a:rPr lang="en-IN" sz="2000" dirty="0">
                <a:solidFill>
                  <a:srgbClr val="000000"/>
                </a:solidFill>
                <a:effectLst/>
                <a:latin typeface="Calibri" panose="020F0502020204030204" pitchFamily="34" charset="0"/>
                <a:ea typeface="Times New Roman" panose="02020603050405020304" pitchFamily="18" charset="0"/>
              </a:rPr>
              <a:t>        1. Hidden IP.</a:t>
            </a:r>
          </a:p>
          <a:p>
            <a:pPr marL="0" lvl="0" indent="0" algn="l">
              <a:buNone/>
            </a:pPr>
            <a:r>
              <a:rPr lang="en-IN" sz="2000" dirty="0">
                <a:solidFill>
                  <a:srgbClr val="000000"/>
                </a:solidFill>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2. Conversion </a:t>
            </a:r>
            <a:r>
              <a:rPr lang="en-IN" sz="1800" dirty="0">
                <a:solidFill>
                  <a:srgbClr val="000000"/>
                </a:solidFill>
                <a:effectLst/>
                <a:latin typeface="Calibri" panose="020F0502020204030204" pitchFamily="34" charset="0"/>
                <a:ea typeface="Times New Roman" panose="02020603050405020304" pitchFamily="18" charset="0"/>
              </a:rPr>
              <a:t>mimicked by script running in remote server.</a:t>
            </a:r>
          </a:p>
          <a:p>
            <a:pPr marL="0" indent="0" algn="l">
              <a:buNone/>
            </a:pPr>
            <a:r>
              <a:rPr lang="en-IN" sz="1800" dirty="0">
                <a:solidFill>
                  <a:srgbClr val="000000"/>
                </a:solidFill>
                <a:effectLst/>
                <a:latin typeface="Arial" panose="020B0604020202020204" pitchFamily="34" charset="0"/>
                <a:ea typeface="Times New Roman" panose="02020603050405020304" pitchFamily="18" charset="0"/>
              </a:rPr>
              <a:t> </a:t>
            </a:r>
            <a:endParaRPr lang="en-IN" sz="1800" dirty="0">
              <a:solidFill>
                <a:srgbClr val="000000"/>
              </a:solidFill>
              <a:effectLst/>
              <a:latin typeface="Calibri" panose="020F0502020204030204" pitchFamily="34" charset="0"/>
              <a:ea typeface="Times New Roman" panose="02020603050405020304" pitchFamily="18" charset="0"/>
            </a:endParaRPr>
          </a:p>
          <a:p>
            <a:pPr algn="l"/>
            <a:r>
              <a:rPr lang="en-IN" sz="1800" dirty="0">
                <a:solidFill>
                  <a:srgbClr val="000000"/>
                </a:solidFill>
                <a:effectLst/>
                <a:latin typeface="Arial" panose="020B0604020202020204" pitchFamily="34" charset="0"/>
                <a:ea typeface="Times New Roman" panose="02020603050405020304" pitchFamily="18" charset="0"/>
              </a:rPr>
              <a:t>This could be potentially a conversion fraud.</a:t>
            </a:r>
            <a:endParaRPr lang="en-IN" sz="1800" dirty="0">
              <a:solidFill>
                <a:srgbClr val="000000"/>
              </a:solidFill>
              <a:effectLst/>
              <a:latin typeface="Calibri" panose="020F0502020204030204" pitchFamily="34" charset="0"/>
              <a:ea typeface="Times New Roman" panose="02020603050405020304" pitchFamily="18" charset="0"/>
            </a:endParaRPr>
          </a:p>
          <a:p>
            <a:pPr algn="l"/>
            <a:r>
              <a:rPr lang="en-IN" sz="1800" dirty="0">
                <a:solidFill>
                  <a:srgbClr val="000000"/>
                </a:solidFill>
                <a:effectLst/>
                <a:latin typeface="Calibri" panose="020F0502020204030204" pitchFamily="34" charset="0"/>
                <a:ea typeface="Times New Roman" panose="02020603050405020304" pitchFamily="18" charset="0"/>
              </a:rPr>
              <a:t>Of course this would be logical only when target audience belongs to same time zone.</a:t>
            </a:r>
          </a:p>
          <a:p>
            <a:endParaRPr lang="en-IN" dirty="0"/>
          </a:p>
        </p:txBody>
      </p:sp>
    </p:spTree>
    <p:extLst>
      <p:ext uri="{BB962C8B-B14F-4D97-AF65-F5344CB8AC3E}">
        <p14:creationId xmlns:p14="http://schemas.microsoft.com/office/powerpoint/2010/main" val="287177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C2EF-DE62-49C8-B634-2768C5E0F036}"/>
              </a:ext>
            </a:extLst>
          </p:cNvPr>
          <p:cNvSpPr>
            <a:spLocks noGrp="1"/>
          </p:cNvSpPr>
          <p:nvPr>
            <p:ph type="title"/>
          </p:nvPr>
        </p:nvSpPr>
        <p:spPr/>
        <p:txBody>
          <a:bodyPr/>
          <a:lstStyle/>
          <a:p>
            <a:r>
              <a:rPr lang="en-US" dirty="0"/>
              <a:t>Rule-2</a:t>
            </a:r>
            <a:endParaRPr lang="en-IN" dirty="0"/>
          </a:p>
        </p:txBody>
      </p:sp>
      <p:sp>
        <p:nvSpPr>
          <p:cNvPr id="3" name="Content Placeholder 2">
            <a:extLst>
              <a:ext uri="{FF2B5EF4-FFF2-40B4-BE49-F238E27FC236}">
                <a16:creationId xmlns:a16="http://schemas.microsoft.com/office/drawing/2014/main" id="{B81FC952-FB79-4CDC-B864-4FCC89B564D1}"/>
              </a:ext>
            </a:extLst>
          </p:cNvPr>
          <p:cNvSpPr>
            <a:spLocks noGrp="1"/>
          </p:cNvSpPr>
          <p:nvPr>
            <p:ph idx="1"/>
          </p:nvPr>
        </p:nvSpPr>
        <p:spPr/>
        <p:txBody>
          <a:bodyPr/>
          <a:lstStyle/>
          <a:p>
            <a:pPr marL="0" indent="0">
              <a:buNone/>
            </a:pPr>
            <a:r>
              <a:rPr lang="en-IN" sz="1800" dirty="0">
                <a:solidFill>
                  <a:srgbClr val="000000"/>
                </a:solidFill>
                <a:effectLst/>
                <a:latin typeface="Calibri" panose="020F0502020204030204" pitchFamily="34" charset="0"/>
                <a:ea typeface="Times New Roman" panose="02020603050405020304" pitchFamily="18" charset="0"/>
              </a:rPr>
              <a:t>Rule: Clicks happening just around few ad slots.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Times New Roman" panose="02020603050405020304" pitchFamily="18" charset="0"/>
              </a:rPr>
              <a:t>Logic: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In a site, ads will be placed at multiple ad slots.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But if clicks from specific IP address were happening just around few slots but from other IP addresses the clicks were happening around more number of slots then it could be a fraud conversion.</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For instance, if clicks were happening just around 2 ad slots most of the time from the specific IP address then it could be anomalous.</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5105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4BDD-D847-469F-A658-55E6AF61E829}"/>
              </a:ext>
            </a:extLst>
          </p:cNvPr>
          <p:cNvSpPr>
            <a:spLocks noGrp="1"/>
          </p:cNvSpPr>
          <p:nvPr>
            <p:ph type="title"/>
          </p:nvPr>
        </p:nvSpPr>
        <p:spPr>
          <a:xfrm flipV="1">
            <a:off x="838200" y="289249"/>
            <a:ext cx="10685106" cy="391787"/>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C3842CB4-335D-4A25-81DA-FDD1213867CF}"/>
              </a:ext>
            </a:extLst>
          </p:cNvPr>
          <p:cNvSpPr>
            <a:spLocks noGrp="1"/>
          </p:cNvSpPr>
          <p:nvPr>
            <p:ph idx="1"/>
          </p:nvPr>
        </p:nvSpPr>
        <p:spPr/>
        <p:txBody>
          <a:bodyPr/>
          <a:lstStyle/>
          <a:p>
            <a:r>
              <a:rPr lang="en-US" dirty="0"/>
              <a:t>Coming up with these rules require good domain expertise.</a:t>
            </a:r>
          </a:p>
          <a:p>
            <a:r>
              <a:rPr lang="en-US" dirty="0"/>
              <a:t>But we have no labeled data to check how this rules work.</a:t>
            </a:r>
          </a:p>
          <a:p>
            <a:r>
              <a:rPr lang="en-US" dirty="0"/>
              <a:t>Therefore a better approach is to blend this rules with an AI algorithm. </a:t>
            </a:r>
            <a:endParaRPr lang="en-IN" dirty="0"/>
          </a:p>
        </p:txBody>
      </p:sp>
    </p:spTree>
    <p:extLst>
      <p:ext uri="{BB962C8B-B14F-4D97-AF65-F5344CB8AC3E}">
        <p14:creationId xmlns:p14="http://schemas.microsoft.com/office/powerpoint/2010/main" val="389993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3BDA-8216-44C9-9F0B-E655027A1CD5}"/>
              </a:ext>
            </a:extLst>
          </p:cNvPr>
          <p:cNvSpPr>
            <a:spLocks noGrp="1"/>
          </p:cNvSpPr>
          <p:nvPr>
            <p:ph type="title"/>
          </p:nvPr>
        </p:nvSpPr>
        <p:spPr/>
        <p:txBody>
          <a:bodyPr/>
          <a:lstStyle/>
          <a:p>
            <a:r>
              <a:rPr lang="en-US" dirty="0"/>
              <a:t>AI model chosen is </a:t>
            </a:r>
            <a:r>
              <a:rPr lang="en-IN" i="0" dirty="0">
                <a:solidFill>
                  <a:srgbClr val="202124"/>
                </a:solidFill>
                <a:effectLst/>
              </a:rPr>
              <a:t>Autoencoders with </a:t>
            </a:r>
            <a:r>
              <a:rPr lang="en-IN" i="0" dirty="0" err="1">
                <a:solidFill>
                  <a:srgbClr val="202124"/>
                </a:solidFill>
                <a:effectLst/>
                <a:cs typeface="Calibri" panose="020F0502020204030204" pitchFamily="34" charset="0"/>
              </a:rPr>
              <a:t>Tensorflow</a:t>
            </a:r>
            <a:r>
              <a:rPr lang="en-US" dirty="0"/>
              <a:t>.</a:t>
            </a:r>
            <a:endParaRPr lang="en-IN" dirty="0"/>
          </a:p>
        </p:txBody>
      </p:sp>
      <p:sp>
        <p:nvSpPr>
          <p:cNvPr id="3" name="Content Placeholder 2">
            <a:extLst>
              <a:ext uri="{FF2B5EF4-FFF2-40B4-BE49-F238E27FC236}">
                <a16:creationId xmlns:a16="http://schemas.microsoft.com/office/drawing/2014/main" id="{8F86587C-8B48-47E3-9592-813BF65213B6}"/>
              </a:ext>
            </a:extLst>
          </p:cNvPr>
          <p:cNvSpPr>
            <a:spLocks noGrp="1"/>
          </p:cNvSpPr>
          <p:nvPr>
            <p:ph idx="1"/>
          </p:nvPr>
        </p:nvSpPr>
        <p:spPr/>
        <p:txBody>
          <a:bodyPr/>
          <a:lstStyle/>
          <a:p>
            <a:r>
              <a:rPr lang="en-US" dirty="0"/>
              <a:t>Algorithm basically has two segments similar to many other neural network </a:t>
            </a:r>
            <a:r>
              <a:rPr lang="en-IN" dirty="0"/>
              <a:t>algorithms.</a:t>
            </a:r>
          </a:p>
          <a:p>
            <a:pPr marL="0" indent="0">
              <a:buNone/>
            </a:pPr>
            <a:r>
              <a:rPr lang="en-IN" dirty="0"/>
              <a:t>  	1. Encoder.</a:t>
            </a:r>
          </a:p>
          <a:p>
            <a:pPr marL="0" indent="0">
              <a:buNone/>
            </a:pPr>
            <a:r>
              <a:rPr lang="en-IN" dirty="0"/>
              <a:t>	2. Decoder.</a:t>
            </a:r>
          </a:p>
          <a:p>
            <a:pPr marL="0" indent="0">
              <a:buNone/>
            </a:pPr>
            <a:endParaRPr lang="en-US" dirty="0"/>
          </a:p>
        </p:txBody>
      </p:sp>
    </p:spTree>
    <p:extLst>
      <p:ext uri="{BB962C8B-B14F-4D97-AF65-F5344CB8AC3E}">
        <p14:creationId xmlns:p14="http://schemas.microsoft.com/office/powerpoint/2010/main" val="8758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FD10-0EF2-41B0-BF10-4B8B74C576D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3CE1D2E-4371-4294-9851-CFC8DC16BDEC}"/>
              </a:ext>
            </a:extLst>
          </p:cNvPr>
          <p:cNvSpPr>
            <a:spLocks noGrp="1"/>
          </p:cNvSpPr>
          <p:nvPr>
            <p:ph idx="1"/>
          </p:nvPr>
        </p:nvSpPr>
        <p:spPr/>
        <p:txBody>
          <a:bodyPr/>
          <a:lstStyle/>
          <a:p>
            <a:r>
              <a:rPr lang="en-US" dirty="0"/>
              <a:t>Original record will be first compressed using encoder.</a:t>
            </a:r>
          </a:p>
          <a:p>
            <a:r>
              <a:rPr lang="en-US" dirty="0"/>
              <a:t>Then decompressed using decoder.</a:t>
            </a:r>
          </a:p>
          <a:p>
            <a:r>
              <a:rPr lang="en-US" dirty="0"/>
              <a:t>If model can be able bring back nearly the original record, then that record is non-anomalous.</a:t>
            </a:r>
            <a:endParaRPr lang="en-IN" dirty="0"/>
          </a:p>
        </p:txBody>
      </p:sp>
    </p:spTree>
    <p:extLst>
      <p:ext uri="{BB962C8B-B14F-4D97-AF65-F5344CB8AC3E}">
        <p14:creationId xmlns:p14="http://schemas.microsoft.com/office/powerpoint/2010/main" val="270019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5B39-CBC6-44C2-BE52-D51782256860}"/>
              </a:ext>
            </a:extLst>
          </p:cNvPr>
          <p:cNvSpPr>
            <a:spLocks noGrp="1"/>
          </p:cNvSpPr>
          <p:nvPr>
            <p:ph type="title"/>
          </p:nvPr>
        </p:nvSpPr>
        <p:spPr/>
        <p:txBody>
          <a:bodyPr/>
          <a:lstStyle/>
          <a:p>
            <a:r>
              <a:rPr lang="en-US" dirty="0"/>
              <a:t>How about labels?</a:t>
            </a:r>
            <a:endParaRPr lang="en-IN" dirty="0"/>
          </a:p>
        </p:txBody>
      </p:sp>
      <p:sp>
        <p:nvSpPr>
          <p:cNvPr id="3" name="Content Placeholder 2">
            <a:extLst>
              <a:ext uri="{FF2B5EF4-FFF2-40B4-BE49-F238E27FC236}">
                <a16:creationId xmlns:a16="http://schemas.microsoft.com/office/drawing/2014/main" id="{904A3AE5-1293-4635-BD86-672F77676E41}"/>
              </a:ext>
            </a:extLst>
          </p:cNvPr>
          <p:cNvSpPr>
            <a:spLocks noGrp="1"/>
          </p:cNvSpPr>
          <p:nvPr>
            <p:ph idx="1"/>
          </p:nvPr>
        </p:nvSpPr>
        <p:spPr/>
        <p:txBody>
          <a:bodyPr/>
          <a:lstStyle/>
          <a:p>
            <a:r>
              <a:rPr lang="en-US" dirty="0"/>
              <a:t>As this is an unsupervised task, how would algorithm learn?</a:t>
            </a:r>
          </a:p>
          <a:p>
            <a:pPr marL="0" indent="0">
              <a:buNone/>
            </a:pPr>
            <a:endParaRPr lang="en-US" dirty="0"/>
          </a:p>
          <a:p>
            <a:pPr marL="0" indent="0">
              <a:buNone/>
            </a:pPr>
            <a:r>
              <a:rPr lang="en-US" dirty="0"/>
              <a:t>We train model to learn the features itself.</a:t>
            </a:r>
          </a:p>
          <a:p>
            <a:pPr marL="0" indent="0">
              <a:buNone/>
            </a:pPr>
            <a:endParaRPr lang="en-US" dirty="0"/>
          </a:p>
          <a:p>
            <a:pPr marL="0" indent="0">
              <a:buNone/>
            </a:pPr>
            <a:r>
              <a:rPr lang="en-US" dirty="0"/>
              <a:t>Code looks like:</a:t>
            </a:r>
          </a:p>
          <a:p>
            <a:pPr marL="0" indent="0">
              <a:buNone/>
            </a:pPr>
            <a:endParaRPr lang="en-US" dirty="0"/>
          </a:p>
          <a:p>
            <a:pPr marL="0" indent="0">
              <a:buNone/>
            </a:pPr>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027C2A59-C5D0-482A-8DAB-CFB0FA335C88}"/>
              </a:ext>
            </a:extLst>
          </p:cNvPr>
          <p:cNvPicPr>
            <a:picLocks noChangeAspect="1"/>
          </p:cNvPicPr>
          <p:nvPr/>
        </p:nvPicPr>
        <p:blipFill>
          <a:blip r:embed="rId2"/>
          <a:stretch>
            <a:fillRect/>
          </a:stretch>
        </p:blipFill>
        <p:spPr>
          <a:xfrm>
            <a:off x="838200" y="4493564"/>
            <a:ext cx="5162550" cy="1285875"/>
          </a:xfrm>
          <a:prstGeom prst="rect">
            <a:avLst/>
          </a:prstGeom>
        </p:spPr>
      </p:pic>
    </p:spTree>
    <p:extLst>
      <p:ext uri="{BB962C8B-B14F-4D97-AF65-F5344CB8AC3E}">
        <p14:creationId xmlns:p14="http://schemas.microsoft.com/office/powerpoint/2010/main" val="407373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ECD2-9783-4B6A-9906-036057B2C15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0A4B362-50BE-4CB5-9992-063932DADE82}"/>
              </a:ext>
            </a:extLst>
          </p:cNvPr>
          <p:cNvSpPr>
            <a:spLocks noGrp="1"/>
          </p:cNvSpPr>
          <p:nvPr>
            <p:ph idx="1"/>
          </p:nvPr>
        </p:nvSpPr>
        <p:spPr/>
        <p:txBody>
          <a:bodyPr/>
          <a:lstStyle/>
          <a:p>
            <a:r>
              <a:rPr lang="en-US" dirty="0"/>
              <a:t>One more thing to observe it number of epochs to train.</a:t>
            </a:r>
          </a:p>
          <a:p>
            <a:r>
              <a:rPr lang="en-IN" dirty="0"/>
              <a:t>If we train for more number of epochs it is likely to reduce the loss to the minimum possible.</a:t>
            </a:r>
          </a:p>
          <a:p>
            <a:r>
              <a:rPr lang="en-IN" dirty="0"/>
              <a:t>Which is great for other machine learning tasks.</a:t>
            </a:r>
          </a:p>
          <a:p>
            <a:r>
              <a:rPr lang="en-IN" dirty="0"/>
              <a:t>But in this scenario we need those loss numbers to come up with decision whether or not record is anomalous.</a:t>
            </a:r>
          </a:p>
          <a:p>
            <a:r>
              <a:rPr lang="en-IN" dirty="0"/>
              <a:t>So number of epochs chosen was less.</a:t>
            </a:r>
          </a:p>
        </p:txBody>
      </p:sp>
    </p:spTree>
    <p:extLst>
      <p:ext uri="{BB962C8B-B14F-4D97-AF65-F5344CB8AC3E}">
        <p14:creationId xmlns:p14="http://schemas.microsoft.com/office/powerpoint/2010/main" val="241347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756D-0CC0-4F2A-A9B3-89B5D28ED0AE}"/>
              </a:ext>
            </a:extLst>
          </p:cNvPr>
          <p:cNvSpPr>
            <a:spLocks noGrp="1"/>
          </p:cNvSpPr>
          <p:nvPr>
            <p:ph type="title"/>
          </p:nvPr>
        </p:nvSpPr>
        <p:spPr/>
        <p:txBody>
          <a:bodyPr/>
          <a:lstStyle/>
          <a:p>
            <a:r>
              <a:rPr lang="en-US" dirty="0"/>
              <a:t>Loss Threshold</a:t>
            </a:r>
            <a:endParaRPr lang="en-IN" dirty="0"/>
          </a:p>
        </p:txBody>
      </p:sp>
      <p:sp>
        <p:nvSpPr>
          <p:cNvPr id="3" name="Content Placeholder 2">
            <a:extLst>
              <a:ext uri="{FF2B5EF4-FFF2-40B4-BE49-F238E27FC236}">
                <a16:creationId xmlns:a16="http://schemas.microsoft.com/office/drawing/2014/main" id="{F1771E27-2897-4DA7-B6C2-B181180416E7}"/>
              </a:ext>
            </a:extLst>
          </p:cNvPr>
          <p:cNvSpPr>
            <a:spLocks noGrp="1"/>
          </p:cNvSpPr>
          <p:nvPr>
            <p:ph idx="1"/>
          </p:nvPr>
        </p:nvSpPr>
        <p:spPr/>
        <p:txBody>
          <a:bodyPr/>
          <a:lstStyle/>
          <a:p>
            <a:r>
              <a:rPr lang="en-US" dirty="0"/>
              <a:t>How strictly we want to detect anomalies depend on something called Loss threshold.</a:t>
            </a:r>
          </a:p>
          <a:p>
            <a:r>
              <a:rPr lang="en-US" dirty="0"/>
              <a:t>Loss threshold can be treated as hyper parameter in this model.</a:t>
            </a:r>
          </a:p>
          <a:p>
            <a:r>
              <a:rPr lang="en-US" dirty="0"/>
              <a:t>Simply,  larger the loss threshold is lesser the anomalies detected.</a:t>
            </a:r>
          </a:p>
          <a:p>
            <a:r>
              <a:rPr lang="en-US" dirty="0"/>
              <a:t>I have chosen threshold to detect around 200 anomalies in sample data.</a:t>
            </a:r>
          </a:p>
          <a:p>
            <a:endParaRPr lang="en-IN" dirty="0"/>
          </a:p>
        </p:txBody>
      </p:sp>
    </p:spTree>
    <p:extLst>
      <p:ext uri="{BB962C8B-B14F-4D97-AF65-F5344CB8AC3E}">
        <p14:creationId xmlns:p14="http://schemas.microsoft.com/office/powerpoint/2010/main" val="695286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576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Times New Roman</vt:lpstr>
      <vt:lpstr>Office Theme</vt:lpstr>
      <vt:lpstr>Team Dev A</vt:lpstr>
      <vt:lpstr>Rule-1</vt:lpstr>
      <vt:lpstr>Rule-2</vt:lpstr>
      <vt:lpstr> </vt:lpstr>
      <vt:lpstr>AI model chosen is Autoencoders with Tensorflow.</vt:lpstr>
      <vt:lpstr> </vt:lpstr>
      <vt:lpstr>How about labels?</vt:lpstr>
      <vt:lpstr> </vt:lpstr>
      <vt:lpstr>Loss Threshold</vt:lpstr>
      <vt:lpstr>What about the rules?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Dev A</dc:title>
  <dc:creator>HP Laptop</dc:creator>
  <cp:lastModifiedBy>HP Laptop</cp:lastModifiedBy>
  <cp:revision>10</cp:revision>
  <dcterms:created xsi:type="dcterms:W3CDTF">2021-07-24T19:32:41Z</dcterms:created>
  <dcterms:modified xsi:type="dcterms:W3CDTF">2021-07-24T20:47:10Z</dcterms:modified>
</cp:coreProperties>
</file>