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C445D-6A28-DC07-7590-86EAB301E6B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EF2B6EE-4A9D-0831-7B1E-B9F1D0CDA6A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B36737F-A63A-88A5-BEDE-035B62675AAA}"/>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5" name="Footer Placeholder 4">
            <a:extLst>
              <a:ext uri="{FF2B5EF4-FFF2-40B4-BE49-F238E27FC236}">
                <a16:creationId xmlns:a16="http://schemas.microsoft.com/office/drawing/2014/main" id="{40B3EC70-4C1E-A7E8-37BF-D53A3F756AE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A6301A-9480-F6F7-93C2-42A1769E37CF}"/>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3136680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1266FE-398B-2485-CE32-29C669E180D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3B4A89F-3812-4C2B-EFF3-EAD169396C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18A0CAD-62B6-2922-201D-697510A35B64}"/>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5" name="Footer Placeholder 4">
            <a:extLst>
              <a:ext uri="{FF2B5EF4-FFF2-40B4-BE49-F238E27FC236}">
                <a16:creationId xmlns:a16="http://schemas.microsoft.com/office/drawing/2014/main" id="{E48D7CE9-7002-3455-DF7B-7A1A9FFA8A9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9C1BBDD-7763-8E98-91C2-07E15C83EAD0}"/>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31071258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8519E0C-D0A2-4BDC-E6C9-2D9EAB5B95E7}"/>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7ADC5A2-1F62-7D72-3B7B-F0DDE36D95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D266E92-7262-7B01-B26F-6D756057F024}"/>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5" name="Footer Placeholder 4">
            <a:extLst>
              <a:ext uri="{FF2B5EF4-FFF2-40B4-BE49-F238E27FC236}">
                <a16:creationId xmlns:a16="http://schemas.microsoft.com/office/drawing/2014/main" id="{4FD5B22E-1DD5-B145-1706-FF46720DA0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290EF2-18C9-9405-0284-E8514B9E3E68}"/>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7352840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41F56-6C2E-D229-8E92-2048A115B67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E582510-5293-AF82-1E65-6425ECF57A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1B9CB2C-06FA-3D65-C43C-DB89C3B1137B}"/>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5" name="Footer Placeholder 4">
            <a:extLst>
              <a:ext uri="{FF2B5EF4-FFF2-40B4-BE49-F238E27FC236}">
                <a16:creationId xmlns:a16="http://schemas.microsoft.com/office/drawing/2014/main" id="{3A87DCFF-AC76-BCC6-04D5-0328395FB9C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19DDE21-63BE-C450-0423-2F30A646940F}"/>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23715074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5BF75-734D-9F77-02D8-7E65308F3E7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60AF52-9267-4C6E-08AE-A68707D18E5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A0DBAA0-3106-177F-D932-F3B2888DE8CD}"/>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5" name="Footer Placeholder 4">
            <a:extLst>
              <a:ext uri="{FF2B5EF4-FFF2-40B4-BE49-F238E27FC236}">
                <a16:creationId xmlns:a16="http://schemas.microsoft.com/office/drawing/2014/main" id="{6372EBEE-B3AF-333E-F6E0-215B70DB40B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66A763-6A6C-D82F-AD1A-94CFDC0F1D7D}"/>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4452378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7E15CA-982C-7003-5B25-1A9AAD362E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357AE37-BBF6-08A3-E49D-83CE0831B64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AFC7BF9-DAF4-6737-3F7F-4B16F312368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1FDF8C5-E19F-1BB1-F919-A570CCBA47B5}"/>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6" name="Footer Placeholder 5">
            <a:extLst>
              <a:ext uri="{FF2B5EF4-FFF2-40B4-BE49-F238E27FC236}">
                <a16:creationId xmlns:a16="http://schemas.microsoft.com/office/drawing/2014/main" id="{C4F83E0F-65E5-3145-D3C6-68092413B3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1C1EB36-ADF4-B0A6-3508-60434227DCC6}"/>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102418154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AD6815-9240-362C-F370-841CD086EC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3010C2F-0E18-575E-0A86-A03C1824666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40B1E20-D862-0EB5-78FA-A4CE755E52F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4BC6B64-1C1E-CEB8-2BFB-501EB762A1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2AFA7B7-C2E5-1E92-73B8-B69D60586F2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59CD184-AC95-9E53-9EE8-92C2BF106376}"/>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8" name="Footer Placeholder 7">
            <a:extLst>
              <a:ext uri="{FF2B5EF4-FFF2-40B4-BE49-F238E27FC236}">
                <a16:creationId xmlns:a16="http://schemas.microsoft.com/office/drawing/2014/main" id="{8A51A04F-9816-C63E-87E3-2CEBC8CEA126}"/>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DEC13BD-4D94-A465-BFB4-6CF696699F8B}"/>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30953799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E3B8F6-46C6-E081-AADC-1333B0E2A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86B1DD-27CA-AC72-04AF-1E33AB37E240}"/>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4" name="Footer Placeholder 3">
            <a:extLst>
              <a:ext uri="{FF2B5EF4-FFF2-40B4-BE49-F238E27FC236}">
                <a16:creationId xmlns:a16="http://schemas.microsoft.com/office/drawing/2014/main" id="{C2D7D637-A72E-63E0-1FB6-90BB4116563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413046-1961-3DBE-F7EB-C4CF5434CF79}"/>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2272793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C1069B8-DB33-84D0-6C83-C9D556F28246}"/>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3" name="Footer Placeholder 2">
            <a:extLst>
              <a:ext uri="{FF2B5EF4-FFF2-40B4-BE49-F238E27FC236}">
                <a16:creationId xmlns:a16="http://schemas.microsoft.com/office/drawing/2014/main" id="{E51D12E3-8F82-D6FC-7509-706AD66CCE5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0BC9F63-2971-4675-AFB3-ECEA98916CD5}"/>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3467418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37CC95-CCD5-A669-7BB9-5C23BFD3225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CBA4FFD6-4FF7-071A-E700-DF95FCCE8BD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110FF1-B775-9AF6-2283-D982D45A00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2EBC32-36B4-DDBA-EF52-EDD48D1D3D82}"/>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6" name="Footer Placeholder 5">
            <a:extLst>
              <a:ext uri="{FF2B5EF4-FFF2-40B4-BE49-F238E27FC236}">
                <a16:creationId xmlns:a16="http://schemas.microsoft.com/office/drawing/2014/main" id="{F2DB9F49-C140-4DF5-B028-079073CD146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7A97DB9-482B-ACB1-FF21-4D077ABDB4B0}"/>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1087898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E7BA2-BA2B-0232-2278-FAB716BF6C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9DA3531D-FC7F-0C39-982A-C812C487A46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617C7A8-55AC-A786-FEEF-78978C3CCE0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12E9455-AAFE-F7CF-8276-D5F7388512B8}"/>
              </a:ext>
            </a:extLst>
          </p:cNvPr>
          <p:cNvSpPr>
            <a:spLocks noGrp="1"/>
          </p:cNvSpPr>
          <p:nvPr>
            <p:ph type="dt" sz="half" idx="10"/>
          </p:nvPr>
        </p:nvSpPr>
        <p:spPr/>
        <p:txBody>
          <a:bodyPr/>
          <a:lstStyle/>
          <a:p>
            <a:fld id="{16E1F832-B9FC-4797-B53E-66C9440A0FDE}" type="datetimeFigureOut">
              <a:rPr lang="en-IN" smtClean="0"/>
              <a:t>11-04-2024</a:t>
            </a:fld>
            <a:endParaRPr lang="en-IN"/>
          </a:p>
        </p:txBody>
      </p:sp>
      <p:sp>
        <p:nvSpPr>
          <p:cNvPr id="6" name="Footer Placeholder 5">
            <a:extLst>
              <a:ext uri="{FF2B5EF4-FFF2-40B4-BE49-F238E27FC236}">
                <a16:creationId xmlns:a16="http://schemas.microsoft.com/office/drawing/2014/main" id="{6E3208A1-2A49-B5BD-898C-C10A460A112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C79E085-4974-80FD-02EF-613A915D9682}"/>
              </a:ext>
            </a:extLst>
          </p:cNvPr>
          <p:cNvSpPr>
            <a:spLocks noGrp="1"/>
          </p:cNvSpPr>
          <p:nvPr>
            <p:ph type="sldNum" sz="quarter" idx="12"/>
          </p:nvPr>
        </p:nvSpPr>
        <p:spPr/>
        <p:txBody>
          <a:bodyPr/>
          <a:lstStyle/>
          <a:p>
            <a:fld id="{98546212-7901-427C-B64C-ACE390C0CE3E}" type="slidenum">
              <a:rPr lang="en-IN" smtClean="0"/>
              <a:t>‹#›</a:t>
            </a:fld>
            <a:endParaRPr lang="en-IN"/>
          </a:p>
        </p:txBody>
      </p:sp>
    </p:spTree>
    <p:extLst>
      <p:ext uri="{BB962C8B-B14F-4D97-AF65-F5344CB8AC3E}">
        <p14:creationId xmlns:p14="http://schemas.microsoft.com/office/powerpoint/2010/main" val="3932006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DD7449-8310-A086-9642-385255B422F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233A686-BA64-CBA3-F7C3-51E7702D237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530CF7-551D-7AD7-0353-8BE485DCF5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E1F832-B9FC-4797-B53E-66C9440A0FDE}" type="datetimeFigureOut">
              <a:rPr lang="en-IN" smtClean="0"/>
              <a:t>11-04-2024</a:t>
            </a:fld>
            <a:endParaRPr lang="en-IN"/>
          </a:p>
        </p:txBody>
      </p:sp>
      <p:sp>
        <p:nvSpPr>
          <p:cNvPr id="5" name="Footer Placeholder 4">
            <a:extLst>
              <a:ext uri="{FF2B5EF4-FFF2-40B4-BE49-F238E27FC236}">
                <a16:creationId xmlns:a16="http://schemas.microsoft.com/office/drawing/2014/main" id="{A724834F-E620-FBCF-E113-580D5E67BA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C3A8A7F9-F4BE-9CC5-4EAF-6C43504E15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546212-7901-427C-B64C-ACE390C0CE3E}" type="slidenum">
              <a:rPr lang="en-IN" smtClean="0"/>
              <a:t>‹#›</a:t>
            </a:fld>
            <a:endParaRPr lang="en-IN"/>
          </a:p>
        </p:txBody>
      </p:sp>
    </p:spTree>
    <p:extLst>
      <p:ext uri="{BB962C8B-B14F-4D97-AF65-F5344CB8AC3E}">
        <p14:creationId xmlns:p14="http://schemas.microsoft.com/office/powerpoint/2010/main" val="35654387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6F1ED6-21BD-58C0-BD73-09259C40D99B}"/>
              </a:ext>
            </a:extLst>
          </p:cNvPr>
          <p:cNvSpPr>
            <a:spLocks noGrp="1"/>
          </p:cNvSpPr>
          <p:nvPr>
            <p:ph type="ctrTitle"/>
          </p:nvPr>
        </p:nvSpPr>
        <p:spPr>
          <a:xfrm>
            <a:off x="255639" y="186813"/>
            <a:ext cx="11759380" cy="432619"/>
          </a:xfrm>
        </p:spPr>
        <p:txBody>
          <a:bodyPr>
            <a:normAutofit fontScale="90000"/>
          </a:bodyPr>
          <a:lstStyle/>
          <a:p>
            <a:pPr algn="l"/>
            <a:r>
              <a:rPr lang="en-IN" sz="2800" dirty="0">
                <a:latin typeface="Times New Roman" panose="02020603050405020304" pitchFamily="18" charset="0"/>
                <a:cs typeface="Times New Roman" panose="02020603050405020304" pitchFamily="18" charset="0"/>
              </a:rPr>
              <a:t>Vi editor (</a:t>
            </a:r>
            <a:r>
              <a:rPr lang="en-IN" sz="2800" b="1" i="0" dirty="0">
                <a:solidFill>
                  <a:srgbClr val="333333"/>
                </a:solidFill>
                <a:effectLst/>
                <a:highlight>
                  <a:srgbClr val="FFFFFF"/>
                </a:highlight>
                <a:latin typeface="Times New Roman" panose="02020603050405020304" pitchFamily="18" charset="0"/>
                <a:cs typeface="Times New Roman" panose="02020603050405020304" pitchFamily="18" charset="0"/>
              </a:rPr>
              <a:t>vi</a:t>
            </a:r>
            <a:r>
              <a:rPr lang="en-IN" sz="2800" i="0" dirty="0">
                <a:solidFill>
                  <a:srgbClr val="333333"/>
                </a:solidFill>
                <a:effectLst/>
                <a:highlight>
                  <a:srgbClr val="FFFFFF"/>
                </a:highlight>
                <a:latin typeface="Times New Roman" panose="02020603050405020304" pitchFamily="18" charset="0"/>
                <a:cs typeface="Times New Roman" panose="02020603050405020304" pitchFamily="18" charset="0"/>
              </a:rPr>
              <a:t>sual editor</a:t>
            </a:r>
            <a:r>
              <a:rPr lang="en-IN" sz="2800" dirty="0">
                <a:latin typeface="Times New Roman" panose="02020603050405020304" pitchFamily="18" charset="0"/>
                <a:cs typeface="Times New Roman" panose="02020603050405020304" pitchFamily="18" charset="0"/>
              </a:rPr>
              <a:t>)</a:t>
            </a:r>
          </a:p>
        </p:txBody>
      </p:sp>
      <p:sp>
        <p:nvSpPr>
          <p:cNvPr id="3" name="Subtitle 2">
            <a:extLst>
              <a:ext uri="{FF2B5EF4-FFF2-40B4-BE49-F238E27FC236}">
                <a16:creationId xmlns:a16="http://schemas.microsoft.com/office/drawing/2014/main" id="{9F9C804D-9640-620E-FBD3-EEADCD5BF74A}"/>
              </a:ext>
            </a:extLst>
          </p:cNvPr>
          <p:cNvSpPr>
            <a:spLocks noGrp="1"/>
          </p:cNvSpPr>
          <p:nvPr>
            <p:ph type="subTitle" idx="1"/>
          </p:nvPr>
        </p:nvSpPr>
        <p:spPr>
          <a:xfrm>
            <a:off x="393289" y="747252"/>
            <a:ext cx="11621730" cy="6037005"/>
          </a:xfrm>
        </p:spPr>
        <p:txBody>
          <a:bodyPr>
            <a:noAutofit/>
          </a:bodyPr>
          <a:lstStyle/>
          <a:p>
            <a:pPr marL="342900" indent="-342900" algn="l">
              <a:buFont typeface="Arial" panose="020B0604020202020204" pitchFamily="34" charset="0"/>
              <a:buChar char="•"/>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The default editor that comes with the UNIX operating system is called Vi.</a:t>
            </a:r>
          </a:p>
          <a:p>
            <a:pPr marL="342900" indent="-342900" algn="l">
              <a:buFont typeface="Arial" panose="020B0604020202020204" pitchFamily="34" charset="0"/>
              <a:buChar char="•"/>
            </a:pPr>
            <a:r>
              <a:rPr lang="en-US" sz="2200" b="0" i="0" dirty="0">
                <a:effectLst/>
                <a:highlight>
                  <a:srgbClr val="FFFFFF"/>
                </a:highlight>
                <a:latin typeface="Times New Roman" panose="02020603050405020304" pitchFamily="18" charset="0"/>
                <a:cs typeface="Times New Roman" panose="02020603050405020304" pitchFamily="18" charset="0"/>
              </a:rPr>
              <a:t>It is user-friendly and works same on different platforms. </a:t>
            </a:r>
          </a:p>
          <a:p>
            <a:pPr marL="342900" indent="-342900" algn="l">
              <a:buFont typeface="Arial" panose="020B0604020202020204" pitchFamily="34" charset="0"/>
              <a:buChar char="•"/>
            </a:pPr>
            <a:r>
              <a:rPr lang="en-US" sz="2200" b="0" i="0" dirty="0">
                <a:effectLst/>
                <a:highlight>
                  <a:srgbClr val="FFFFFF"/>
                </a:highlight>
                <a:latin typeface="Times New Roman" panose="02020603050405020304" pitchFamily="18" charset="0"/>
                <a:cs typeface="Times New Roman" panose="02020603050405020304" pitchFamily="18" charset="0"/>
              </a:rPr>
              <a:t>It is a very powerful application. An improved version of vi editor is </a:t>
            </a:r>
            <a:r>
              <a:rPr lang="en-US" sz="2200" b="1" i="0" dirty="0">
                <a:effectLst/>
                <a:highlight>
                  <a:srgbClr val="FFFFFF"/>
                </a:highlight>
                <a:latin typeface="Times New Roman" panose="02020603050405020304" pitchFamily="18" charset="0"/>
                <a:cs typeface="Times New Roman" panose="02020603050405020304" pitchFamily="18" charset="0"/>
              </a:rPr>
              <a:t>vim</a:t>
            </a:r>
            <a:r>
              <a:rPr lang="en-US" sz="2200" b="0" i="0" dirty="0">
                <a:effectLst/>
                <a:highlight>
                  <a:srgbClr val="FFFFFF"/>
                </a:highlight>
                <a:latin typeface="Times New Roman" panose="02020603050405020304" pitchFamily="18" charset="0"/>
                <a:cs typeface="Times New Roman" panose="02020603050405020304" pitchFamily="18" charset="0"/>
              </a:rPr>
              <a:t>.</a:t>
            </a:r>
          </a:p>
          <a:p>
            <a:pPr marL="342900" indent="-342900" algn="l">
              <a:buFont typeface="Arial" panose="020B0604020202020204" pitchFamily="34" charset="0"/>
              <a:buChar char="•"/>
            </a:pPr>
            <a:r>
              <a:rPr lang="en-US" sz="2200" b="0" i="0" dirty="0">
                <a:effectLst/>
                <a:highlight>
                  <a:srgbClr val="FFFFFF"/>
                </a:highlight>
                <a:latin typeface="Times New Roman" panose="02020603050405020304" pitchFamily="18" charset="0"/>
                <a:cs typeface="Times New Roman" panose="02020603050405020304" pitchFamily="18" charset="0"/>
              </a:rPr>
              <a:t>The vi editor commands are case sensitive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2200" b="1" i="0" dirty="0">
                <a:effectLst/>
                <a:highlight>
                  <a:srgbClr val="FFFFFF"/>
                </a:highlight>
                <a:latin typeface="Times New Roman" panose="02020603050405020304" pitchFamily="18" charset="0"/>
                <a:cs typeface="Times New Roman" panose="02020603050405020304" pitchFamily="18" charset="0"/>
              </a:rPr>
              <a:t>The vi editor has two modes:</a:t>
            </a:r>
          </a:p>
          <a:p>
            <a:pPr algn="l"/>
            <a:r>
              <a:rPr lang="en-IN" sz="2200" b="1" dirty="0">
                <a:effectLst/>
                <a:latin typeface="Times New Roman" panose="02020603050405020304" pitchFamily="18" charset="0"/>
                <a:ea typeface="Calibri" panose="020F0502020204030204" pitchFamily="34" charset="0"/>
                <a:cs typeface="Times New Roman" panose="02020603050405020304" pitchFamily="18" charset="0"/>
              </a:rPr>
              <a:t>Command mode</a:t>
            </a: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 − </a:t>
            </a:r>
          </a:p>
          <a:p>
            <a:pPr marL="800100" lvl="1" indent="-342900" algn="l">
              <a:buFont typeface="Wingdings" panose="05000000000000000000" pitchFamily="2" charset="2"/>
              <a:buChar char="ü"/>
            </a:pPr>
            <a:r>
              <a:rPr lang="en-IN" sz="2200" dirty="0">
                <a:effectLst/>
                <a:latin typeface="Times New Roman" panose="02020603050405020304" pitchFamily="18" charset="0"/>
                <a:ea typeface="Calibri" panose="020F0502020204030204" pitchFamily="34" charset="0"/>
                <a:cs typeface="Times New Roman" panose="02020603050405020304" pitchFamily="18" charset="0"/>
              </a:rPr>
              <a:t>This mode enables you to perform administrative tasks such as saving the files, executing the commands, moving the cursor, cutting (yanking) and pasting the lines or words, as well as finding and replacing. </a:t>
            </a:r>
          </a:p>
          <a:p>
            <a:pPr algn="l"/>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Insert mode</a:t>
            </a: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 − </a:t>
            </a:r>
          </a:p>
          <a:p>
            <a:pPr marL="800100" lvl="1" indent="-342900" algn="l">
              <a:buFont typeface="Wingdings" panose="05000000000000000000" pitchFamily="2" charset="2"/>
              <a:buChar char="ü"/>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mode enables you to insert text into the file. </a:t>
            </a:r>
            <a:r>
              <a:rPr lang="en-US" sz="2200" b="0" i="0" dirty="0">
                <a:effectLst/>
                <a:highlight>
                  <a:srgbClr val="FFFFFF"/>
                </a:highlight>
                <a:latin typeface="Times New Roman" panose="02020603050405020304" pitchFamily="18" charset="0"/>
                <a:cs typeface="Times New Roman" panose="02020603050405020304" pitchFamily="18" charset="0"/>
              </a:rPr>
              <a:t>The </a:t>
            </a:r>
            <a:r>
              <a:rPr lang="en-US" sz="2200" b="1" i="0" dirty="0">
                <a:effectLst/>
                <a:highlight>
                  <a:srgbClr val="FFFFFF"/>
                </a:highlight>
                <a:latin typeface="Times New Roman" panose="02020603050405020304" pitchFamily="18" charset="0"/>
                <a:cs typeface="Times New Roman" panose="02020603050405020304" pitchFamily="18" charset="0"/>
              </a:rPr>
              <a:t>Esc</a:t>
            </a:r>
            <a:r>
              <a:rPr lang="en-US" sz="2200" b="0" i="0" dirty="0">
                <a:effectLst/>
                <a:highlight>
                  <a:srgbClr val="FFFFFF"/>
                </a:highlight>
                <a:latin typeface="Times New Roman" panose="02020603050405020304" pitchFamily="18" charset="0"/>
                <a:cs typeface="Times New Roman" panose="02020603050405020304" pitchFamily="18" charset="0"/>
              </a:rPr>
              <a:t> key will take you to the command mode from insert mode.</a:t>
            </a:r>
          </a:p>
          <a:p>
            <a:pPr algn="just"/>
            <a:r>
              <a:rPr lang="en-US" sz="2200" b="0" i="0" dirty="0">
                <a:effectLst/>
                <a:highlight>
                  <a:srgbClr val="FFFFFF"/>
                </a:highlight>
                <a:latin typeface="Times New Roman" panose="02020603050405020304" pitchFamily="18" charset="0"/>
                <a:cs typeface="Times New Roman" panose="02020603050405020304" pitchFamily="18" charset="0"/>
              </a:rPr>
              <a:t>By default, the vi editor starts in command mode. To enter text, you have to be in insert mode, just type </a:t>
            </a:r>
            <a:r>
              <a:rPr lang="en-US" sz="2200" b="1" i="0" dirty="0">
                <a:effectLst/>
                <a:highlight>
                  <a:srgbClr val="FFFFFF"/>
                </a:highlight>
                <a:latin typeface="Times New Roman" panose="02020603050405020304" pitchFamily="18" charset="0"/>
                <a:cs typeface="Times New Roman" panose="02020603050405020304" pitchFamily="18" charset="0"/>
              </a:rPr>
              <a:t>'</a:t>
            </a:r>
            <a:r>
              <a:rPr lang="en-US" sz="2200" b="1" i="0" dirty="0" err="1">
                <a:effectLst/>
                <a:highlight>
                  <a:srgbClr val="FFFFFF"/>
                </a:highlight>
                <a:latin typeface="Times New Roman" panose="02020603050405020304" pitchFamily="18" charset="0"/>
                <a:cs typeface="Times New Roman" panose="02020603050405020304" pitchFamily="18" charset="0"/>
              </a:rPr>
              <a:t>i</a:t>
            </a:r>
            <a:r>
              <a:rPr lang="en-US" sz="2200" b="1" i="0" dirty="0">
                <a:effectLst/>
                <a:highlight>
                  <a:srgbClr val="FFFFFF"/>
                </a:highlight>
                <a:latin typeface="Times New Roman" panose="02020603050405020304" pitchFamily="18" charset="0"/>
                <a:cs typeface="Times New Roman" panose="02020603050405020304" pitchFamily="18" charset="0"/>
              </a:rPr>
              <a:t>'</a:t>
            </a:r>
            <a:r>
              <a:rPr lang="en-US" sz="2200" b="0" i="0" dirty="0">
                <a:effectLst/>
                <a:highlight>
                  <a:srgbClr val="FFFFFF"/>
                </a:highlight>
                <a:latin typeface="Times New Roman" panose="02020603050405020304" pitchFamily="18" charset="0"/>
                <a:cs typeface="Times New Roman" panose="02020603050405020304" pitchFamily="18" charset="0"/>
              </a:rPr>
              <a:t> and you'll be in insert mode. Although, after typing </a:t>
            </a:r>
            <a:r>
              <a:rPr lang="en-US" sz="2200" b="1" i="0" dirty="0" err="1">
                <a:effectLst/>
                <a:highlight>
                  <a:srgbClr val="FFFFFF"/>
                </a:highlight>
                <a:latin typeface="Times New Roman" panose="02020603050405020304" pitchFamily="18" charset="0"/>
                <a:cs typeface="Times New Roman" panose="02020603050405020304" pitchFamily="18" charset="0"/>
              </a:rPr>
              <a:t>i</a:t>
            </a:r>
            <a:r>
              <a:rPr lang="en-US" sz="2200" b="1" i="0" dirty="0">
                <a:effectLst/>
                <a:highlight>
                  <a:srgbClr val="FFFFFF"/>
                </a:highlight>
                <a:latin typeface="Times New Roman" panose="02020603050405020304" pitchFamily="18" charset="0"/>
                <a:cs typeface="Times New Roman" panose="02020603050405020304" pitchFamily="18" charset="0"/>
              </a:rPr>
              <a:t> </a:t>
            </a:r>
            <a:r>
              <a:rPr lang="en-US" sz="2200" b="0" i="0" dirty="0">
                <a:effectLst/>
                <a:highlight>
                  <a:srgbClr val="FFFFFF"/>
                </a:highlight>
                <a:latin typeface="Times New Roman" panose="02020603050405020304" pitchFamily="18" charset="0"/>
                <a:cs typeface="Times New Roman" panose="02020603050405020304" pitchFamily="18" charset="0"/>
              </a:rPr>
              <a:t>nothing will appear on the screen but you'll be in insert mode. Now you can type anything.</a:t>
            </a:r>
          </a:p>
          <a:p>
            <a:pPr algn="just"/>
            <a:r>
              <a:rPr lang="en-US" sz="2200" b="0" i="0" dirty="0">
                <a:effectLst/>
                <a:highlight>
                  <a:srgbClr val="FFFFFF"/>
                </a:highlight>
                <a:latin typeface="Times New Roman" panose="02020603050405020304" pitchFamily="18" charset="0"/>
                <a:cs typeface="Times New Roman" panose="02020603050405020304" pitchFamily="18" charset="0"/>
              </a:rPr>
              <a:t>To exit from insert mode press </a:t>
            </a:r>
            <a:r>
              <a:rPr lang="en-US" sz="2200" b="1" i="0" dirty="0">
                <a:effectLst/>
                <a:highlight>
                  <a:srgbClr val="FFFFFF"/>
                </a:highlight>
                <a:latin typeface="Times New Roman" panose="02020603050405020304" pitchFamily="18" charset="0"/>
                <a:cs typeface="Times New Roman" panose="02020603050405020304" pitchFamily="18" charset="0"/>
              </a:rPr>
              <a:t>Esc </a:t>
            </a:r>
            <a:r>
              <a:rPr lang="en-US" sz="2200" b="0" i="0" dirty="0">
                <a:effectLst/>
                <a:highlight>
                  <a:srgbClr val="FFFFFF"/>
                </a:highlight>
                <a:latin typeface="Times New Roman" panose="02020603050405020304" pitchFamily="18" charset="0"/>
                <a:cs typeface="Times New Roman" panose="02020603050405020304" pitchFamily="18" charset="0"/>
              </a:rPr>
              <a:t>key, you'll be directed to command mode.</a:t>
            </a:r>
          </a:p>
          <a:p>
            <a:pPr marL="800100" lvl="1" indent="-342900" algn="l">
              <a:buFont typeface="Wingdings" panose="05000000000000000000" pitchFamily="2" charset="2"/>
              <a:buChar char="ü"/>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7178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4886F11-D405-4A61-0093-2E9EAC01941D}"/>
              </a:ext>
            </a:extLst>
          </p:cNvPr>
          <p:cNvSpPr>
            <a:spLocks noGrp="1"/>
          </p:cNvSpPr>
          <p:nvPr>
            <p:ph sz="half" idx="1"/>
          </p:nvPr>
        </p:nvSpPr>
        <p:spPr>
          <a:xfrm>
            <a:off x="98323" y="157316"/>
            <a:ext cx="6073876" cy="6700684"/>
          </a:xfrm>
        </p:spPr>
        <p:txBody>
          <a:bodyPr>
            <a:normAutofit/>
          </a:bodyPr>
          <a:lstStyle/>
          <a:p>
            <a:pPr algn="just"/>
            <a:r>
              <a:rPr lang="en-US" sz="2200" b="1" i="0" dirty="0">
                <a:solidFill>
                  <a:srgbClr val="333333"/>
                </a:solidFill>
                <a:effectLst/>
                <a:highlight>
                  <a:srgbClr val="FFFFFF"/>
                </a:highlight>
                <a:latin typeface="Times New Roman" panose="02020603050405020304" pitchFamily="18" charset="0"/>
                <a:cs typeface="Times New Roman" panose="02020603050405020304" pitchFamily="18" charset="0"/>
              </a:rPr>
              <a:t>Example:</a:t>
            </a:r>
            <a:endPar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vi /home/</a:t>
            </a:r>
            <a:r>
              <a:rPr lang="en-US" sz="2200" b="0" i="0" dirty="0" err="1">
                <a:solidFill>
                  <a:srgbClr val="000000"/>
                </a:solidFill>
                <a:effectLst/>
                <a:latin typeface="Times New Roman" panose="02020603050405020304" pitchFamily="18" charset="0"/>
                <a:cs typeface="Times New Roman" panose="02020603050405020304" pitchFamily="18" charset="0"/>
              </a:rPr>
              <a:t>sssit</a:t>
            </a:r>
            <a:r>
              <a:rPr lang="en-US" sz="2200" b="0" i="0" dirty="0">
                <a:solidFill>
                  <a:srgbClr val="000000"/>
                </a:solidFill>
                <a:effectLst/>
                <a:latin typeface="Times New Roman" panose="02020603050405020304" pitchFamily="18" charset="0"/>
                <a:cs typeface="Times New Roman" panose="02020603050405020304" pitchFamily="18" charset="0"/>
              </a:rPr>
              <a:t>/Downloads/file.txt  </a:t>
            </a:r>
          </a:p>
          <a:p>
            <a:pPr algn="just">
              <a:buFont typeface="+mj-lt"/>
              <a:buAutoNum type="arabicPeriod"/>
            </a:pP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2200" b="0" i="0" dirty="0">
              <a:solidFill>
                <a:srgbClr val="000000"/>
              </a:solidFill>
              <a:effectLst/>
              <a:latin typeface="Times New Roman" panose="02020603050405020304" pitchFamily="18" charset="0"/>
              <a:cs typeface="Times New Roman" panose="02020603050405020304" pitchFamily="18" charset="0"/>
            </a:endParaRPr>
          </a:p>
          <a:p>
            <a:pPr algn="just">
              <a:buFont typeface="+mj-lt"/>
              <a:buAutoNum type="arabicPeriod"/>
            </a:pP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2200" dirty="0">
              <a:solidFill>
                <a:srgbClr val="000000"/>
              </a:solidFill>
              <a:latin typeface="Times New Roman" panose="02020603050405020304" pitchFamily="18" charset="0"/>
              <a:cs typeface="Times New Roman" panose="02020603050405020304" pitchFamily="18" charset="0"/>
            </a:endParaRPr>
          </a:p>
          <a:p>
            <a:pPr algn="just">
              <a:buFont typeface="+mj-lt"/>
              <a:buAutoNum type="arabicPeriod"/>
            </a:pPr>
            <a:endParaRPr lang="en-US" sz="2200" dirty="0">
              <a:solidFill>
                <a:srgbClr val="000000"/>
              </a:solidFill>
              <a:latin typeface="Times New Roman" panose="02020603050405020304" pitchFamily="18" charset="0"/>
              <a:cs typeface="Times New Roman" panose="02020603050405020304" pitchFamily="18" charset="0"/>
            </a:endParaRPr>
          </a:p>
          <a:p>
            <a:pPr marL="0" indent="0" algn="just">
              <a:buNone/>
            </a:pPr>
            <a:r>
              <a:rPr lang="en-US" sz="2200" b="0" i="0" dirty="0">
                <a:solidFill>
                  <a:srgbClr val="000000"/>
                </a:solidFill>
                <a:effectLst/>
                <a:latin typeface="Times New Roman" panose="02020603050405020304" pitchFamily="18" charset="0"/>
                <a:cs typeface="Times New Roman" panose="02020603050405020304" pitchFamily="18" charset="0"/>
              </a:rPr>
              <a:t>$ vi filename.sh</a:t>
            </a:r>
          </a:p>
          <a:p>
            <a:pPr>
              <a:lnSpc>
                <a:spcPct val="107000"/>
              </a:lnSpc>
              <a:spcAft>
                <a:spcPts val="800"/>
              </a:spcAft>
            </a:pPr>
            <a:r>
              <a:rPr lang="en-IN" sz="2200" b="1" kern="100" dirty="0">
                <a:effectLst/>
                <a:latin typeface="Times New Roman" panose="02020603050405020304" pitchFamily="18" charset="0"/>
                <a:ea typeface="Calibri" panose="020F0502020204030204" pitchFamily="34" charset="0"/>
                <a:cs typeface="Times New Roman" panose="02020603050405020304" pitchFamily="18" charset="0"/>
              </a:rPr>
              <a:t>Command mode</a:t>
            </a:r>
          </a:p>
          <a:p>
            <a:pPr>
              <a:lnSpc>
                <a:spcPct val="107000"/>
              </a:lnSpc>
              <a:spcAft>
                <a:spcPts val="800"/>
              </a:spcAft>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This is what you'll see when you'll press enter after the above command. If you'll start typing, nothing will appear as you are in command mode. By default vi opens in command mode.</a:t>
            </a:r>
          </a:p>
          <a:p>
            <a:pPr marL="0" indent="0">
              <a:lnSpc>
                <a:spcPct val="107000"/>
              </a:lnSpc>
              <a:spcAft>
                <a:spcPts val="800"/>
              </a:spcAft>
              <a:buNone/>
            </a:pP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11" name="Content Placeholder 10">
            <a:extLst>
              <a:ext uri="{FF2B5EF4-FFF2-40B4-BE49-F238E27FC236}">
                <a16:creationId xmlns:a16="http://schemas.microsoft.com/office/drawing/2014/main" id="{6E2CC0B3-97DF-D6F0-3900-869BB3C4DF57}"/>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157316"/>
            <a:ext cx="6073876" cy="4011561"/>
          </a:xfrm>
        </p:spPr>
      </p:pic>
      <p:pic>
        <p:nvPicPr>
          <p:cNvPr id="7" name="Picture 6">
            <a:extLst>
              <a:ext uri="{FF2B5EF4-FFF2-40B4-BE49-F238E27FC236}">
                <a16:creationId xmlns:a16="http://schemas.microsoft.com/office/drawing/2014/main" id="{7A03F2D7-59CD-9A53-1D9C-ADDC73F3BBE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8323" y="1226575"/>
            <a:ext cx="5830529" cy="2716160"/>
          </a:xfrm>
          <a:prstGeom prst="rect">
            <a:avLst/>
          </a:prstGeom>
        </p:spPr>
      </p:pic>
    </p:spTree>
    <p:extLst>
      <p:ext uri="{BB962C8B-B14F-4D97-AF65-F5344CB8AC3E}">
        <p14:creationId xmlns:p14="http://schemas.microsoft.com/office/powerpoint/2010/main" val="11417791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5D85554-4B7C-2421-E493-312CC7096693}"/>
              </a:ext>
            </a:extLst>
          </p:cNvPr>
          <p:cNvSpPr>
            <a:spLocks noGrp="1"/>
          </p:cNvSpPr>
          <p:nvPr>
            <p:ph idx="1"/>
          </p:nvPr>
        </p:nvSpPr>
        <p:spPr>
          <a:xfrm>
            <a:off x="167147" y="137652"/>
            <a:ext cx="11847871" cy="6558116"/>
          </a:xfrm>
        </p:spPr>
        <p:txBody>
          <a:bodyPr>
            <a:normAutofit/>
          </a:bodyPr>
          <a:lstStyle/>
          <a:p>
            <a:pPr marL="0" indent="0">
              <a:lnSpc>
                <a:spcPct val="107000"/>
              </a:lnSpc>
              <a:spcAft>
                <a:spcPts val="800"/>
              </a:spcAft>
              <a:buNone/>
            </a:pPr>
            <a:r>
              <a:rPr lang="en-IN" sz="2200" kern="100" dirty="0">
                <a:effectLst/>
                <a:latin typeface="Times New Roman" panose="02020603050405020304" pitchFamily="18" charset="0"/>
                <a:ea typeface="Calibri" panose="020F0502020204030204" pitchFamily="34" charset="0"/>
                <a:cs typeface="Times New Roman" panose="02020603050405020304" pitchFamily="18" charset="0"/>
              </a:rPr>
              <a:t>Insert mode</a:t>
            </a:r>
          </a:p>
          <a:p>
            <a:pPr>
              <a:lnSpc>
                <a:spcPct val="107000"/>
              </a:lnSpc>
              <a:spcAft>
                <a:spcPts val="800"/>
              </a:spcAft>
            </a:pPr>
            <a:r>
              <a:rPr lang="en-IN" sz="22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To move to the insert mode press </a:t>
            </a:r>
            <a:r>
              <a:rPr lang="en-IN" sz="2200" b="1" kern="100" dirty="0" err="1">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i</a:t>
            </a:r>
            <a:r>
              <a:rPr lang="en-IN" sz="2200" b="1"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a:t>
            </a:r>
            <a:r>
              <a:rPr lang="en-IN" sz="2200" kern="100" dirty="0">
                <a:solidFill>
                  <a:srgbClr val="333333"/>
                </a:solidFill>
                <a:effectLst/>
                <a:latin typeface="Times New Roman" panose="02020603050405020304" pitchFamily="18" charset="0"/>
                <a:ea typeface="Calibri" panose="020F0502020204030204" pitchFamily="34" charset="0"/>
                <a:cs typeface="Times New Roman" panose="02020603050405020304" pitchFamily="18" charset="0"/>
              </a:rPr>
              <a:t> Although, there are other commands also to move to insert mode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07000"/>
              </a:lnSpc>
              <a:spcAft>
                <a:spcPts val="800"/>
              </a:spcAft>
              <a:buNone/>
            </a:pP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64834605-B901-7278-8EF3-41BCE7D80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4008" y="1722796"/>
            <a:ext cx="7570224" cy="3291656"/>
          </a:xfrm>
          <a:prstGeom prst="rect">
            <a:avLst/>
          </a:prstGeom>
        </p:spPr>
      </p:pic>
    </p:spTree>
    <p:extLst>
      <p:ext uri="{BB962C8B-B14F-4D97-AF65-F5344CB8AC3E}">
        <p14:creationId xmlns:p14="http://schemas.microsoft.com/office/powerpoint/2010/main" val="2733394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B459FE8-FDAF-B17C-51D4-1BC02AD0F6DF}"/>
              </a:ext>
            </a:extLst>
          </p:cNvPr>
          <p:cNvSpPr>
            <a:spLocks noGrp="1"/>
          </p:cNvSpPr>
          <p:nvPr>
            <p:ph idx="1"/>
          </p:nvPr>
        </p:nvSpPr>
        <p:spPr>
          <a:xfrm>
            <a:off x="78658" y="176980"/>
            <a:ext cx="11956026" cy="6459793"/>
          </a:xfrm>
        </p:spPr>
        <p:txBody>
          <a:bodyPr>
            <a:normAutofit/>
          </a:bodyPr>
          <a:lstStyle/>
          <a:p>
            <a:pPr marL="0" indent="0" algn="just">
              <a:buNone/>
            </a:pPr>
            <a:r>
              <a:rPr lang="en-US" sz="2200" b="0" i="0" dirty="0">
                <a:effectLst/>
                <a:highlight>
                  <a:srgbClr val="FFFFFF"/>
                </a:highlight>
                <a:latin typeface="Times New Roman" panose="02020603050405020304" pitchFamily="18" charset="0"/>
                <a:cs typeface="Times New Roman" panose="02020603050405020304" pitchFamily="18" charset="0"/>
              </a:rPr>
              <a:t>To save and quit</a:t>
            </a:r>
          </a:p>
          <a:p>
            <a:pPr algn="just"/>
            <a:r>
              <a:rPr lang="en-US" sz="2200" b="0" i="0" dirty="0">
                <a:effectLst/>
                <a:highlight>
                  <a:srgbClr val="FFFFFF"/>
                </a:highlight>
                <a:latin typeface="Times New Roman" panose="02020603050405020304" pitchFamily="18" charset="0"/>
                <a:cs typeface="Times New Roman" panose="02020603050405020304" pitchFamily="18" charset="0"/>
              </a:rPr>
              <a:t>You can save and quit vi editor from command mode. Before writing save or quit command you have to press colon </a:t>
            </a:r>
            <a:r>
              <a:rPr lang="en-US" sz="2200" b="1" i="0" dirty="0">
                <a:effectLst/>
                <a:highlight>
                  <a:srgbClr val="FFFFFF"/>
                </a:highlight>
                <a:latin typeface="Times New Roman" panose="02020603050405020304" pitchFamily="18" charset="0"/>
                <a:cs typeface="Times New Roman" panose="02020603050405020304" pitchFamily="18" charset="0"/>
              </a:rPr>
              <a:t>(:).</a:t>
            </a:r>
            <a:r>
              <a:rPr lang="en-US" sz="2200" b="0" i="0" dirty="0">
                <a:effectLst/>
                <a:highlight>
                  <a:srgbClr val="FFFFFF"/>
                </a:highlight>
                <a:latin typeface="Times New Roman" panose="02020603050405020304" pitchFamily="18" charset="0"/>
                <a:cs typeface="Times New Roman" panose="02020603050405020304" pitchFamily="18" charset="0"/>
              </a:rPr>
              <a:t> Colon allows you to give instructions to vi.</a:t>
            </a:r>
          </a:p>
          <a:p>
            <a:endParaRPr lang="en-IN" sz="22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64DB4A4D-DE54-BDE0-F146-8C74DC7FCD60}"/>
              </a:ext>
            </a:extLst>
          </p:cNvPr>
          <p:cNvGraphicFramePr>
            <a:graphicFrameLocks noGrp="1"/>
          </p:cNvGraphicFramePr>
          <p:nvPr>
            <p:extLst>
              <p:ext uri="{D42A27DB-BD31-4B8C-83A1-F6EECF244321}">
                <p14:modId xmlns:p14="http://schemas.microsoft.com/office/powerpoint/2010/main" val="1782839178"/>
              </p:ext>
            </p:extLst>
          </p:nvPr>
        </p:nvGraphicFramePr>
        <p:xfrm>
          <a:off x="1209368" y="1877961"/>
          <a:ext cx="8927690" cy="4198371"/>
        </p:xfrm>
        <a:graphic>
          <a:graphicData uri="http://schemas.openxmlformats.org/drawingml/2006/table">
            <a:tbl>
              <a:tblPr firstRow="1" firstCol="1" bandRow="1">
                <a:tableStyleId>{5940675A-B579-460E-94D1-54222C63F5DA}</a:tableStyleId>
              </a:tblPr>
              <a:tblGrid>
                <a:gridCol w="4463845">
                  <a:extLst>
                    <a:ext uri="{9D8B030D-6E8A-4147-A177-3AD203B41FA5}">
                      <a16:colId xmlns:a16="http://schemas.microsoft.com/office/drawing/2014/main" val="4210441895"/>
                    </a:ext>
                  </a:extLst>
                </a:gridCol>
                <a:gridCol w="4463845">
                  <a:extLst>
                    <a:ext uri="{9D8B030D-6E8A-4147-A177-3AD203B41FA5}">
                      <a16:colId xmlns:a16="http://schemas.microsoft.com/office/drawing/2014/main" val="3821867040"/>
                    </a:ext>
                  </a:extLst>
                </a:gridCol>
              </a:tblGrid>
              <a:tr h="644779">
                <a:tc>
                  <a:txBody>
                    <a:bodyPr/>
                    <a:lstStyle/>
                    <a:p>
                      <a:pPr>
                        <a:lnSpc>
                          <a:spcPct val="107000"/>
                        </a:lnSpc>
                        <a:spcAft>
                          <a:spcPts val="800"/>
                        </a:spcAft>
                      </a:pPr>
                      <a:r>
                        <a:rPr lang="en-IN" sz="2200" kern="0" dirty="0">
                          <a:effectLst/>
                          <a:highlight>
                            <a:srgbClr val="C7CCBE"/>
                          </a:highlight>
                          <a:latin typeface="Times New Roman" panose="02020603050405020304" pitchFamily="18" charset="0"/>
                          <a:cs typeface="Times New Roman" panose="02020603050405020304" pitchFamily="18" charset="0"/>
                        </a:rPr>
                        <a:t>Commands</a:t>
                      </a:r>
                      <a:endParaRPr lang="en-IN" sz="2200" kern="100" dirty="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2200" kern="0">
                          <a:effectLst/>
                          <a:highlight>
                            <a:srgbClr val="C7CCBE"/>
                          </a:highlight>
                          <a:latin typeface="Times New Roman" panose="02020603050405020304" pitchFamily="18" charset="0"/>
                          <a:cs typeface="Times New Roman" panose="02020603050405020304" pitchFamily="18" charset="0"/>
                        </a:rPr>
                        <a:t>Action</a:t>
                      </a:r>
                      <a:endParaRPr lang="en-IN" sz="2200" kern="10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53537994"/>
                  </a:ext>
                </a:extLst>
              </a:tr>
              <a:tr h="507656">
                <a:tc>
                  <a:txBody>
                    <a:bodyPr/>
                    <a:lstStyle/>
                    <a:p>
                      <a:pPr algn="just">
                        <a:lnSpc>
                          <a:spcPct val="107000"/>
                        </a:lnSpc>
                        <a:spcAft>
                          <a:spcPts val="800"/>
                        </a:spcAft>
                      </a:pPr>
                      <a:r>
                        <a:rPr lang="en-IN" sz="2200" kern="0">
                          <a:effectLst/>
                          <a:latin typeface="Times New Roman" panose="02020603050405020304" pitchFamily="18" charset="0"/>
                          <a:cs typeface="Times New Roman" panose="02020603050405020304" pitchFamily="18" charset="0"/>
                        </a:rPr>
                        <a:t>:wq</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a:effectLst/>
                          <a:latin typeface="Times New Roman" panose="02020603050405020304" pitchFamily="18" charset="0"/>
                          <a:cs typeface="Times New Roman" panose="02020603050405020304" pitchFamily="18" charset="0"/>
                        </a:rPr>
                        <a:t>Save and quit</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874481950"/>
                  </a:ext>
                </a:extLst>
              </a:tr>
              <a:tr h="507656">
                <a:tc>
                  <a:txBody>
                    <a:bodyPr/>
                    <a:lstStyle/>
                    <a:p>
                      <a:pPr algn="just">
                        <a:lnSpc>
                          <a:spcPct val="107000"/>
                        </a:lnSpc>
                        <a:spcAft>
                          <a:spcPts val="800"/>
                        </a:spcAft>
                      </a:pPr>
                      <a:r>
                        <a:rPr lang="en-IN" sz="2200" kern="0">
                          <a:effectLst/>
                          <a:highlight>
                            <a:srgbClr val="EFF1EB"/>
                          </a:highlight>
                          <a:latin typeface="Times New Roman" panose="02020603050405020304" pitchFamily="18" charset="0"/>
                          <a:cs typeface="Times New Roman" panose="02020603050405020304" pitchFamily="18" charset="0"/>
                        </a:rPr>
                        <a:t>:w</a:t>
                      </a:r>
                      <a:endParaRPr lang="en-IN" sz="22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a:effectLst/>
                          <a:highlight>
                            <a:srgbClr val="EFF1EB"/>
                          </a:highlight>
                          <a:latin typeface="Times New Roman" panose="02020603050405020304" pitchFamily="18" charset="0"/>
                          <a:cs typeface="Times New Roman" panose="02020603050405020304" pitchFamily="18" charset="0"/>
                        </a:rPr>
                        <a:t>Save</a:t>
                      </a:r>
                      <a:endParaRPr lang="en-IN" sz="22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32910911"/>
                  </a:ext>
                </a:extLst>
              </a:tr>
              <a:tr h="507656">
                <a:tc>
                  <a:txBody>
                    <a:bodyPr/>
                    <a:lstStyle/>
                    <a:p>
                      <a:pPr algn="just">
                        <a:lnSpc>
                          <a:spcPct val="107000"/>
                        </a:lnSpc>
                        <a:spcAft>
                          <a:spcPts val="800"/>
                        </a:spcAft>
                      </a:pPr>
                      <a:r>
                        <a:rPr lang="en-IN" sz="2200" kern="0" dirty="0">
                          <a:effectLst/>
                          <a:latin typeface="Times New Roman" panose="02020603050405020304" pitchFamily="18" charset="0"/>
                          <a:cs typeface="Times New Roman" panose="02020603050405020304" pitchFamily="18" charset="0"/>
                        </a:rPr>
                        <a:t>:q</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a:effectLst/>
                          <a:latin typeface="Times New Roman" panose="02020603050405020304" pitchFamily="18" charset="0"/>
                          <a:cs typeface="Times New Roman" panose="02020603050405020304" pitchFamily="18" charset="0"/>
                        </a:rPr>
                        <a:t>Quit</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704714772"/>
                  </a:ext>
                </a:extLst>
              </a:tr>
              <a:tr h="507656">
                <a:tc>
                  <a:txBody>
                    <a:bodyPr/>
                    <a:lstStyle/>
                    <a:p>
                      <a:pPr algn="just">
                        <a:lnSpc>
                          <a:spcPct val="107000"/>
                        </a:lnSpc>
                        <a:spcAft>
                          <a:spcPts val="800"/>
                        </a:spcAft>
                      </a:pPr>
                      <a:r>
                        <a:rPr lang="en-IN" sz="2200" kern="0" dirty="0">
                          <a:effectLst/>
                          <a:highlight>
                            <a:srgbClr val="EFF1EB"/>
                          </a:highlight>
                          <a:latin typeface="Times New Roman" panose="02020603050405020304" pitchFamily="18" charset="0"/>
                          <a:cs typeface="Times New Roman" panose="02020603050405020304" pitchFamily="18" charset="0"/>
                        </a:rPr>
                        <a:t>:w </a:t>
                      </a:r>
                      <a:r>
                        <a:rPr lang="en-IN" sz="2200" kern="0" dirty="0" err="1">
                          <a:effectLst/>
                          <a:highlight>
                            <a:srgbClr val="EFF1EB"/>
                          </a:highlight>
                          <a:latin typeface="Times New Roman" panose="02020603050405020304" pitchFamily="18" charset="0"/>
                          <a:cs typeface="Times New Roman" panose="02020603050405020304" pitchFamily="18" charset="0"/>
                        </a:rPr>
                        <a:t>fname</a:t>
                      </a:r>
                      <a:endParaRPr lang="en-IN" sz="2200" kern="100" dirty="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a:effectLst/>
                          <a:highlight>
                            <a:srgbClr val="EFF1EB"/>
                          </a:highlight>
                          <a:latin typeface="Times New Roman" panose="02020603050405020304" pitchFamily="18" charset="0"/>
                          <a:cs typeface="Times New Roman" panose="02020603050405020304" pitchFamily="18" charset="0"/>
                        </a:rPr>
                        <a:t>Save as fname</a:t>
                      </a:r>
                      <a:endParaRPr lang="en-IN" sz="22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173959726"/>
                  </a:ext>
                </a:extLst>
              </a:tr>
              <a:tr h="507656">
                <a:tc>
                  <a:txBody>
                    <a:bodyPr/>
                    <a:lstStyle/>
                    <a:p>
                      <a:pPr algn="just">
                        <a:lnSpc>
                          <a:spcPct val="107000"/>
                        </a:lnSpc>
                        <a:spcAft>
                          <a:spcPts val="800"/>
                        </a:spcAft>
                      </a:pPr>
                      <a:r>
                        <a:rPr lang="en-IN" sz="2200" kern="0">
                          <a:effectLst/>
                          <a:latin typeface="Times New Roman" panose="02020603050405020304" pitchFamily="18" charset="0"/>
                          <a:cs typeface="Times New Roman" panose="02020603050405020304" pitchFamily="18" charset="0"/>
                        </a:rPr>
                        <a:t>ZZ</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a:effectLst/>
                          <a:latin typeface="Times New Roman" panose="02020603050405020304" pitchFamily="18" charset="0"/>
                          <a:cs typeface="Times New Roman" panose="02020603050405020304" pitchFamily="18" charset="0"/>
                        </a:rPr>
                        <a:t>Save and quit</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480280169"/>
                  </a:ext>
                </a:extLst>
              </a:tr>
              <a:tr h="507656">
                <a:tc>
                  <a:txBody>
                    <a:bodyPr/>
                    <a:lstStyle/>
                    <a:p>
                      <a:pPr algn="just">
                        <a:lnSpc>
                          <a:spcPct val="107000"/>
                        </a:lnSpc>
                        <a:spcAft>
                          <a:spcPts val="800"/>
                        </a:spcAft>
                      </a:pPr>
                      <a:r>
                        <a:rPr lang="en-IN" sz="2200" kern="0">
                          <a:effectLst/>
                          <a:highlight>
                            <a:srgbClr val="EFF1EB"/>
                          </a:highlight>
                          <a:latin typeface="Times New Roman" panose="02020603050405020304" pitchFamily="18" charset="0"/>
                          <a:cs typeface="Times New Roman" panose="02020603050405020304" pitchFamily="18" charset="0"/>
                        </a:rPr>
                        <a:t>:q!</a:t>
                      </a:r>
                      <a:endParaRPr lang="en-IN" sz="22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a:effectLst/>
                          <a:highlight>
                            <a:srgbClr val="EFF1EB"/>
                          </a:highlight>
                          <a:latin typeface="Times New Roman" panose="02020603050405020304" pitchFamily="18" charset="0"/>
                          <a:cs typeface="Times New Roman" panose="02020603050405020304" pitchFamily="18" charset="0"/>
                        </a:rPr>
                        <a:t>Quit discarding changes made</a:t>
                      </a:r>
                      <a:endParaRPr lang="en-IN" sz="22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951587142"/>
                  </a:ext>
                </a:extLst>
              </a:tr>
              <a:tr h="507656">
                <a:tc>
                  <a:txBody>
                    <a:bodyPr/>
                    <a:lstStyle/>
                    <a:p>
                      <a:pPr algn="just">
                        <a:lnSpc>
                          <a:spcPct val="107000"/>
                        </a:lnSpc>
                        <a:spcAft>
                          <a:spcPts val="800"/>
                        </a:spcAft>
                      </a:pPr>
                      <a:r>
                        <a:rPr lang="en-IN" sz="2200" kern="0">
                          <a:effectLst/>
                          <a:latin typeface="Times New Roman" panose="02020603050405020304" pitchFamily="18" charset="0"/>
                          <a:cs typeface="Times New Roman" panose="02020603050405020304" pitchFamily="18" charset="0"/>
                        </a:rPr>
                        <a:t>:w!</a:t>
                      </a:r>
                      <a:endParaRPr lang="en-IN" sz="22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200" kern="0" dirty="0">
                          <a:effectLst/>
                          <a:latin typeface="Times New Roman" panose="02020603050405020304" pitchFamily="18" charset="0"/>
                          <a:cs typeface="Times New Roman" panose="02020603050405020304" pitchFamily="18" charset="0"/>
                        </a:rPr>
                        <a:t>Save (and write to non-writable file)</a:t>
                      </a:r>
                      <a:endParaRPr lang="en-IN" sz="22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40839838"/>
                  </a:ext>
                </a:extLst>
              </a:tr>
            </a:tbl>
          </a:graphicData>
        </a:graphic>
      </p:graphicFrame>
    </p:spTree>
    <p:extLst>
      <p:ext uri="{BB962C8B-B14F-4D97-AF65-F5344CB8AC3E}">
        <p14:creationId xmlns:p14="http://schemas.microsoft.com/office/powerpoint/2010/main" val="2705483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A67EF2-08AC-2BA9-9AB2-B85D2B560EFA}"/>
              </a:ext>
            </a:extLst>
          </p:cNvPr>
          <p:cNvSpPr>
            <a:spLocks noGrp="1"/>
          </p:cNvSpPr>
          <p:nvPr>
            <p:ph idx="1"/>
          </p:nvPr>
        </p:nvSpPr>
        <p:spPr>
          <a:xfrm>
            <a:off x="0" y="216310"/>
            <a:ext cx="11995354" cy="6641690"/>
          </a:xfrm>
        </p:spPr>
        <p:txBody>
          <a:bodyPr>
            <a:normAutofit/>
          </a:bodyPr>
          <a:lstStyle/>
          <a:p>
            <a:pPr algn="just"/>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To exit from vi, first ensure that you are in command mode. Now, type :</a:t>
            </a:r>
            <a:r>
              <a:rPr lang="en-US" sz="2200" b="0" i="0" dirty="0" err="1">
                <a:solidFill>
                  <a:srgbClr val="333333"/>
                </a:solidFill>
                <a:effectLst/>
                <a:highlight>
                  <a:srgbClr val="FFFFFF"/>
                </a:highlight>
                <a:latin typeface="Times New Roman" panose="02020603050405020304" pitchFamily="18" charset="0"/>
                <a:cs typeface="Times New Roman" panose="02020603050405020304" pitchFamily="18" charset="0"/>
              </a:rPr>
              <a:t>wq</a:t>
            </a: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 and press enter. It will save and quit vi.</a:t>
            </a:r>
          </a:p>
          <a:p>
            <a:pPr algn="just"/>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Type </a:t>
            </a:r>
            <a:r>
              <a:rPr lang="en-US" sz="2200" b="1" i="0" dirty="0">
                <a:solidFill>
                  <a:srgbClr val="333333"/>
                </a:solidFill>
                <a:effectLst/>
                <a:highlight>
                  <a:srgbClr val="FFFFFF"/>
                </a:highlight>
                <a:latin typeface="Times New Roman" panose="02020603050405020304" pitchFamily="18" charset="0"/>
                <a:cs typeface="Times New Roman" panose="02020603050405020304" pitchFamily="18" charset="0"/>
              </a:rPr>
              <a:t>:</a:t>
            </a:r>
            <a:r>
              <a:rPr lang="en-US" sz="2200" b="1" i="0" dirty="0" err="1">
                <a:solidFill>
                  <a:srgbClr val="333333"/>
                </a:solidFill>
                <a:effectLst/>
                <a:highlight>
                  <a:srgbClr val="FFFFFF"/>
                </a:highlight>
                <a:latin typeface="Times New Roman" panose="02020603050405020304" pitchFamily="18" charset="0"/>
                <a:cs typeface="Times New Roman" panose="02020603050405020304" pitchFamily="18" charset="0"/>
              </a:rPr>
              <a:t>wq</a:t>
            </a: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 to save and exit the file.</a:t>
            </a: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marL="0" indent="0">
              <a:buNone/>
            </a:pPr>
            <a:endParaRPr lang="en-IN" sz="2200" dirty="0">
              <a:latin typeface="Times New Roman" panose="02020603050405020304" pitchFamily="18" charset="0"/>
              <a:cs typeface="Times New Roman" panose="02020603050405020304" pitchFamily="18" charset="0"/>
            </a:endParaRPr>
          </a:p>
          <a:p>
            <a:pPr algn="just"/>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If you want to quit without saving the file, use </a:t>
            </a:r>
            <a:r>
              <a:rPr lang="en-US" sz="2200" b="1" i="0" dirty="0">
                <a:solidFill>
                  <a:srgbClr val="333333"/>
                </a:solidFill>
                <a:effectLst/>
                <a:highlight>
                  <a:srgbClr val="FFFFFF"/>
                </a:highlight>
                <a:latin typeface="Times New Roman" panose="02020603050405020304" pitchFamily="18" charset="0"/>
                <a:cs typeface="Times New Roman" panose="02020603050405020304" pitchFamily="18" charset="0"/>
              </a:rPr>
              <a:t>:q.</a:t>
            </a:r>
            <a:r>
              <a:rPr lang="en-US" sz="2200" b="0" i="0" dirty="0">
                <a:solidFill>
                  <a:srgbClr val="333333"/>
                </a:solidFill>
                <a:effectLst/>
                <a:highlight>
                  <a:srgbClr val="FFFFFF"/>
                </a:highlight>
                <a:latin typeface="Times New Roman" panose="02020603050405020304" pitchFamily="18" charset="0"/>
                <a:cs typeface="Times New Roman" panose="02020603050405020304" pitchFamily="18" charset="0"/>
              </a:rPr>
              <a:t> This command will only work when you have not made any changes in the file.</a:t>
            </a:r>
          </a:p>
          <a:p>
            <a:pPr marL="0" indent="0">
              <a:buNone/>
            </a:pPr>
            <a:br>
              <a:rPr lang="en-US" sz="2200" dirty="0">
                <a:latin typeface="Times New Roman" panose="02020603050405020304" pitchFamily="18" charset="0"/>
                <a:cs typeface="Times New Roman" panose="02020603050405020304" pitchFamily="18" charset="0"/>
              </a:rPr>
            </a:br>
            <a:endParaRPr lang="en-IN" sz="22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8EE345F-848A-FE0F-E647-FC0060402E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1356" y="1452332"/>
            <a:ext cx="5823154" cy="1744304"/>
          </a:xfrm>
          <a:prstGeom prst="rect">
            <a:avLst/>
          </a:prstGeom>
        </p:spPr>
      </p:pic>
      <p:pic>
        <p:nvPicPr>
          <p:cNvPr id="10" name="Picture 9">
            <a:extLst>
              <a:ext uri="{FF2B5EF4-FFF2-40B4-BE49-F238E27FC236}">
                <a16:creationId xmlns:a16="http://schemas.microsoft.com/office/drawing/2014/main" id="{2210BD48-A48A-9A94-C507-D22B9BA2033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51356" y="4551414"/>
            <a:ext cx="5899354" cy="1898547"/>
          </a:xfrm>
          <a:prstGeom prst="rect">
            <a:avLst/>
          </a:prstGeom>
        </p:spPr>
      </p:pic>
    </p:spTree>
    <p:extLst>
      <p:ext uri="{BB962C8B-B14F-4D97-AF65-F5344CB8AC3E}">
        <p14:creationId xmlns:p14="http://schemas.microsoft.com/office/powerpoint/2010/main" val="40272956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04E76C4A-A3EE-3EC3-7359-10A04016274E}"/>
              </a:ext>
            </a:extLst>
          </p:cNvPr>
          <p:cNvSpPr>
            <a:spLocks noGrp="1"/>
          </p:cNvSpPr>
          <p:nvPr>
            <p:ph idx="1"/>
          </p:nvPr>
        </p:nvSpPr>
        <p:spPr>
          <a:xfrm>
            <a:off x="206477" y="147484"/>
            <a:ext cx="11838039" cy="6548284"/>
          </a:xfrm>
        </p:spPr>
        <p:txBody>
          <a:bodyPr>
            <a:normAutofit/>
          </a:bodyPr>
          <a:lstStyle/>
          <a:p>
            <a:pPr marL="0" indent="0" algn="just">
              <a:buNone/>
            </a:pPr>
            <a:r>
              <a:rPr lang="en-US" sz="2200" b="0" i="0" dirty="0">
                <a:effectLst/>
                <a:highlight>
                  <a:srgbClr val="FFFFFF"/>
                </a:highlight>
                <a:latin typeface="Times New Roman" panose="02020603050405020304" pitchFamily="18" charset="0"/>
                <a:cs typeface="Times New Roman" panose="02020603050405020304" pitchFamily="18" charset="0"/>
              </a:rPr>
              <a:t>Vi Commands</a:t>
            </a:r>
          </a:p>
          <a:p>
            <a:pPr algn="just"/>
            <a:r>
              <a:rPr lang="en-US" sz="2200" b="0" i="0" dirty="0">
                <a:effectLst/>
                <a:highlight>
                  <a:srgbClr val="FFFFFF"/>
                </a:highlight>
                <a:latin typeface="Times New Roman" panose="02020603050405020304" pitchFamily="18" charset="0"/>
                <a:cs typeface="Times New Roman" panose="02020603050405020304" pitchFamily="18" charset="0"/>
              </a:rPr>
              <a:t>Linux vi editor is different from other editors. You have to use different keys to use different functions. Although, it's quite easy and interesting to use vi editor.</a:t>
            </a:r>
          </a:p>
          <a:p>
            <a:pPr algn="just"/>
            <a:r>
              <a:rPr lang="en-US" sz="2200" b="0" i="0" dirty="0">
                <a:effectLst/>
                <a:highlight>
                  <a:srgbClr val="FFFFFF"/>
                </a:highlight>
                <a:latin typeface="Times New Roman" panose="02020603050405020304" pitchFamily="18" charset="0"/>
                <a:cs typeface="Times New Roman" panose="02020603050405020304" pitchFamily="18" charset="0"/>
              </a:rPr>
              <a:t>Have a look at the vi commands in the following table.</a:t>
            </a:r>
          </a:p>
          <a:p>
            <a:pPr algn="just"/>
            <a:r>
              <a:rPr lang="en-US" sz="2200" b="0" i="0" dirty="0">
                <a:solidFill>
                  <a:srgbClr val="610B38"/>
                </a:solidFill>
                <a:effectLst/>
                <a:highlight>
                  <a:srgbClr val="FFFFFF"/>
                </a:highlight>
                <a:latin typeface="Times New Roman" panose="02020603050405020304" pitchFamily="18" charset="0"/>
                <a:cs typeface="Times New Roman" panose="02020603050405020304" pitchFamily="18" charset="0"/>
              </a:rPr>
              <a:t>To switch from command to insert mode:</a:t>
            </a:r>
          </a:p>
          <a:p>
            <a:pPr algn="just"/>
            <a:endParaRPr lang="en-US" sz="2200" b="0" i="0" dirty="0">
              <a:effectLst/>
              <a:highlight>
                <a:srgbClr val="FFFFFF"/>
              </a:highlight>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graphicFrame>
        <p:nvGraphicFramePr>
          <p:cNvPr id="8" name="Table 7">
            <a:extLst>
              <a:ext uri="{FF2B5EF4-FFF2-40B4-BE49-F238E27FC236}">
                <a16:creationId xmlns:a16="http://schemas.microsoft.com/office/drawing/2014/main" id="{0034DC10-657C-74EF-2C80-0C5B4BB9BC31}"/>
              </a:ext>
            </a:extLst>
          </p:cNvPr>
          <p:cNvGraphicFramePr>
            <a:graphicFrameLocks noGrp="1"/>
          </p:cNvGraphicFramePr>
          <p:nvPr>
            <p:extLst>
              <p:ext uri="{D42A27DB-BD31-4B8C-83A1-F6EECF244321}">
                <p14:modId xmlns:p14="http://schemas.microsoft.com/office/powerpoint/2010/main" val="3949195904"/>
              </p:ext>
            </p:extLst>
          </p:nvPr>
        </p:nvGraphicFramePr>
        <p:xfrm>
          <a:off x="1936955" y="2074606"/>
          <a:ext cx="9065342" cy="4552332"/>
        </p:xfrm>
        <a:graphic>
          <a:graphicData uri="http://schemas.openxmlformats.org/drawingml/2006/table">
            <a:tbl>
              <a:tblPr firstRow="1" firstCol="1" bandRow="1">
                <a:tableStyleId>{5940675A-B579-460E-94D1-54222C63F5DA}</a:tableStyleId>
              </a:tblPr>
              <a:tblGrid>
                <a:gridCol w="4532671">
                  <a:extLst>
                    <a:ext uri="{9D8B030D-6E8A-4147-A177-3AD203B41FA5}">
                      <a16:colId xmlns:a16="http://schemas.microsoft.com/office/drawing/2014/main" val="303131573"/>
                    </a:ext>
                  </a:extLst>
                </a:gridCol>
                <a:gridCol w="4532671">
                  <a:extLst>
                    <a:ext uri="{9D8B030D-6E8A-4147-A177-3AD203B41FA5}">
                      <a16:colId xmlns:a16="http://schemas.microsoft.com/office/drawing/2014/main" val="2280980465"/>
                    </a:ext>
                  </a:extLst>
                </a:gridCol>
              </a:tblGrid>
              <a:tr h="736873">
                <a:tc>
                  <a:txBody>
                    <a:bodyPr/>
                    <a:lstStyle/>
                    <a:p>
                      <a:pPr>
                        <a:lnSpc>
                          <a:spcPct val="107000"/>
                        </a:lnSpc>
                        <a:spcAft>
                          <a:spcPts val="800"/>
                        </a:spcAft>
                      </a:pPr>
                      <a:r>
                        <a:rPr lang="en-IN" sz="1800" kern="0" dirty="0">
                          <a:effectLst/>
                          <a:highlight>
                            <a:srgbClr val="C7CCBE"/>
                          </a:highlight>
                        </a:rPr>
                        <a:t>Command</a:t>
                      </a:r>
                      <a:endParaRPr lang="en-IN" sz="1800" kern="100" dirty="0">
                        <a:effectLst/>
                        <a:highlight>
                          <a:srgbClr val="C7CCBE"/>
                        </a:highligh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1800" kern="0">
                          <a:effectLst/>
                          <a:highlight>
                            <a:srgbClr val="C7CCBE"/>
                          </a:highlight>
                        </a:rPr>
                        <a:t>Action</a:t>
                      </a:r>
                      <a:endParaRPr lang="en-IN" sz="1800" kern="100">
                        <a:effectLst/>
                        <a:highlight>
                          <a:srgbClr val="C7CCBE"/>
                        </a:highlight>
                        <a:latin typeface="Calibri" panose="020F0502020204030204" pitchFamily="34"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3085547917"/>
                  </a:ext>
                </a:extLst>
              </a:tr>
              <a:tr h="580165">
                <a:tc>
                  <a:txBody>
                    <a:bodyPr/>
                    <a:lstStyle/>
                    <a:p>
                      <a:pPr algn="just">
                        <a:lnSpc>
                          <a:spcPct val="107000"/>
                        </a:lnSpc>
                        <a:spcAft>
                          <a:spcPts val="800"/>
                        </a:spcAft>
                      </a:pPr>
                      <a:r>
                        <a:rPr lang="en-IN" sz="1800" kern="0" dirty="0" err="1">
                          <a:effectLst/>
                        </a:rPr>
                        <a:t>i</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kern="0">
                          <a:effectLst/>
                        </a:rPr>
                        <a:t>Start typing before the current character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554705503"/>
                  </a:ext>
                </a:extLst>
              </a:tr>
              <a:tr h="580165">
                <a:tc>
                  <a:txBody>
                    <a:bodyPr/>
                    <a:lstStyle/>
                    <a:p>
                      <a:pPr algn="just">
                        <a:lnSpc>
                          <a:spcPct val="107000"/>
                        </a:lnSpc>
                        <a:spcAft>
                          <a:spcPts val="800"/>
                        </a:spcAft>
                      </a:pPr>
                      <a:r>
                        <a:rPr lang="en-IN" sz="1800" kern="0" dirty="0">
                          <a:effectLst/>
                          <a:highlight>
                            <a:srgbClr val="EFF1EB"/>
                          </a:highlight>
                        </a:rPr>
                        <a:t>I</a:t>
                      </a:r>
                      <a:endParaRPr lang="en-IN" sz="1800" kern="100" dirty="0">
                        <a:effectLst/>
                        <a:highlight>
                          <a:srgbClr val="EFF1EB"/>
                        </a:highligh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kern="0">
                          <a:effectLst/>
                          <a:highlight>
                            <a:srgbClr val="EFF1EB"/>
                          </a:highlight>
                        </a:rPr>
                        <a:t>Start typing at the start of current line</a:t>
                      </a:r>
                      <a:endParaRPr lang="en-IN" sz="1800" kern="100">
                        <a:effectLst/>
                        <a:highlight>
                          <a:srgbClr val="EFF1EB"/>
                        </a:highligh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76886127"/>
                  </a:ext>
                </a:extLst>
              </a:tr>
              <a:tr h="580165">
                <a:tc>
                  <a:txBody>
                    <a:bodyPr/>
                    <a:lstStyle/>
                    <a:p>
                      <a:pPr algn="just">
                        <a:lnSpc>
                          <a:spcPct val="107000"/>
                        </a:lnSpc>
                        <a:spcAft>
                          <a:spcPts val="800"/>
                        </a:spcAft>
                      </a:pPr>
                      <a:r>
                        <a:rPr lang="en-IN" sz="1800" kern="0" dirty="0">
                          <a:effectLst/>
                        </a:rPr>
                        <a:t>a</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kern="0">
                          <a:effectLst/>
                        </a:rPr>
                        <a:t>Start typing after the current character</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29820947"/>
                  </a:ext>
                </a:extLst>
              </a:tr>
              <a:tr h="580165">
                <a:tc>
                  <a:txBody>
                    <a:bodyPr/>
                    <a:lstStyle/>
                    <a:p>
                      <a:pPr algn="just">
                        <a:lnSpc>
                          <a:spcPct val="107000"/>
                        </a:lnSpc>
                        <a:spcAft>
                          <a:spcPts val="800"/>
                        </a:spcAft>
                      </a:pPr>
                      <a:r>
                        <a:rPr lang="en-IN" sz="1800" kern="0" dirty="0">
                          <a:effectLst/>
                          <a:highlight>
                            <a:srgbClr val="EFF1EB"/>
                          </a:highlight>
                        </a:rPr>
                        <a:t>A</a:t>
                      </a:r>
                      <a:endParaRPr lang="en-IN" sz="1800" kern="100" dirty="0">
                        <a:effectLst/>
                        <a:highlight>
                          <a:srgbClr val="EFF1EB"/>
                        </a:highligh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kern="0" dirty="0">
                          <a:effectLst/>
                          <a:highlight>
                            <a:srgbClr val="EFF1EB"/>
                          </a:highlight>
                        </a:rPr>
                        <a:t>Start typing at the end of current line</a:t>
                      </a:r>
                      <a:endParaRPr lang="en-IN" sz="1800" kern="100" dirty="0">
                        <a:effectLst/>
                        <a:highlight>
                          <a:srgbClr val="EFF1EB"/>
                        </a:highligh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57741860"/>
                  </a:ext>
                </a:extLst>
              </a:tr>
              <a:tr h="580165">
                <a:tc>
                  <a:txBody>
                    <a:bodyPr/>
                    <a:lstStyle/>
                    <a:p>
                      <a:pPr algn="just">
                        <a:lnSpc>
                          <a:spcPct val="107000"/>
                        </a:lnSpc>
                        <a:spcAft>
                          <a:spcPts val="800"/>
                        </a:spcAft>
                      </a:pPr>
                      <a:r>
                        <a:rPr lang="en-IN" sz="1800" kern="0">
                          <a:effectLst/>
                        </a:rPr>
                        <a:t>o</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kern="0">
                          <a:effectLst/>
                        </a:rPr>
                        <a:t>Start typing on a new line after the current line</a:t>
                      </a:r>
                      <a:endParaRPr lang="en-IN" sz="1800" kern="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06799364"/>
                  </a:ext>
                </a:extLst>
              </a:tr>
              <a:tr h="914634">
                <a:tc>
                  <a:txBody>
                    <a:bodyPr/>
                    <a:lstStyle/>
                    <a:p>
                      <a:pPr algn="just">
                        <a:lnSpc>
                          <a:spcPct val="107000"/>
                        </a:lnSpc>
                        <a:spcAft>
                          <a:spcPts val="800"/>
                        </a:spcAft>
                      </a:pPr>
                      <a:r>
                        <a:rPr lang="en-IN" sz="1800" kern="0">
                          <a:effectLst/>
                          <a:highlight>
                            <a:srgbClr val="EFF1EB"/>
                          </a:highlight>
                        </a:rPr>
                        <a:t>O</a:t>
                      </a:r>
                      <a:endParaRPr lang="en-IN" sz="1800" kern="100">
                        <a:effectLst/>
                        <a:highlight>
                          <a:srgbClr val="EFF1EB"/>
                        </a:highligh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1800" kern="0" dirty="0">
                          <a:effectLst/>
                          <a:highlight>
                            <a:srgbClr val="EFF1EB"/>
                          </a:highlight>
                        </a:rPr>
                        <a:t>Start typing on a new line before the current line</a:t>
                      </a:r>
                      <a:endParaRPr lang="en-IN" sz="1800" kern="100" dirty="0">
                        <a:effectLst/>
                        <a:highlight>
                          <a:srgbClr val="EFF1EB"/>
                        </a:highligh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456031"/>
                  </a:ext>
                </a:extLst>
              </a:tr>
            </a:tbl>
          </a:graphicData>
        </a:graphic>
      </p:graphicFrame>
    </p:spTree>
    <p:extLst>
      <p:ext uri="{BB962C8B-B14F-4D97-AF65-F5344CB8AC3E}">
        <p14:creationId xmlns:p14="http://schemas.microsoft.com/office/powerpoint/2010/main" val="2135584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E30322-346C-B3C0-8CD4-FB0AB1B8C1DC}"/>
              </a:ext>
            </a:extLst>
          </p:cNvPr>
          <p:cNvSpPr>
            <a:spLocks noGrp="1"/>
          </p:cNvSpPr>
          <p:nvPr>
            <p:ph idx="1"/>
          </p:nvPr>
        </p:nvSpPr>
        <p:spPr>
          <a:xfrm>
            <a:off x="147484" y="157316"/>
            <a:ext cx="11897032" cy="6508955"/>
          </a:xfrm>
        </p:spPr>
        <p:txBody>
          <a:bodyPr/>
          <a:lstStyle/>
          <a:p>
            <a:r>
              <a:rPr lang="en-US" b="0" i="0" dirty="0">
                <a:solidFill>
                  <a:srgbClr val="610B38"/>
                </a:solidFill>
                <a:effectLst/>
                <a:highlight>
                  <a:srgbClr val="FFFFFF"/>
                </a:highlight>
                <a:latin typeface="erdana"/>
              </a:rPr>
              <a:t>To move around a file:</a:t>
            </a:r>
          </a:p>
          <a:p>
            <a:endParaRPr lang="en-IN" dirty="0"/>
          </a:p>
          <a:p>
            <a:endParaRPr lang="en-IN" dirty="0"/>
          </a:p>
          <a:p>
            <a:endParaRPr lang="en-IN" dirty="0"/>
          </a:p>
          <a:p>
            <a:endParaRPr lang="en-IN" dirty="0"/>
          </a:p>
          <a:p>
            <a:endParaRPr lang="en-IN" dirty="0"/>
          </a:p>
          <a:p>
            <a:r>
              <a:rPr lang="en-IN" sz="1800" kern="0" dirty="0">
                <a:solidFill>
                  <a:srgbClr val="610B38"/>
                </a:solidFill>
                <a:effectLst/>
                <a:latin typeface="Helvetica" panose="020B0604020202020204" pitchFamily="34" charset="0"/>
                <a:ea typeface="Times New Roman" panose="02020603050405020304" pitchFamily="18" charset="0"/>
                <a:cs typeface="Times New Roman" panose="02020603050405020304" pitchFamily="18" charset="0"/>
              </a:rPr>
              <a:t>To jump lines</a:t>
            </a:r>
          </a:p>
          <a:p>
            <a:endParaRPr lang="en-IN" dirty="0"/>
          </a:p>
          <a:p>
            <a:endParaRPr lang="en-IN" dirty="0"/>
          </a:p>
        </p:txBody>
      </p:sp>
      <p:graphicFrame>
        <p:nvGraphicFramePr>
          <p:cNvPr id="6" name="Table 5">
            <a:extLst>
              <a:ext uri="{FF2B5EF4-FFF2-40B4-BE49-F238E27FC236}">
                <a16:creationId xmlns:a16="http://schemas.microsoft.com/office/drawing/2014/main" id="{12D9A134-760E-1920-AE3C-D1A57AABA935}"/>
              </a:ext>
            </a:extLst>
          </p:cNvPr>
          <p:cNvGraphicFramePr>
            <a:graphicFrameLocks noGrp="1"/>
          </p:cNvGraphicFramePr>
          <p:nvPr>
            <p:extLst>
              <p:ext uri="{D42A27DB-BD31-4B8C-83A1-F6EECF244321}">
                <p14:modId xmlns:p14="http://schemas.microsoft.com/office/powerpoint/2010/main" val="3694493726"/>
              </p:ext>
            </p:extLst>
          </p:nvPr>
        </p:nvGraphicFramePr>
        <p:xfrm>
          <a:off x="963561" y="884903"/>
          <a:ext cx="8206474" cy="2358710"/>
        </p:xfrm>
        <a:graphic>
          <a:graphicData uri="http://schemas.openxmlformats.org/drawingml/2006/table">
            <a:tbl>
              <a:tblPr firstRow="1" firstCol="1" bandRow="1">
                <a:tableStyleId>{5940675A-B579-460E-94D1-54222C63F5DA}</a:tableStyleId>
              </a:tblPr>
              <a:tblGrid>
                <a:gridCol w="4103237">
                  <a:extLst>
                    <a:ext uri="{9D8B030D-6E8A-4147-A177-3AD203B41FA5}">
                      <a16:colId xmlns:a16="http://schemas.microsoft.com/office/drawing/2014/main" val="392768342"/>
                    </a:ext>
                  </a:extLst>
                </a:gridCol>
                <a:gridCol w="4103237">
                  <a:extLst>
                    <a:ext uri="{9D8B030D-6E8A-4147-A177-3AD203B41FA5}">
                      <a16:colId xmlns:a16="http://schemas.microsoft.com/office/drawing/2014/main" val="348879473"/>
                    </a:ext>
                  </a:extLst>
                </a:gridCol>
              </a:tblGrid>
              <a:tr h="433010">
                <a:tc>
                  <a:txBody>
                    <a:bodyPr/>
                    <a:lstStyle/>
                    <a:p>
                      <a:pPr>
                        <a:lnSpc>
                          <a:spcPct val="107000"/>
                        </a:lnSpc>
                        <a:spcAft>
                          <a:spcPts val="800"/>
                        </a:spcAft>
                      </a:pPr>
                      <a:r>
                        <a:rPr lang="en-IN" sz="2000" kern="0" dirty="0">
                          <a:effectLst/>
                          <a:highlight>
                            <a:srgbClr val="C7CCBE"/>
                          </a:highlight>
                          <a:latin typeface="Times New Roman" panose="02020603050405020304" pitchFamily="18" charset="0"/>
                          <a:cs typeface="Times New Roman" panose="02020603050405020304" pitchFamily="18" charset="0"/>
                        </a:rPr>
                        <a:t>Commands</a:t>
                      </a:r>
                      <a:endParaRPr lang="en-IN" sz="2000" kern="100" dirty="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2000" kern="0">
                          <a:effectLst/>
                          <a:highlight>
                            <a:srgbClr val="C7CCBE"/>
                          </a:highlight>
                          <a:latin typeface="Times New Roman" panose="02020603050405020304" pitchFamily="18" charset="0"/>
                          <a:cs typeface="Times New Roman" panose="02020603050405020304" pitchFamily="18" charset="0"/>
                        </a:rPr>
                        <a:t>Action</a:t>
                      </a:r>
                      <a:endParaRPr lang="en-IN" sz="2000" kern="10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2352601630"/>
                  </a:ext>
                </a:extLst>
              </a:tr>
              <a:tr h="371070">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j</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To move down</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81302687"/>
                  </a:ext>
                </a:extLst>
              </a:tr>
              <a:tr h="371070">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k</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To move up</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50480156"/>
                  </a:ext>
                </a:extLst>
              </a:tr>
              <a:tr h="371070">
                <a:tc>
                  <a:txBody>
                    <a:bodyPr/>
                    <a:lstStyle/>
                    <a:p>
                      <a:pPr algn="just">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h</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To move left</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485897991"/>
                  </a:ext>
                </a:extLst>
              </a:tr>
              <a:tr h="371070">
                <a:tc>
                  <a:txBody>
                    <a:bodyPr/>
                    <a:lstStyle/>
                    <a:p>
                      <a:pPr algn="just">
                        <a:lnSpc>
                          <a:spcPct val="107000"/>
                        </a:lnSpc>
                        <a:spcAft>
                          <a:spcPts val="800"/>
                        </a:spcAft>
                      </a:pPr>
                      <a:r>
                        <a:rPr lang="en-IN" sz="2000" kern="0" dirty="0">
                          <a:effectLst/>
                          <a:highlight>
                            <a:srgbClr val="EFF1EB"/>
                          </a:highlight>
                          <a:latin typeface="Times New Roman" panose="02020603050405020304" pitchFamily="18" charset="0"/>
                          <a:cs typeface="Times New Roman" panose="02020603050405020304" pitchFamily="18" charset="0"/>
                        </a:rPr>
                        <a:t>l</a:t>
                      </a:r>
                      <a:endParaRPr lang="en-IN" sz="2000" kern="100" dirty="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dirty="0">
                          <a:effectLst/>
                          <a:highlight>
                            <a:srgbClr val="EFF1EB"/>
                          </a:highlight>
                          <a:latin typeface="Times New Roman" panose="02020603050405020304" pitchFamily="18" charset="0"/>
                          <a:cs typeface="Times New Roman" panose="02020603050405020304" pitchFamily="18" charset="0"/>
                        </a:rPr>
                        <a:t>To move right</a:t>
                      </a:r>
                      <a:endParaRPr lang="en-IN" sz="2000" kern="100" dirty="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03753981"/>
                  </a:ext>
                </a:extLst>
              </a:tr>
            </a:tbl>
          </a:graphicData>
        </a:graphic>
      </p:graphicFrame>
      <p:graphicFrame>
        <p:nvGraphicFramePr>
          <p:cNvPr id="9" name="Table 8">
            <a:extLst>
              <a:ext uri="{FF2B5EF4-FFF2-40B4-BE49-F238E27FC236}">
                <a16:creationId xmlns:a16="http://schemas.microsoft.com/office/drawing/2014/main" id="{C3A2E3C2-EECA-62B9-0745-4FBD01F58F65}"/>
              </a:ext>
            </a:extLst>
          </p:cNvPr>
          <p:cNvGraphicFramePr>
            <a:graphicFrameLocks noGrp="1"/>
          </p:cNvGraphicFramePr>
          <p:nvPr>
            <p:extLst>
              <p:ext uri="{D42A27DB-BD31-4B8C-83A1-F6EECF244321}">
                <p14:modId xmlns:p14="http://schemas.microsoft.com/office/powerpoint/2010/main" val="1475129870"/>
              </p:ext>
            </p:extLst>
          </p:nvPr>
        </p:nvGraphicFramePr>
        <p:xfrm>
          <a:off x="963561" y="3971200"/>
          <a:ext cx="8206474" cy="2097978"/>
        </p:xfrm>
        <a:graphic>
          <a:graphicData uri="http://schemas.openxmlformats.org/drawingml/2006/table">
            <a:tbl>
              <a:tblPr firstRow="1" firstCol="1" bandRow="1">
                <a:tableStyleId>{5940675A-B579-460E-94D1-54222C63F5DA}</a:tableStyleId>
              </a:tblPr>
              <a:tblGrid>
                <a:gridCol w="4103237">
                  <a:extLst>
                    <a:ext uri="{9D8B030D-6E8A-4147-A177-3AD203B41FA5}">
                      <a16:colId xmlns:a16="http://schemas.microsoft.com/office/drawing/2014/main" val="903494351"/>
                    </a:ext>
                  </a:extLst>
                </a:gridCol>
                <a:gridCol w="4103237">
                  <a:extLst>
                    <a:ext uri="{9D8B030D-6E8A-4147-A177-3AD203B41FA5}">
                      <a16:colId xmlns:a16="http://schemas.microsoft.com/office/drawing/2014/main" val="2896724938"/>
                    </a:ext>
                  </a:extLst>
                </a:gridCol>
              </a:tblGrid>
              <a:tr h="523027">
                <a:tc>
                  <a:txBody>
                    <a:bodyPr/>
                    <a:lstStyle/>
                    <a:p>
                      <a:pPr>
                        <a:lnSpc>
                          <a:spcPct val="107000"/>
                        </a:lnSpc>
                        <a:spcAft>
                          <a:spcPts val="800"/>
                        </a:spcAft>
                      </a:pPr>
                      <a:r>
                        <a:rPr lang="en-IN" sz="2000" kern="0" dirty="0">
                          <a:effectLst/>
                          <a:highlight>
                            <a:srgbClr val="C7CCBE"/>
                          </a:highlight>
                          <a:latin typeface="Times New Roman" panose="02020603050405020304" pitchFamily="18" charset="0"/>
                          <a:cs typeface="Times New Roman" panose="02020603050405020304" pitchFamily="18" charset="0"/>
                        </a:rPr>
                        <a:t>Commands</a:t>
                      </a:r>
                      <a:endParaRPr lang="en-IN" sz="2000" kern="100" dirty="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2000" kern="0" dirty="0">
                          <a:effectLst/>
                          <a:highlight>
                            <a:srgbClr val="C7CCBE"/>
                          </a:highlight>
                          <a:latin typeface="Times New Roman" panose="02020603050405020304" pitchFamily="18" charset="0"/>
                          <a:cs typeface="Times New Roman" panose="02020603050405020304" pitchFamily="18" charset="0"/>
                        </a:rPr>
                        <a:t>Action</a:t>
                      </a:r>
                      <a:endParaRPr lang="en-IN" sz="2000" kern="100" dirty="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1135180639"/>
                  </a:ext>
                </a:extLst>
              </a:tr>
              <a:tr h="411797">
                <a:tc>
                  <a:txBody>
                    <a:bodyPr/>
                    <a:lstStyle/>
                    <a:p>
                      <a:pPr algn="just">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G</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Will direct you at the last line of the file</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636160761"/>
                  </a:ext>
                </a:extLst>
              </a:tr>
              <a:tr h="649201">
                <a:tc>
                  <a:txBody>
                    <a:bodyPr/>
                    <a:lstStyle/>
                    <a:p>
                      <a:pPr algn="just">
                        <a:lnSpc>
                          <a:spcPct val="107000"/>
                        </a:lnSpc>
                        <a:spcAft>
                          <a:spcPts val="800"/>
                        </a:spcAft>
                      </a:pPr>
                      <a:r>
                        <a:rPr lang="en-IN" sz="2000" kern="0" dirty="0">
                          <a:effectLst/>
                          <a:highlight>
                            <a:srgbClr val="EFF1EB"/>
                          </a:highlight>
                          <a:latin typeface="Times New Roman" panose="02020603050405020304" pitchFamily="18" charset="0"/>
                          <a:cs typeface="Times New Roman" panose="02020603050405020304" pitchFamily="18" charset="0"/>
                        </a:rPr>
                        <a:t>``</a:t>
                      </a:r>
                      <a:endParaRPr lang="en-IN" sz="2000" kern="100" dirty="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dirty="0">
                          <a:effectLst/>
                          <a:highlight>
                            <a:srgbClr val="EFF1EB"/>
                          </a:highlight>
                          <a:latin typeface="Times New Roman" panose="02020603050405020304" pitchFamily="18" charset="0"/>
                          <a:cs typeface="Times New Roman" panose="02020603050405020304" pitchFamily="18" charset="0"/>
                        </a:rPr>
                        <a:t>Will direct you to your last position in the file</a:t>
                      </a:r>
                      <a:endParaRPr lang="en-IN" sz="2000" kern="100" dirty="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198909364"/>
                  </a:ext>
                </a:extLst>
              </a:tr>
            </a:tbl>
          </a:graphicData>
        </a:graphic>
      </p:graphicFrame>
    </p:spTree>
    <p:extLst>
      <p:ext uri="{BB962C8B-B14F-4D97-AF65-F5344CB8AC3E}">
        <p14:creationId xmlns:p14="http://schemas.microsoft.com/office/powerpoint/2010/main" val="16999080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1E67AB0-B442-66D8-7C65-8B36190C58F6}"/>
              </a:ext>
            </a:extLst>
          </p:cNvPr>
          <p:cNvSpPr>
            <a:spLocks noGrp="1"/>
          </p:cNvSpPr>
          <p:nvPr>
            <p:ph idx="1"/>
          </p:nvPr>
        </p:nvSpPr>
        <p:spPr>
          <a:xfrm>
            <a:off x="206477" y="176980"/>
            <a:ext cx="11838039" cy="6449961"/>
          </a:xfrm>
        </p:spPr>
        <p:txBody>
          <a:bodyPr/>
          <a:lstStyle/>
          <a:p>
            <a:pPr algn="just">
              <a:lnSpc>
                <a:spcPct val="107000"/>
              </a:lnSpc>
              <a:spcAft>
                <a:spcPts val="800"/>
              </a:spcAft>
            </a:pPr>
            <a:r>
              <a:rPr lang="en-IN" sz="1800" kern="0">
                <a:solidFill>
                  <a:srgbClr val="610B38"/>
                </a:solidFill>
                <a:effectLst/>
                <a:highlight>
                  <a:srgbClr val="FFFFFF"/>
                </a:highlight>
                <a:latin typeface="Helvetica" panose="020B0604020202020204" pitchFamily="34" charset="0"/>
                <a:ea typeface="Times New Roman" panose="02020603050405020304" pitchFamily="18" charset="0"/>
                <a:cs typeface="Times New Roman" panose="02020603050405020304" pitchFamily="18" charset="0"/>
              </a:rPr>
              <a:t>To delete:</a:t>
            </a:r>
            <a:endParaRPr lang="en-IN" sz="1800" kern="100">
              <a:effectLst/>
              <a:highlight>
                <a:srgbClr val="FFFFFF"/>
              </a:highligh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AE3F2CD4-ADD5-E9EA-28BD-0687FDAEC1A6}"/>
              </a:ext>
            </a:extLst>
          </p:cNvPr>
          <p:cNvGraphicFramePr>
            <a:graphicFrameLocks noGrp="1"/>
          </p:cNvGraphicFramePr>
          <p:nvPr>
            <p:extLst>
              <p:ext uri="{D42A27DB-BD31-4B8C-83A1-F6EECF244321}">
                <p14:modId xmlns:p14="http://schemas.microsoft.com/office/powerpoint/2010/main" val="2527680900"/>
              </p:ext>
            </p:extLst>
          </p:nvPr>
        </p:nvGraphicFramePr>
        <p:xfrm>
          <a:off x="1248696" y="688258"/>
          <a:ext cx="10343536" cy="4054352"/>
        </p:xfrm>
        <a:graphic>
          <a:graphicData uri="http://schemas.openxmlformats.org/drawingml/2006/table">
            <a:tbl>
              <a:tblPr firstRow="1" firstCol="1" bandRow="1">
                <a:tableStyleId>{5940675A-B579-460E-94D1-54222C63F5DA}</a:tableStyleId>
              </a:tblPr>
              <a:tblGrid>
                <a:gridCol w="5171768">
                  <a:extLst>
                    <a:ext uri="{9D8B030D-6E8A-4147-A177-3AD203B41FA5}">
                      <a16:colId xmlns:a16="http://schemas.microsoft.com/office/drawing/2014/main" val="4078438903"/>
                    </a:ext>
                  </a:extLst>
                </a:gridCol>
                <a:gridCol w="5171768">
                  <a:extLst>
                    <a:ext uri="{9D8B030D-6E8A-4147-A177-3AD203B41FA5}">
                      <a16:colId xmlns:a16="http://schemas.microsoft.com/office/drawing/2014/main" val="1897268040"/>
                    </a:ext>
                  </a:extLst>
                </a:gridCol>
              </a:tblGrid>
              <a:tr h="399250">
                <a:tc>
                  <a:txBody>
                    <a:bodyPr/>
                    <a:lstStyle/>
                    <a:p>
                      <a:pPr>
                        <a:lnSpc>
                          <a:spcPct val="107000"/>
                        </a:lnSpc>
                        <a:spcAft>
                          <a:spcPts val="800"/>
                        </a:spcAft>
                      </a:pPr>
                      <a:r>
                        <a:rPr lang="en-IN" sz="2000" kern="0" dirty="0">
                          <a:effectLst/>
                          <a:highlight>
                            <a:srgbClr val="C7CCBE"/>
                          </a:highlight>
                          <a:latin typeface="Times New Roman" panose="02020603050405020304" pitchFamily="18" charset="0"/>
                          <a:cs typeface="Times New Roman" panose="02020603050405020304" pitchFamily="18" charset="0"/>
                        </a:rPr>
                        <a:t>Commands</a:t>
                      </a:r>
                      <a:endParaRPr lang="en-IN" sz="2000" kern="100" dirty="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tc>
                  <a:txBody>
                    <a:bodyPr/>
                    <a:lstStyle/>
                    <a:p>
                      <a:pPr>
                        <a:lnSpc>
                          <a:spcPct val="107000"/>
                        </a:lnSpc>
                        <a:spcAft>
                          <a:spcPts val="800"/>
                        </a:spcAft>
                      </a:pPr>
                      <a:r>
                        <a:rPr lang="en-IN" sz="2000" kern="0">
                          <a:effectLst/>
                          <a:highlight>
                            <a:srgbClr val="C7CCBE"/>
                          </a:highlight>
                          <a:latin typeface="Times New Roman" panose="02020603050405020304" pitchFamily="18" charset="0"/>
                          <a:cs typeface="Times New Roman" panose="02020603050405020304" pitchFamily="18" charset="0"/>
                        </a:rPr>
                        <a:t>Action</a:t>
                      </a:r>
                      <a:endParaRPr lang="en-IN" sz="2000" kern="100">
                        <a:effectLst/>
                        <a:highlight>
                          <a:srgbClr val="C7CCBE"/>
                        </a:highlight>
                        <a:latin typeface="Times New Roman" panose="02020603050405020304" pitchFamily="18" charset="0"/>
                        <a:ea typeface="Calibri" panose="020F0502020204030204" pitchFamily="34" charset="0"/>
                        <a:cs typeface="Times New Roman" panose="02020603050405020304" pitchFamily="18" charset="0"/>
                      </a:endParaRPr>
                    </a:p>
                  </a:txBody>
                  <a:tcPr marL="114300" marR="114300" marT="114300" marB="114300"/>
                </a:tc>
                <a:extLst>
                  <a:ext uri="{0D108BD9-81ED-4DB2-BD59-A6C34878D82A}">
                    <a16:rowId xmlns:a16="http://schemas.microsoft.com/office/drawing/2014/main" val="3884424879"/>
                  </a:ext>
                </a:extLst>
              </a:tr>
              <a:tr h="342140">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x</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Delete the current character</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278117853"/>
                  </a:ext>
                </a:extLst>
              </a:tr>
              <a:tr h="342140">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X</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Delete the character before the cursor</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99113064"/>
                  </a:ext>
                </a:extLst>
              </a:tr>
              <a:tr h="342140">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r</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Replace the current character</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079723259"/>
                  </a:ext>
                </a:extLst>
              </a:tr>
              <a:tr h="342140">
                <a:tc>
                  <a:txBody>
                    <a:bodyPr/>
                    <a:lstStyle/>
                    <a:p>
                      <a:pPr algn="just">
                        <a:lnSpc>
                          <a:spcPct val="107000"/>
                        </a:lnSpc>
                        <a:spcAft>
                          <a:spcPts val="800"/>
                        </a:spcAft>
                      </a:pPr>
                      <a:r>
                        <a:rPr lang="en-IN" sz="2000" kern="0" dirty="0" err="1">
                          <a:effectLst/>
                          <a:highlight>
                            <a:srgbClr val="EFF1EB"/>
                          </a:highlight>
                          <a:latin typeface="Times New Roman" panose="02020603050405020304" pitchFamily="18" charset="0"/>
                          <a:cs typeface="Times New Roman" panose="02020603050405020304" pitchFamily="18" charset="0"/>
                        </a:rPr>
                        <a:t>xp</a:t>
                      </a:r>
                      <a:endParaRPr lang="en-IN" sz="2000" kern="100" dirty="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Switch two characters</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69979773"/>
                  </a:ext>
                </a:extLst>
              </a:tr>
              <a:tr h="342140">
                <a:tc>
                  <a:txBody>
                    <a:bodyPr/>
                    <a:lstStyle/>
                    <a:p>
                      <a:pPr algn="just">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dd</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Delete the current line</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430085432"/>
                  </a:ext>
                </a:extLst>
              </a:tr>
              <a:tr h="586572">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D</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a:effectLst/>
                          <a:highlight>
                            <a:srgbClr val="EFF1EB"/>
                          </a:highlight>
                          <a:latin typeface="Times New Roman" panose="02020603050405020304" pitchFamily="18" charset="0"/>
                          <a:cs typeface="Times New Roman" panose="02020603050405020304" pitchFamily="18" charset="0"/>
                        </a:rPr>
                        <a:t>Delete the current line from current character to the end of the line</a:t>
                      </a:r>
                      <a:endParaRPr lang="en-IN" sz="2000" kern="100">
                        <a:effectLst/>
                        <a:highlight>
                          <a:srgbClr val="EFF1EB"/>
                        </a:highligh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174770679"/>
                  </a:ext>
                </a:extLst>
              </a:tr>
              <a:tr h="390809">
                <a:tc>
                  <a:txBody>
                    <a:bodyPr/>
                    <a:lstStyle/>
                    <a:p>
                      <a:pPr algn="just">
                        <a:lnSpc>
                          <a:spcPct val="107000"/>
                        </a:lnSpc>
                        <a:spcAft>
                          <a:spcPts val="800"/>
                        </a:spcAft>
                      </a:pPr>
                      <a:r>
                        <a:rPr lang="en-IN" sz="2000" kern="0">
                          <a:effectLst/>
                          <a:latin typeface="Times New Roman" panose="02020603050405020304" pitchFamily="18" charset="0"/>
                          <a:cs typeface="Times New Roman" panose="02020603050405020304" pitchFamily="18" charset="0"/>
                        </a:rPr>
                        <a:t>dG</a:t>
                      </a:r>
                      <a:endParaRPr lang="en-IN" sz="2000" kern="10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tc>
                  <a:txBody>
                    <a:bodyPr/>
                    <a:lstStyle/>
                    <a:p>
                      <a:pPr algn="just">
                        <a:lnSpc>
                          <a:spcPct val="107000"/>
                        </a:lnSpc>
                        <a:spcAft>
                          <a:spcPts val="800"/>
                        </a:spcAft>
                      </a:pPr>
                      <a:r>
                        <a:rPr lang="en-IN" sz="2000" kern="0" dirty="0">
                          <a:effectLst/>
                          <a:latin typeface="Times New Roman" panose="02020603050405020304" pitchFamily="18" charset="0"/>
                          <a:cs typeface="Times New Roman" panose="02020603050405020304" pitchFamily="18" charset="0"/>
                        </a:rPr>
                        <a:t>delete from the current line to the end of the file</a:t>
                      </a:r>
                      <a:endParaRPr lang="en-IN" sz="2000" kern="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745368837"/>
                  </a:ext>
                </a:extLst>
              </a:tr>
            </a:tbl>
          </a:graphicData>
        </a:graphic>
      </p:graphicFrame>
    </p:spTree>
    <p:extLst>
      <p:ext uri="{BB962C8B-B14F-4D97-AF65-F5344CB8AC3E}">
        <p14:creationId xmlns:p14="http://schemas.microsoft.com/office/powerpoint/2010/main" val="35893867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TotalTime>
  <Words>651</Words>
  <Application>Microsoft Office PowerPoint</Application>
  <PresentationFormat>Widescreen</PresentationFormat>
  <Paragraphs>111</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Calibri</vt:lpstr>
      <vt:lpstr>Calibri Light</vt:lpstr>
      <vt:lpstr>erdana</vt:lpstr>
      <vt:lpstr>Helvetica</vt:lpstr>
      <vt:lpstr>Times New Roman</vt:lpstr>
      <vt:lpstr>Wingdings</vt:lpstr>
      <vt:lpstr>Office Theme</vt:lpstr>
      <vt:lpstr>Vi editor (visual editor)</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RINSA REES</dc:creator>
  <cp:lastModifiedBy>RINSA REES</cp:lastModifiedBy>
  <cp:revision>14</cp:revision>
  <dcterms:created xsi:type="dcterms:W3CDTF">2024-04-11T04:05:54Z</dcterms:created>
  <dcterms:modified xsi:type="dcterms:W3CDTF">2024-04-11T06:20:04Z</dcterms:modified>
</cp:coreProperties>
</file>