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8" r:id="rId3"/>
    <p:sldId id="259" r:id="rId4"/>
    <p:sldId id="332" r:id="rId5"/>
    <p:sldId id="260" r:id="rId6"/>
    <p:sldId id="261" r:id="rId7"/>
    <p:sldId id="262" r:id="rId8"/>
    <p:sldId id="266" r:id="rId9"/>
    <p:sldId id="268" r:id="rId10"/>
    <p:sldId id="269" r:id="rId11"/>
    <p:sldId id="273" r:id="rId12"/>
    <p:sldId id="275" r:id="rId13"/>
    <p:sldId id="324" r:id="rId14"/>
    <p:sldId id="325" r:id="rId15"/>
    <p:sldId id="333" r:id="rId16"/>
    <p:sldId id="334" r:id="rId17"/>
    <p:sldId id="323" r:id="rId18"/>
    <p:sldId id="326" r:id="rId19"/>
    <p:sldId id="327" r:id="rId20"/>
    <p:sldId id="328" r:id="rId21"/>
    <p:sldId id="329" r:id="rId22"/>
    <p:sldId id="330" r:id="rId23"/>
    <p:sldId id="331" r:id="rId24"/>
    <p:sldId id="276" r:id="rId25"/>
    <p:sldId id="277" r:id="rId26"/>
    <p:sldId id="279" r:id="rId27"/>
    <p:sldId id="280" r:id="rId28"/>
    <p:sldId id="282" r:id="rId29"/>
    <p:sldId id="283" r:id="rId30"/>
    <p:sldId id="284" r:id="rId31"/>
    <p:sldId id="285" r:id="rId32"/>
    <p:sldId id="286" r:id="rId33"/>
    <p:sldId id="287" r:id="rId34"/>
    <p:sldId id="313" r:id="rId35"/>
    <p:sldId id="314" r:id="rId36"/>
    <p:sldId id="288" r:id="rId37"/>
    <p:sldId id="316" r:id="rId38"/>
    <p:sldId id="289" r:id="rId39"/>
    <p:sldId id="311" r:id="rId40"/>
    <p:sldId id="312" r:id="rId41"/>
    <p:sldId id="290" r:id="rId42"/>
    <p:sldId id="292" r:id="rId43"/>
    <p:sldId id="293" r:id="rId44"/>
    <p:sldId id="296" r:id="rId45"/>
    <p:sldId id="297" r:id="rId46"/>
    <p:sldId id="299" r:id="rId47"/>
    <p:sldId id="300" r:id="rId48"/>
    <p:sldId id="301" r:id="rId49"/>
    <p:sldId id="302" r:id="rId50"/>
    <p:sldId id="303" r:id="rId51"/>
    <p:sldId id="304" r:id="rId52"/>
    <p:sldId id="317" r:id="rId53"/>
    <p:sldId id="318" r:id="rId54"/>
    <p:sldId id="305" r:id="rId55"/>
    <p:sldId id="306" r:id="rId56"/>
    <p:sldId id="320" r:id="rId57"/>
    <p:sldId id="321" r:id="rId58"/>
    <p:sldId id="307" r:id="rId59"/>
    <p:sldId id="308" r:id="rId6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3" autoAdjust="0"/>
    <p:restoredTop sz="94211" autoAdjust="0"/>
  </p:normalViewPr>
  <p:slideViewPr>
    <p:cSldViewPr>
      <p:cViewPr varScale="1">
        <p:scale>
          <a:sx n="83" d="100"/>
          <a:sy n="83" d="100"/>
        </p:scale>
        <p:origin x="-1387" y="-67"/>
      </p:cViewPr>
      <p:guideLst>
        <p:guide orient="horz" pos="2160"/>
        <p:guide pos="2880"/>
      </p:guideLst>
    </p:cSldViewPr>
  </p:slideViewPr>
  <p:outlineViewPr>
    <p:cViewPr>
      <p:scale>
        <a:sx n="33" d="100"/>
        <a:sy n="33" d="100"/>
      </p:scale>
      <p:origin x="48" y="2627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BA726AB-81FC-4AF8-AE05-745D831F7BEB}" type="datetimeFigureOut">
              <a:rPr lang="en-US"/>
              <a:pPr>
                <a:defRPr/>
              </a:pPr>
              <a:t>8/17/2022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980D69C-EA3B-44A8-9474-8A13CB402170}" type="slidenum">
              <a:rPr lang="en-US"/>
              <a:pPr>
                <a:defRPr/>
              </a:pPr>
              <a:t>‹#›</a:t>
            </a:fld>
            <a:endParaRPr lang="en-US"/>
          </a:p>
        </p:txBody>
      </p:sp>
    </p:spTree>
    <p:extLst>
      <p:ext uri="{BB962C8B-B14F-4D97-AF65-F5344CB8AC3E}">
        <p14:creationId xmlns="" xmlns:p14="http://schemas.microsoft.com/office/powerpoint/2010/main" val="2018321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980D69C-EA3B-44A8-9474-8A13CB402170}" type="slidenum">
              <a:rPr lang="en-US" smtClean="0"/>
              <a:pPr>
                <a:defRPr/>
              </a:pPr>
              <a:t>2</a:t>
            </a:fld>
            <a:endParaRPr lang="en-US"/>
          </a:p>
        </p:txBody>
      </p:sp>
    </p:spTree>
    <p:extLst>
      <p:ext uri="{BB962C8B-B14F-4D97-AF65-F5344CB8AC3E}">
        <p14:creationId xmlns="" xmlns:p14="http://schemas.microsoft.com/office/powerpoint/2010/main" val="568822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008CD5-AD9D-4DCF-BC8D-58DA2DABC66B}" type="slidenum">
              <a:rPr lang="en-US" smtClean="0"/>
              <a:pPr/>
              <a:t>12</a:t>
            </a:fld>
            <a:endParaRPr lang="en-US" smtClean="0"/>
          </a:p>
        </p:txBody>
      </p:sp>
    </p:spTree>
    <p:extLst>
      <p:ext uri="{BB962C8B-B14F-4D97-AF65-F5344CB8AC3E}">
        <p14:creationId xmlns="" xmlns:p14="http://schemas.microsoft.com/office/powerpoint/2010/main" val="1448893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008CD5-AD9D-4DCF-BC8D-58DA2DABC66B}" type="slidenum">
              <a:rPr lang="en-US" smtClean="0"/>
              <a:pPr/>
              <a:t>13</a:t>
            </a:fld>
            <a:endParaRPr lang="en-US" smtClean="0"/>
          </a:p>
        </p:txBody>
      </p:sp>
    </p:spTree>
    <p:extLst>
      <p:ext uri="{BB962C8B-B14F-4D97-AF65-F5344CB8AC3E}">
        <p14:creationId xmlns="" xmlns:p14="http://schemas.microsoft.com/office/powerpoint/2010/main" val="5396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008CD5-AD9D-4DCF-BC8D-58DA2DABC66B}" type="slidenum">
              <a:rPr lang="en-US" smtClean="0"/>
              <a:pPr/>
              <a:t>14</a:t>
            </a:fld>
            <a:endParaRPr lang="en-US" smtClean="0"/>
          </a:p>
        </p:txBody>
      </p:sp>
    </p:spTree>
    <p:extLst>
      <p:ext uri="{BB962C8B-B14F-4D97-AF65-F5344CB8AC3E}">
        <p14:creationId xmlns="" xmlns:p14="http://schemas.microsoft.com/office/powerpoint/2010/main" val="101572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008CD5-AD9D-4DCF-BC8D-58DA2DABC66B}" type="slidenum">
              <a:rPr lang="en-US" smtClean="0"/>
              <a:pPr/>
              <a:t>15</a:t>
            </a:fld>
            <a:endParaRPr lang="en-US" smtClean="0"/>
          </a:p>
        </p:txBody>
      </p:sp>
    </p:spTree>
    <p:extLst>
      <p:ext uri="{BB962C8B-B14F-4D97-AF65-F5344CB8AC3E}">
        <p14:creationId xmlns="" xmlns:p14="http://schemas.microsoft.com/office/powerpoint/2010/main" val="363450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008CD5-AD9D-4DCF-BC8D-58DA2DABC66B}" type="slidenum">
              <a:rPr lang="en-US" smtClean="0"/>
              <a:pPr/>
              <a:t>16</a:t>
            </a:fld>
            <a:endParaRPr lang="en-US" smtClean="0"/>
          </a:p>
        </p:txBody>
      </p:sp>
    </p:spTree>
    <p:extLst>
      <p:ext uri="{BB962C8B-B14F-4D97-AF65-F5344CB8AC3E}">
        <p14:creationId xmlns="" xmlns:p14="http://schemas.microsoft.com/office/powerpoint/2010/main" val="45899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980D69C-EA3B-44A8-9474-8A13CB402170}" type="slidenum">
              <a:rPr lang="en-US" smtClean="0"/>
              <a:pPr>
                <a:defRPr/>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150912-2313-48D6-BCD6-D4B1324D3F2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EB58E1-8D16-4A74-948A-627C427F76E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2"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2"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1EA7B5-ED8F-4EC2-B25F-4EEC78A1B9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168AC2-EE40-435D-8EB6-46BD014046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DFFF58-93D5-4753-A6A5-16F0019D4E3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8FD8AF-DCC1-4C7A-A19D-7BB0473384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E8DD35-D410-4C3E-9508-EAF6DE3395C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F587CE1-2F4E-4556-ACAC-46ADED1EA77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8F431B2-23A7-4773-AEA0-71947713E6F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0F7CF1-75CF-4DF2-A2DB-2A0228AD75C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359814-8EAD-49DD-BA2D-DD8A3688EC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6664A2-4456-435F-B50E-819CAF51BEF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811FAEF-E50F-4613-88E1-014434DA760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0"/>
            <a:ext cx="7772400" cy="1295400"/>
          </a:xfrm>
        </p:spPr>
        <p:txBody>
          <a:bodyPr/>
          <a:lstStyle/>
          <a:p>
            <a:pPr eaLnBrk="1" hangingPunct="1"/>
            <a:r>
              <a:rPr lang="en-US" sz="4800" b="1" dirty="0" smtClean="0"/>
              <a:t>SQL *Plus</a:t>
            </a:r>
          </a:p>
        </p:txBody>
      </p:sp>
      <p:sp>
        <p:nvSpPr>
          <p:cNvPr id="2051" name="Rectangle 3"/>
          <p:cNvSpPr>
            <a:spLocks noGrp="1" noChangeArrowheads="1"/>
          </p:cNvSpPr>
          <p:nvPr>
            <p:ph type="subTitle" idx="1"/>
          </p:nvPr>
        </p:nvSpPr>
        <p:spPr>
          <a:xfrm>
            <a:off x="990600" y="1600200"/>
            <a:ext cx="7239000" cy="2590800"/>
          </a:xfrm>
        </p:spPr>
        <p:txBody>
          <a:bodyPr/>
          <a:lstStyle/>
          <a:p>
            <a:pPr algn="l" eaLnBrk="1" hangingPunct="1"/>
            <a:r>
              <a:rPr lang="en-US" sz="2800" b="1" dirty="0" smtClean="0"/>
              <a:t>          This is a tool of Oracle which supports SQL ( A language developed by IBM) 100%.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228600"/>
            <a:ext cx="7772400" cy="685800"/>
          </a:xfrm>
        </p:spPr>
        <p:txBody>
          <a:bodyPr/>
          <a:lstStyle/>
          <a:p>
            <a:pPr eaLnBrk="1" hangingPunct="1"/>
            <a:r>
              <a:rPr lang="en-US" sz="3600" b="1" dirty="0" smtClean="0"/>
              <a:t>SELECT ( </a:t>
            </a:r>
            <a:r>
              <a:rPr lang="en-US" sz="3600" b="1" dirty="0" err="1" smtClean="0"/>
              <a:t>contd</a:t>
            </a:r>
            <a:r>
              <a:rPr lang="en-US" sz="3600" b="1" dirty="0" smtClean="0"/>
              <a:t>)</a:t>
            </a:r>
          </a:p>
        </p:txBody>
      </p:sp>
      <p:sp>
        <p:nvSpPr>
          <p:cNvPr id="14339" name="Rectangle 3"/>
          <p:cNvSpPr>
            <a:spLocks noGrp="1" noChangeArrowheads="1"/>
          </p:cNvSpPr>
          <p:nvPr>
            <p:ph type="subTitle" idx="1"/>
          </p:nvPr>
        </p:nvSpPr>
        <p:spPr>
          <a:xfrm>
            <a:off x="304800" y="1219200"/>
            <a:ext cx="8839200" cy="5181600"/>
          </a:xfrm>
        </p:spPr>
        <p:txBody>
          <a:bodyPr/>
          <a:lstStyle/>
          <a:p>
            <a:pPr algn="l" eaLnBrk="1" hangingPunct="1"/>
            <a:r>
              <a:rPr lang="en-US" sz="1800" b="1" dirty="0" smtClean="0"/>
              <a:t>SELECT  *  FROM  EMP  WHERE  SAL  BETWEEN  10000  AND  20000; </a:t>
            </a:r>
          </a:p>
          <a:p>
            <a:pPr algn="l" eaLnBrk="1" hangingPunct="1"/>
            <a:endParaRPr lang="en-US" sz="1800" b="1" dirty="0" smtClean="0"/>
          </a:p>
          <a:p>
            <a:pPr algn="l" eaLnBrk="1" hangingPunct="1"/>
            <a:r>
              <a:rPr lang="en-US" sz="1800" b="1" dirty="0" smtClean="0"/>
              <a:t>SELECT  *  FROM  EMP  WHERE  SAL  NOT  BETWEEN  10000  AND  20000;</a:t>
            </a:r>
          </a:p>
          <a:p>
            <a:pPr algn="l" eaLnBrk="1" hangingPunct="1"/>
            <a:endParaRPr lang="en-US" sz="1800" b="1" dirty="0" smtClean="0"/>
          </a:p>
          <a:p>
            <a:pPr algn="l" eaLnBrk="1" hangingPunct="1"/>
            <a:r>
              <a:rPr lang="en-US" sz="1800" b="1" dirty="0" smtClean="0"/>
              <a:t>SELECT   *  FROM  EMP  WHERE  DGN  IN (‘MANAGER’,’CLERK’);</a:t>
            </a:r>
          </a:p>
          <a:p>
            <a:pPr algn="l" eaLnBrk="1" hangingPunct="1"/>
            <a:endParaRPr lang="en-US" sz="1800" b="1" dirty="0" smtClean="0"/>
          </a:p>
          <a:p>
            <a:pPr algn="l" eaLnBrk="1" hangingPunct="1"/>
            <a:r>
              <a:rPr lang="en-US" sz="1800" b="1" dirty="0" smtClean="0"/>
              <a:t>SELECT   *  FROM  EMP  WHERE  DGN  NOT  IN (‘MANAGER’,’CLERK’);</a:t>
            </a:r>
          </a:p>
          <a:p>
            <a:pPr algn="l" eaLnBrk="1" hangingPunct="1"/>
            <a:endParaRPr lang="en-US" sz="1800" b="1" dirty="0" smtClean="0"/>
          </a:p>
          <a:p>
            <a:pPr algn="l" eaLnBrk="1" hangingPunct="1"/>
            <a:r>
              <a:rPr lang="en-US" sz="1800" b="1" dirty="0" smtClean="0"/>
              <a:t>SELECT  *  FROM  EMP  WHERE  ENAME  LIKE (‘B%’);</a:t>
            </a:r>
          </a:p>
          <a:p>
            <a:pPr algn="l" eaLnBrk="1" hangingPunct="1"/>
            <a:endParaRPr lang="en-US" sz="1800" b="1" dirty="0" smtClean="0"/>
          </a:p>
          <a:p>
            <a:pPr algn="l" eaLnBrk="1" hangingPunct="1"/>
            <a:r>
              <a:rPr lang="en-US" sz="1800" b="1" dirty="0" smtClean="0"/>
              <a:t>SELECT   ENO, ENAME, SAL*12  AS  “ ANNUAL  SALARY”  FROM  EMP;</a:t>
            </a:r>
          </a:p>
          <a:p>
            <a:pPr algn="l" eaLnBrk="1" hangingPunct="1"/>
            <a:endParaRPr lang="en-US" sz="1800" b="1" dirty="0" smtClean="0"/>
          </a:p>
          <a:p>
            <a:pPr algn="l" eaLnBrk="1" hangingPunct="1"/>
            <a:r>
              <a:rPr lang="en-US" sz="1800" b="1" dirty="0" smtClean="0"/>
              <a:t>SELECT  SYSDATE  FROM  DUAL ;  (DUAL  is a system table)</a:t>
            </a:r>
          </a:p>
          <a:p>
            <a:pPr algn="l" eaLnBrk="1" hangingPunct="1"/>
            <a:endParaRPr lang="en-US" sz="1800" b="1" dirty="0" smtClean="0"/>
          </a:p>
          <a:p>
            <a:pPr algn="l" eaLnBrk="1" hangingPunct="1"/>
            <a:r>
              <a:rPr lang="en-US" sz="1800" b="1" dirty="0" smtClean="0"/>
              <a:t>SELECT  *  FROM  TAB ; (To display all tables, views, synonyms created by the current user)</a:t>
            </a:r>
          </a:p>
          <a:p>
            <a:pPr algn="l" eaLnBrk="1" hangingPunct="1"/>
            <a:endParaRPr lang="en-US" sz="1800" b="1" dirty="0" smtClean="0"/>
          </a:p>
          <a:p>
            <a:pPr algn="l" eaLnBrk="1" hangingPunct="1"/>
            <a:endParaRPr lang="en-US" sz="1800" b="1" dirty="0" smtClean="0"/>
          </a:p>
          <a:p>
            <a:pPr algn="l" eaLnBrk="1" hangingPunct="1"/>
            <a:endParaRPr lang="en-US" sz="1800" b="1" dirty="0" smtClean="0"/>
          </a:p>
          <a:p>
            <a:pPr algn="l" eaLnBrk="1" hangingPunct="1"/>
            <a:endParaRPr lang="en-US" sz="1800" b="1" dirty="0" smtClean="0"/>
          </a:p>
          <a:p>
            <a:pPr algn="l" eaLnBrk="1" hangingPunct="1"/>
            <a:endParaRPr lang="en-US" sz="2000" b="1" dirty="0" smtClean="0"/>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62000" y="152400"/>
            <a:ext cx="7772400" cy="685800"/>
          </a:xfrm>
        </p:spPr>
        <p:txBody>
          <a:bodyPr/>
          <a:lstStyle/>
          <a:p>
            <a:pPr eaLnBrk="1" hangingPunct="1"/>
            <a:r>
              <a:rPr lang="en-US" sz="3600" b="1" dirty="0" smtClean="0"/>
              <a:t>UPDATE</a:t>
            </a:r>
          </a:p>
        </p:txBody>
      </p:sp>
      <p:sp>
        <p:nvSpPr>
          <p:cNvPr id="16387" name="Rectangle 3"/>
          <p:cNvSpPr>
            <a:spLocks noGrp="1" noChangeArrowheads="1"/>
          </p:cNvSpPr>
          <p:nvPr>
            <p:ph type="subTitle" idx="1"/>
          </p:nvPr>
        </p:nvSpPr>
        <p:spPr>
          <a:xfrm>
            <a:off x="152400" y="990600"/>
            <a:ext cx="8839200" cy="5410200"/>
          </a:xfrm>
        </p:spPr>
        <p:txBody>
          <a:bodyPr/>
          <a:lstStyle/>
          <a:p>
            <a:pPr algn="l" eaLnBrk="1" hangingPunct="1"/>
            <a:r>
              <a:rPr lang="en-US" sz="2400" b="1" dirty="0" smtClean="0"/>
              <a:t>To change the records of a table.</a:t>
            </a:r>
          </a:p>
          <a:p>
            <a:pPr algn="l" eaLnBrk="1" hangingPunct="1"/>
            <a:r>
              <a:rPr lang="en-US" sz="2000" b="1" dirty="0" smtClean="0"/>
              <a:t>Syntax: </a:t>
            </a:r>
          </a:p>
          <a:p>
            <a:pPr algn="l" eaLnBrk="1" hangingPunct="1"/>
            <a:r>
              <a:rPr lang="en-US" sz="2400" b="1" dirty="0" smtClean="0"/>
              <a:t>  </a:t>
            </a:r>
            <a:r>
              <a:rPr lang="en-US" sz="2000" b="1" dirty="0" smtClean="0"/>
              <a:t>UPDATE &lt;TABLE NAME&gt;  SET COLUMN NAME=NEW VALUE  [WHERE  CLAUSE]</a:t>
            </a:r>
          </a:p>
          <a:p>
            <a:pPr algn="l" eaLnBrk="1" hangingPunct="1"/>
            <a:endParaRPr lang="en-US" sz="2000" b="1" dirty="0" smtClean="0"/>
          </a:p>
          <a:p>
            <a:pPr algn="l" eaLnBrk="1" hangingPunct="1"/>
            <a:r>
              <a:rPr lang="en-US" sz="2000" b="1" dirty="0" smtClean="0"/>
              <a:t>Eg:  </a:t>
            </a:r>
          </a:p>
          <a:p>
            <a:pPr algn="l" eaLnBrk="1" hangingPunct="1"/>
            <a:r>
              <a:rPr lang="en-US" sz="1800" b="1" dirty="0" smtClean="0"/>
              <a:t>UPDATE  EMP  SET  ENAME = ‘ARUN KUMAR’  WHERE  ENAME =  ‘ARUN’;</a:t>
            </a:r>
          </a:p>
          <a:p>
            <a:pPr algn="l" eaLnBrk="1" hangingPunct="1"/>
            <a:endParaRPr lang="en-US" sz="2000" b="1" dirty="0" smtClean="0"/>
          </a:p>
          <a:p>
            <a:pPr algn="l" eaLnBrk="1" hangingPunct="1"/>
            <a:r>
              <a:rPr lang="en-US" sz="2000" b="1" dirty="0" smtClean="0"/>
              <a:t>UPDATE  EMP  SET  SAL = SAL + 1000;</a:t>
            </a:r>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52400"/>
            <a:ext cx="7772400" cy="762000"/>
          </a:xfrm>
        </p:spPr>
        <p:txBody>
          <a:bodyPr/>
          <a:lstStyle/>
          <a:p>
            <a:pPr eaLnBrk="1" hangingPunct="1"/>
            <a:r>
              <a:rPr lang="en-US" sz="3600" b="1" dirty="0" smtClean="0"/>
              <a:t>DELETE</a:t>
            </a:r>
          </a:p>
        </p:txBody>
      </p:sp>
      <p:sp>
        <p:nvSpPr>
          <p:cNvPr id="17411" name="Rectangle 3"/>
          <p:cNvSpPr>
            <a:spLocks noGrp="1" noChangeArrowheads="1"/>
          </p:cNvSpPr>
          <p:nvPr>
            <p:ph type="subTitle" idx="1"/>
          </p:nvPr>
        </p:nvSpPr>
        <p:spPr>
          <a:xfrm>
            <a:off x="304800" y="1143000"/>
            <a:ext cx="8534400" cy="5486400"/>
          </a:xfrm>
        </p:spPr>
        <p:txBody>
          <a:bodyPr/>
          <a:lstStyle/>
          <a:p>
            <a:pPr algn="l" eaLnBrk="1" hangingPunct="1"/>
            <a:r>
              <a:rPr lang="en-US" sz="2400" b="1" dirty="0" smtClean="0"/>
              <a:t>To remove  records from table.</a:t>
            </a:r>
          </a:p>
          <a:p>
            <a:pPr algn="l" eaLnBrk="1" hangingPunct="1"/>
            <a:endParaRPr lang="en-US" sz="2400" b="1" dirty="0" smtClean="0"/>
          </a:p>
          <a:p>
            <a:pPr algn="l" eaLnBrk="1" hangingPunct="1"/>
            <a:r>
              <a:rPr lang="en-US" sz="2000" b="1" dirty="0" smtClean="0"/>
              <a:t>Syntax: </a:t>
            </a:r>
          </a:p>
          <a:p>
            <a:pPr algn="l" eaLnBrk="1" hangingPunct="1"/>
            <a:r>
              <a:rPr lang="en-US" sz="2400" b="1" dirty="0" smtClean="0"/>
              <a:t>         </a:t>
            </a:r>
            <a:r>
              <a:rPr lang="en-US" sz="2000" b="1" dirty="0" smtClean="0"/>
              <a:t>DELETE  FROM  &lt;TABLE NAME&gt;  [WHERE  CLAUSE]</a:t>
            </a:r>
          </a:p>
          <a:p>
            <a:pPr algn="l" eaLnBrk="1" hangingPunct="1"/>
            <a:endParaRPr lang="en-US" sz="2000" b="1" dirty="0" smtClean="0"/>
          </a:p>
          <a:p>
            <a:pPr algn="l" eaLnBrk="1" hangingPunct="1"/>
            <a:r>
              <a:rPr lang="en-US" sz="2000" b="1" dirty="0" smtClean="0"/>
              <a:t>Eg: </a:t>
            </a:r>
          </a:p>
          <a:p>
            <a:pPr algn="l" eaLnBrk="1" hangingPunct="1"/>
            <a:r>
              <a:rPr lang="en-US" sz="2000" b="1" dirty="0" smtClean="0"/>
              <a:t>          DELETE  FROM  EMP  WHERE  ENO = 12;</a:t>
            </a:r>
          </a:p>
          <a:p>
            <a:pPr algn="l" eaLnBrk="1" hangingPunct="1"/>
            <a:endParaRPr lang="en-US" sz="2000" b="1" dirty="0" smtClean="0"/>
          </a:p>
          <a:p>
            <a:pPr algn="l" eaLnBrk="1" hangingPunct="1"/>
            <a:r>
              <a:rPr lang="en-US" sz="2000" b="1" dirty="0" smtClean="0"/>
              <a:t>Note:</a:t>
            </a:r>
          </a:p>
          <a:p>
            <a:pPr algn="l" eaLnBrk="1" hangingPunct="1"/>
            <a:r>
              <a:rPr lang="en-US" sz="2000" b="1" dirty="0" smtClean="0"/>
              <a:t>           If you do not give any condition, all the records will get deleted.</a:t>
            </a:r>
            <a:endParaRPr lang="en-US" sz="24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228600"/>
            <a:ext cx="7772400" cy="762000"/>
          </a:xfrm>
        </p:spPr>
        <p:txBody>
          <a:bodyPr/>
          <a:lstStyle/>
          <a:p>
            <a:pPr eaLnBrk="1" hangingPunct="1"/>
            <a:r>
              <a:rPr lang="en-US" sz="3600" b="1" dirty="0" smtClean="0"/>
              <a:t>TRUNCATE</a:t>
            </a:r>
          </a:p>
        </p:txBody>
      </p:sp>
      <p:sp>
        <p:nvSpPr>
          <p:cNvPr id="17411" name="Rectangle 3"/>
          <p:cNvSpPr>
            <a:spLocks noGrp="1" noChangeArrowheads="1"/>
          </p:cNvSpPr>
          <p:nvPr>
            <p:ph type="subTitle" idx="1"/>
          </p:nvPr>
        </p:nvSpPr>
        <p:spPr>
          <a:xfrm>
            <a:off x="533400" y="1219200"/>
            <a:ext cx="8001000" cy="4419600"/>
          </a:xfrm>
        </p:spPr>
        <p:txBody>
          <a:bodyPr/>
          <a:lstStyle/>
          <a:p>
            <a:pPr algn="l" eaLnBrk="1" hangingPunct="1"/>
            <a:r>
              <a:rPr lang="en-US" sz="2400" b="1" dirty="0" smtClean="0"/>
              <a:t>This will delete all the records from table.</a:t>
            </a:r>
          </a:p>
          <a:p>
            <a:pPr algn="l" eaLnBrk="1" hangingPunct="1"/>
            <a:endParaRPr lang="en-US" sz="2400" b="1" dirty="0" smtClean="0"/>
          </a:p>
          <a:p>
            <a:pPr algn="l" eaLnBrk="1" hangingPunct="1"/>
            <a:r>
              <a:rPr lang="en-US" sz="2400" b="1" dirty="0" smtClean="0"/>
              <a:t>Syntax: </a:t>
            </a:r>
          </a:p>
          <a:p>
            <a:pPr algn="l" eaLnBrk="1" hangingPunct="1"/>
            <a:r>
              <a:rPr lang="en-US" sz="2400" b="1" dirty="0" smtClean="0"/>
              <a:t>    TRUNCATE</a:t>
            </a:r>
            <a:r>
              <a:rPr lang="en-US" sz="2000" b="1" dirty="0" smtClean="0"/>
              <a:t>  </a:t>
            </a:r>
            <a:r>
              <a:rPr lang="en-US" sz="2400" b="1" dirty="0" smtClean="0"/>
              <a:t>TABLE  &lt;TABLE NAME&gt;</a:t>
            </a:r>
          </a:p>
          <a:p>
            <a:pPr algn="l" eaLnBrk="1" hangingPunct="1"/>
            <a:endParaRPr lang="en-US" sz="2000" b="1" dirty="0" smtClean="0"/>
          </a:p>
          <a:p>
            <a:pPr algn="l" eaLnBrk="1" hangingPunct="1"/>
            <a:r>
              <a:rPr lang="en-US" sz="2000" b="1" dirty="0" smtClean="0"/>
              <a:t>Eg:</a:t>
            </a:r>
          </a:p>
          <a:p>
            <a:pPr algn="l" eaLnBrk="1" hangingPunct="1"/>
            <a:r>
              <a:rPr lang="en-US" sz="2000" b="1" dirty="0" smtClean="0"/>
              <a:t>       </a:t>
            </a:r>
            <a:r>
              <a:rPr lang="en-US" sz="2400" b="1" dirty="0" smtClean="0"/>
              <a:t>TRUNCATE  TABLE  EMP;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52400"/>
            <a:ext cx="7772400" cy="762000"/>
          </a:xfrm>
        </p:spPr>
        <p:txBody>
          <a:bodyPr/>
          <a:lstStyle/>
          <a:p>
            <a:pPr eaLnBrk="1" hangingPunct="1"/>
            <a:r>
              <a:rPr lang="en-US" sz="3600" b="1" dirty="0" smtClean="0"/>
              <a:t>DROP</a:t>
            </a:r>
          </a:p>
        </p:txBody>
      </p:sp>
      <p:sp>
        <p:nvSpPr>
          <p:cNvPr id="17411" name="Rectangle 3"/>
          <p:cNvSpPr>
            <a:spLocks noGrp="1" noChangeArrowheads="1"/>
          </p:cNvSpPr>
          <p:nvPr>
            <p:ph type="subTitle" idx="1"/>
          </p:nvPr>
        </p:nvSpPr>
        <p:spPr>
          <a:xfrm>
            <a:off x="381000" y="1219200"/>
            <a:ext cx="8305800" cy="4419600"/>
          </a:xfrm>
        </p:spPr>
        <p:txBody>
          <a:bodyPr/>
          <a:lstStyle/>
          <a:p>
            <a:pPr algn="l" eaLnBrk="1" hangingPunct="1"/>
            <a:r>
              <a:rPr lang="en-US" sz="2400" b="1" dirty="0" smtClean="0"/>
              <a:t>This will remove the table itself.</a:t>
            </a:r>
          </a:p>
          <a:p>
            <a:pPr algn="l" eaLnBrk="1" hangingPunct="1"/>
            <a:endParaRPr lang="en-US" sz="2400" b="1" dirty="0" smtClean="0"/>
          </a:p>
          <a:p>
            <a:pPr algn="l" eaLnBrk="1" hangingPunct="1"/>
            <a:r>
              <a:rPr lang="en-US" sz="2400" b="1" dirty="0" smtClean="0"/>
              <a:t>Syntax: </a:t>
            </a:r>
          </a:p>
          <a:p>
            <a:pPr algn="l" eaLnBrk="1" hangingPunct="1"/>
            <a:r>
              <a:rPr lang="en-US" sz="2400" b="1" dirty="0" smtClean="0"/>
              <a:t>    DROP  TABLE  &lt;TABLE NAME&gt;</a:t>
            </a:r>
          </a:p>
          <a:p>
            <a:pPr algn="l" eaLnBrk="1" hangingPunct="1"/>
            <a:endParaRPr lang="en-US" sz="2000" b="1" dirty="0" smtClean="0"/>
          </a:p>
          <a:p>
            <a:pPr algn="l" eaLnBrk="1" hangingPunct="1"/>
            <a:r>
              <a:rPr lang="en-US" sz="2000" b="1" dirty="0" smtClean="0"/>
              <a:t>Eg:</a:t>
            </a:r>
          </a:p>
          <a:p>
            <a:pPr algn="l" eaLnBrk="1" hangingPunct="1"/>
            <a:r>
              <a:rPr lang="en-US" sz="2400" b="1" dirty="0" smtClean="0"/>
              <a:t>       DROP  TABLE  EMP;</a:t>
            </a:r>
          </a:p>
          <a:p>
            <a:pPr algn="l" eaLnBrk="1" hangingPunct="1"/>
            <a:endParaRPr lang="en-US" sz="2400" b="1" dirty="0" smtClean="0"/>
          </a:p>
          <a:p>
            <a:pPr algn="l" eaLnBrk="1" hangingPunct="1"/>
            <a:r>
              <a:rPr lang="en-US" sz="2400" b="1"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0"/>
            <a:ext cx="7772400" cy="457200"/>
          </a:xfrm>
        </p:spPr>
        <p:txBody>
          <a:bodyPr/>
          <a:lstStyle/>
          <a:p>
            <a:pPr eaLnBrk="1" hangingPunct="1"/>
            <a:r>
              <a:rPr lang="en-US" sz="2800" b="1" dirty="0" smtClean="0"/>
              <a:t>COMMIT</a:t>
            </a:r>
          </a:p>
        </p:txBody>
      </p:sp>
      <p:sp>
        <p:nvSpPr>
          <p:cNvPr id="17411" name="Rectangle 3"/>
          <p:cNvSpPr>
            <a:spLocks noGrp="1" noChangeArrowheads="1"/>
          </p:cNvSpPr>
          <p:nvPr>
            <p:ph type="subTitle" idx="1"/>
          </p:nvPr>
        </p:nvSpPr>
        <p:spPr>
          <a:xfrm>
            <a:off x="0" y="500042"/>
            <a:ext cx="8763000" cy="6357958"/>
          </a:xfrm>
        </p:spPr>
        <p:txBody>
          <a:bodyPr/>
          <a:lstStyle/>
          <a:p>
            <a:pPr algn="l" eaLnBrk="1" hangingPunct="1"/>
            <a:r>
              <a:rPr lang="en-US" sz="1800" b="1" dirty="0" smtClean="0"/>
              <a:t>This will save changes(INSERT, UPDATE, DELETE) permanently to the database server.</a:t>
            </a:r>
          </a:p>
          <a:p>
            <a:pPr algn="l" eaLnBrk="1" hangingPunct="1"/>
            <a:r>
              <a:rPr lang="en-US" sz="2000" b="1" dirty="0" smtClean="0"/>
              <a:t>Syntax: </a:t>
            </a:r>
          </a:p>
          <a:p>
            <a:pPr algn="l" eaLnBrk="1" hangingPunct="1"/>
            <a:r>
              <a:rPr lang="en-US" sz="2000" b="1" dirty="0" smtClean="0"/>
              <a:t>       COMMIT;</a:t>
            </a:r>
          </a:p>
          <a:p>
            <a:pPr algn="l" eaLnBrk="1" hangingPunct="1"/>
            <a:r>
              <a:rPr lang="en-US" sz="2000" b="1" dirty="0" smtClean="0"/>
              <a:t>Note: </a:t>
            </a:r>
          </a:p>
          <a:p>
            <a:pPr algn="l" eaLnBrk="1" hangingPunct="1"/>
            <a:r>
              <a:rPr lang="en-US" sz="2000" b="1" dirty="0"/>
              <a:t> </a:t>
            </a:r>
            <a:r>
              <a:rPr lang="en-US" sz="2000" b="1" dirty="0" smtClean="0"/>
              <a:t>               At the end of each oracle session, all the changes are automatically commited. DDL commands are automatically commited.</a:t>
            </a:r>
          </a:p>
          <a:p>
            <a:pPr eaLnBrk="1" hangingPunct="1"/>
            <a:r>
              <a:rPr lang="en-US" sz="2800" b="1" dirty="0" smtClean="0"/>
              <a:t>ROLLBACK</a:t>
            </a:r>
          </a:p>
          <a:p>
            <a:pPr algn="l" eaLnBrk="1" hangingPunct="1"/>
            <a:r>
              <a:rPr lang="en-US" sz="2000" b="1" dirty="0" smtClean="0"/>
              <a:t>This will cancel (undo) changes up to the previous commit or savepoint.</a:t>
            </a:r>
          </a:p>
          <a:p>
            <a:pPr algn="l" eaLnBrk="1" hangingPunct="1"/>
            <a:r>
              <a:rPr lang="en-US" sz="2000" b="1" dirty="0" smtClean="0"/>
              <a:t>Syntax:</a:t>
            </a:r>
          </a:p>
          <a:p>
            <a:pPr algn="l" eaLnBrk="1" hangingPunct="1"/>
            <a:r>
              <a:rPr lang="en-US" sz="2000" b="1" dirty="0" smtClean="0"/>
              <a:t>       ROLLBACK;</a:t>
            </a:r>
          </a:p>
          <a:p>
            <a:pPr eaLnBrk="1" hangingPunct="1"/>
            <a:r>
              <a:rPr lang="en-US" sz="2800" b="1" dirty="0" smtClean="0"/>
              <a:t>SAVEPOINT</a:t>
            </a:r>
          </a:p>
          <a:p>
            <a:pPr algn="l" eaLnBrk="1" hangingPunct="1"/>
            <a:r>
              <a:rPr lang="en-US" sz="1800" b="1" dirty="0" smtClean="0"/>
              <a:t>This will set a mark in between transactions </a:t>
            </a:r>
          </a:p>
          <a:p>
            <a:pPr algn="l" eaLnBrk="1" hangingPunct="1"/>
            <a:r>
              <a:rPr lang="en-US" sz="1800" b="1" dirty="0" smtClean="0"/>
              <a:t>Eg</a:t>
            </a:r>
          </a:p>
          <a:p>
            <a:pPr algn="l" eaLnBrk="1" hangingPunct="1"/>
            <a:r>
              <a:rPr lang="en-US" sz="2000" b="1" dirty="0" smtClean="0"/>
              <a:t>            SAVEPOINT  S;   (S is the savepoint name)</a:t>
            </a:r>
          </a:p>
          <a:p>
            <a:pPr algn="l" eaLnBrk="1" hangingPunct="1"/>
            <a:r>
              <a:rPr lang="en-US" sz="2400" b="1" dirty="0" smtClean="0"/>
              <a:t>             </a:t>
            </a:r>
          </a:p>
          <a:p>
            <a:pPr eaLnBrk="1" hangingPunct="1"/>
            <a:endParaRPr lang="en-US" sz="36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0"/>
            <a:ext cx="7772400" cy="457200"/>
          </a:xfrm>
        </p:spPr>
        <p:txBody>
          <a:bodyPr/>
          <a:lstStyle/>
          <a:p>
            <a:pPr eaLnBrk="1" hangingPunct="1"/>
            <a:r>
              <a:rPr lang="en-US" sz="2800" b="1" dirty="0" smtClean="0"/>
              <a:t>GRANT</a:t>
            </a:r>
          </a:p>
        </p:txBody>
      </p:sp>
      <p:sp>
        <p:nvSpPr>
          <p:cNvPr id="17411" name="Rectangle 3"/>
          <p:cNvSpPr>
            <a:spLocks noGrp="1" noChangeArrowheads="1"/>
          </p:cNvSpPr>
          <p:nvPr>
            <p:ph type="subTitle" idx="1"/>
          </p:nvPr>
        </p:nvSpPr>
        <p:spPr>
          <a:xfrm>
            <a:off x="0" y="500042"/>
            <a:ext cx="8763000" cy="6162676"/>
          </a:xfrm>
        </p:spPr>
        <p:txBody>
          <a:bodyPr/>
          <a:lstStyle/>
          <a:p>
            <a:pPr algn="l" eaLnBrk="1" hangingPunct="1"/>
            <a:r>
              <a:rPr lang="en-US" sz="2400" b="1" dirty="0" smtClean="0"/>
              <a:t>To grant privileges (</a:t>
            </a:r>
            <a:r>
              <a:rPr lang="en-US" sz="2000" b="1" dirty="0" smtClean="0"/>
              <a:t>INSERT,SELECT, UPDATE,DELETE</a:t>
            </a:r>
            <a:r>
              <a:rPr lang="en-US" sz="2400" b="1" dirty="0" smtClean="0"/>
              <a:t>) to  other users.</a:t>
            </a:r>
          </a:p>
          <a:p>
            <a:pPr algn="l" eaLnBrk="1" hangingPunct="1"/>
            <a:r>
              <a:rPr lang="en-US" sz="2400" b="1" dirty="0" smtClean="0"/>
              <a:t>Syntax: </a:t>
            </a:r>
          </a:p>
          <a:p>
            <a:pPr algn="l" eaLnBrk="1" hangingPunct="1"/>
            <a:r>
              <a:rPr lang="en-US" sz="2400" b="1" dirty="0" smtClean="0"/>
              <a:t>   </a:t>
            </a:r>
            <a:r>
              <a:rPr lang="en-US" sz="2000" b="1" dirty="0" smtClean="0"/>
              <a:t>GRANT &lt;PRIVILEGE  LIST&gt; ON &lt;TABLE NAME&gt; TO &lt;USER NAME&gt;</a:t>
            </a:r>
          </a:p>
          <a:p>
            <a:pPr algn="l" eaLnBrk="1" hangingPunct="1"/>
            <a:r>
              <a:rPr lang="en-US" sz="2000" b="1" dirty="0" smtClean="0"/>
              <a:t>Eg.</a:t>
            </a:r>
          </a:p>
          <a:p>
            <a:pPr algn="l" eaLnBrk="1" hangingPunct="1"/>
            <a:r>
              <a:rPr lang="en-US" sz="2000" b="1" dirty="0" smtClean="0"/>
              <a:t>    GRANT  INSERT, SELECT  ON  EMPLOYEE  TO  SCOTT;</a:t>
            </a:r>
          </a:p>
          <a:p>
            <a:pPr algn="l" eaLnBrk="1" hangingPunct="1"/>
            <a:r>
              <a:rPr lang="en-US" sz="2000" b="1" dirty="0" smtClean="0"/>
              <a:t>    GRANT  ALL  ON  EMPLOYEE  TO  SCOTT;  (ALL  means DML commands)</a:t>
            </a:r>
          </a:p>
          <a:p>
            <a:pPr eaLnBrk="1" hangingPunct="1"/>
            <a:r>
              <a:rPr lang="en-US" sz="2000" b="1" u="sng" dirty="0" smtClean="0"/>
              <a:t>GRANTING  PRIVILEGES WITH  GRANT  OPTION</a:t>
            </a:r>
            <a:endParaRPr lang="en-US" sz="2000" b="1" dirty="0" smtClean="0"/>
          </a:p>
          <a:p>
            <a:pPr algn="l" eaLnBrk="1" hangingPunct="1"/>
            <a:r>
              <a:rPr lang="en-US" sz="2000" b="1" dirty="0" smtClean="0"/>
              <a:t>Here  the  other  user  can  grant  privileges  to  some other  users. </a:t>
            </a:r>
          </a:p>
          <a:p>
            <a:pPr algn="l" eaLnBrk="1" hangingPunct="1"/>
            <a:r>
              <a:rPr lang="en-US" sz="2000" b="1" dirty="0" smtClean="0"/>
              <a:t>Eg.</a:t>
            </a:r>
          </a:p>
          <a:p>
            <a:pPr algn="l" eaLnBrk="1" hangingPunct="1"/>
            <a:r>
              <a:rPr lang="en-US" sz="2000" b="1" dirty="0" smtClean="0"/>
              <a:t>   GRANT  ALL  </a:t>
            </a:r>
            <a:r>
              <a:rPr lang="en-US" sz="2000" b="1" smtClean="0"/>
              <a:t>ON  EMPLOYEE  </a:t>
            </a:r>
            <a:r>
              <a:rPr lang="en-US" sz="2000" b="1" dirty="0" smtClean="0"/>
              <a:t>TO  SCOTT  WITH  GRANT  OPTION;</a:t>
            </a:r>
          </a:p>
          <a:p>
            <a:pPr eaLnBrk="1" hangingPunct="1"/>
            <a:r>
              <a:rPr lang="en-US" sz="2400" b="1" dirty="0" smtClean="0"/>
              <a:t>REVOKE</a:t>
            </a:r>
          </a:p>
          <a:p>
            <a:pPr algn="l" eaLnBrk="1" hangingPunct="1"/>
            <a:r>
              <a:rPr lang="en-US" sz="2000" b="1" dirty="0" smtClean="0"/>
              <a:t>This will take back the privileges from the other user;</a:t>
            </a:r>
          </a:p>
          <a:p>
            <a:pPr algn="l" eaLnBrk="1" hangingPunct="1"/>
            <a:r>
              <a:rPr lang="en-US" sz="2400" b="1" dirty="0" smtClean="0"/>
              <a:t>Eg.</a:t>
            </a:r>
          </a:p>
          <a:p>
            <a:pPr algn="l" eaLnBrk="1" hangingPunct="1"/>
            <a:r>
              <a:rPr lang="en-US" sz="2400" b="1" dirty="0" smtClean="0"/>
              <a:t>    </a:t>
            </a:r>
            <a:r>
              <a:rPr lang="en-US" sz="2000" b="1" dirty="0" smtClean="0"/>
              <a:t>REVOKE  UPDATE, DELETE  ON  EMPLOYEE  FROM SCOTT;</a:t>
            </a:r>
          </a:p>
          <a:p>
            <a:pPr algn="l" eaLnBrk="1" hangingPunct="1"/>
            <a:r>
              <a:rPr lang="en-US" sz="2400" b="1" dirty="0" smtClean="0"/>
              <a:t>  </a:t>
            </a:r>
          </a:p>
          <a:p>
            <a:pPr algn="l" eaLnBrk="1" hangingPunct="1"/>
            <a:r>
              <a:rPr lang="en-US" sz="2400" b="1" dirty="0" smtClean="0"/>
              <a:t>       </a:t>
            </a:r>
          </a:p>
          <a:p>
            <a:pPr algn="l" eaLnBrk="1" hangingPunct="1"/>
            <a:r>
              <a:rPr lang="en-US" sz="2400" b="1" dirty="0" smtClean="0"/>
              <a:t>             </a:t>
            </a:r>
          </a:p>
          <a:p>
            <a:pPr eaLnBrk="1" hangingPunct="1"/>
            <a:endParaRPr lang="en-US" sz="36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0"/>
            <a:ext cx="7772400" cy="838200"/>
          </a:xfrm>
        </p:spPr>
        <p:txBody>
          <a:bodyPr/>
          <a:lstStyle/>
          <a:p>
            <a:pPr eaLnBrk="1" hangingPunct="1"/>
            <a:r>
              <a:rPr lang="en-US" sz="3600" b="1" dirty="0" smtClean="0"/>
              <a:t>ORDER  BY</a:t>
            </a:r>
          </a:p>
        </p:txBody>
      </p:sp>
      <p:sp>
        <p:nvSpPr>
          <p:cNvPr id="15363" name="Rectangle 3"/>
          <p:cNvSpPr>
            <a:spLocks noGrp="1" noChangeArrowheads="1"/>
          </p:cNvSpPr>
          <p:nvPr>
            <p:ph type="subTitle" idx="1"/>
          </p:nvPr>
        </p:nvSpPr>
        <p:spPr>
          <a:xfrm>
            <a:off x="381000" y="990600"/>
            <a:ext cx="8305800" cy="5562600"/>
          </a:xfrm>
        </p:spPr>
        <p:txBody>
          <a:bodyPr/>
          <a:lstStyle/>
          <a:p>
            <a:pPr algn="l" eaLnBrk="1" hangingPunct="1"/>
            <a:r>
              <a:rPr lang="en-US" sz="2400" b="1" dirty="0" smtClean="0"/>
              <a:t>To display records in ascending or descending order.</a:t>
            </a:r>
          </a:p>
          <a:p>
            <a:pPr algn="l" eaLnBrk="1" hangingPunct="1"/>
            <a:endParaRPr lang="en-US" sz="2000" dirty="0" smtClean="0"/>
          </a:p>
          <a:p>
            <a:pPr algn="l" eaLnBrk="1" hangingPunct="1"/>
            <a:r>
              <a:rPr lang="en-US" sz="2000" b="1" dirty="0" smtClean="0"/>
              <a:t>Eg:  </a:t>
            </a:r>
          </a:p>
          <a:p>
            <a:pPr algn="l" eaLnBrk="1" hangingPunct="1"/>
            <a:r>
              <a:rPr lang="en-US" sz="2000" b="1" dirty="0" smtClean="0"/>
              <a:t>     SELECT  *  FROM  EMPLOYEE  ORDER  BY  ENAME;</a:t>
            </a:r>
          </a:p>
          <a:p>
            <a:pPr algn="l" eaLnBrk="1" hangingPunct="1"/>
            <a:endParaRPr lang="en-US" sz="2000" b="1" dirty="0" smtClean="0"/>
          </a:p>
          <a:p>
            <a:pPr algn="l" eaLnBrk="1" hangingPunct="1"/>
            <a:r>
              <a:rPr lang="en-US" sz="2000" b="1" dirty="0" smtClean="0"/>
              <a:t>  SELECT  *  FROM  EMPLOYEE  ORDER  BY  ENAME  DESC;  (</a:t>
            </a:r>
            <a:r>
              <a:rPr lang="en-US" sz="2400" b="1" dirty="0" smtClean="0"/>
              <a:t>For displaying in descending order)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304800"/>
            <a:ext cx="7772400" cy="762000"/>
          </a:xfrm>
        </p:spPr>
        <p:txBody>
          <a:bodyPr/>
          <a:lstStyle/>
          <a:p>
            <a:pPr eaLnBrk="1" hangingPunct="1"/>
            <a:r>
              <a:rPr lang="en-US" sz="3600" b="1" dirty="0" smtClean="0"/>
              <a:t>SQL * Plus Functions</a:t>
            </a:r>
          </a:p>
        </p:txBody>
      </p:sp>
      <p:sp>
        <p:nvSpPr>
          <p:cNvPr id="15363" name="Rectangle 3"/>
          <p:cNvSpPr>
            <a:spLocks noGrp="1" noChangeArrowheads="1"/>
          </p:cNvSpPr>
          <p:nvPr>
            <p:ph type="subTitle" idx="1"/>
          </p:nvPr>
        </p:nvSpPr>
        <p:spPr>
          <a:xfrm>
            <a:off x="685800" y="1447800"/>
            <a:ext cx="7924800" cy="4191000"/>
          </a:xfrm>
        </p:spPr>
        <p:txBody>
          <a:bodyPr/>
          <a:lstStyle/>
          <a:p>
            <a:pPr marL="457200" indent="-457200" algn="l" eaLnBrk="1" hangingPunct="1">
              <a:buFont typeface="+mj-lt"/>
              <a:buAutoNum type="arabicPeriod"/>
            </a:pPr>
            <a:r>
              <a:rPr lang="en-US" sz="2400" b="1" dirty="0" smtClean="0"/>
              <a:t>Date functions</a:t>
            </a:r>
          </a:p>
          <a:p>
            <a:pPr marL="457200" indent="-457200" algn="l" eaLnBrk="1" hangingPunct="1">
              <a:buFont typeface="+mj-lt"/>
              <a:buAutoNum type="arabicPeriod"/>
            </a:pPr>
            <a:r>
              <a:rPr lang="en-US" sz="2400" b="1" dirty="0" smtClean="0"/>
              <a:t>Character functions</a:t>
            </a:r>
          </a:p>
          <a:p>
            <a:pPr marL="457200" indent="-457200" algn="l" eaLnBrk="1" hangingPunct="1">
              <a:buFont typeface="+mj-lt"/>
              <a:buAutoNum type="arabicPeriod"/>
            </a:pPr>
            <a:r>
              <a:rPr lang="en-US" sz="2400" b="1" dirty="0" smtClean="0"/>
              <a:t>Numeric functions</a:t>
            </a:r>
          </a:p>
          <a:p>
            <a:pPr marL="457200" indent="-457200" algn="l" eaLnBrk="1" hangingPunct="1">
              <a:buFont typeface="+mj-lt"/>
              <a:buAutoNum type="arabicPeriod"/>
            </a:pPr>
            <a:r>
              <a:rPr lang="en-US" sz="2400" b="1" dirty="0" smtClean="0"/>
              <a:t>Conversion functions</a:t>
            </a:r>
          </a:p>
          <a:p>
            <a:pPr marL="457200" indent="-457200" algn="l" eaLnBrk="1" hangingPunct="1">
              <a:buFont typeface="+mj-lt"/>
              <a:buAutoNum type="arabicPeriod"/>
            </a:pPr>
            <a:r>
              <a:rPr lang="en-US" sz="2400" b="1" dirty="0" smtClean="0"/>
              <a:t>Miscellaneous functions</a:t>
            </a:r>
          </a:p>
          <a:p>
            <a:pPr marL="457200" indent="-457200" algn="l" eaLnBrk="1" hangingPunct="1">
              <a:buFont typeface="+mj-lt"/>
              <a:buAutoNum type="arabicPeriod"/>
            </a:pPr>
            <a:r>
              <a:rPr lang="en-US" sz="2400" b="1" dirty="0" smtClean="0"/>
              <a:t>Group functions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761999"/>
          </a:xfrm>
        </p:spPr>
        <p:txBody>
          <a:bodyPr/>
          <a:lstStyle/>
          <a:p>
            <a:r>
              <a:rPr lang="en-US" b="1" dirty="0" smtClean="0"/>
              <a:t>Date functions</a:t>
            </a:r>
            <a:endParaRPr lang="en-US" b="1" dirty="0"/>
          </a:p>
        </p:txBody>
      </p:sp>
      <p:sp>
        <p:nvSpPr>
          <p:cNvPr id="3" name="Subtitle 2"/>
          <p:cNvSpPr>
            <a:spLocks noGrp="1"/>
          </p:cNvSpPr>
          <p:nvPr>
            <p:ph type="subTitle" idx="1"/>
          </p:nvPr>
        </p:nvSpPr>
        <p:spPr>
          <a:xfrm>
            <a:off x="152400" y="990600"/>
            <a:ext cx="8686800" cy="5410200"/>
          </a:xfrm>
        </p:spPr>
        <p:txBody>
          <a:bodyPr/>
          <a:lstStyle/>
          <a:p>
            <a:pPr algn="l"/>
            <a:r>
              <a:rPr lang="en-US" sz="1800" b="1" dirty="0" smtClean="0"/>
              <a:t>SELECT   ADD_MONTHS (SYSDATE, 4) FROM  DUAL;</a:t>
            </a:r>
          </a:p>
          <a:p>
            <a:pPr algn="l"/>
            <a:endParaRPr lang="en-US" sz="1800" b="1" dirty="0" smtClean="0"/>
          </a:p>
          <a:p>
            <a:pPr algn="l"/>
            <a:r>
              <a:rPr lang="en-US" sz="1800" b="1" dirty="0" smtClean="0"/>
              <a:t>SELECT  MONTHS_BETWEEN (‘11-SEP-2011’, ’11-FEB-2011’) FROM  DUAL;</a:t>
            </a:r>
          </a:p>
          <a:p>
            <a:pPr algn="l"/>
            <a:endParaRPr lang="en-US" sz="1800" b="1" dirty="0" smtClean="0"/>
          </a:p>
          <a:p>
            <a:pPr algn="l"/>
            <a:r>
              <a:rPr lang="en-US" sz="1800" b="1" dirty="0" smtClean="0"/>
              <a:t>SELECT  MONTHS_BETWEEN (SYSDATE, DOJ)/12  FROM  EMP;</a:t>
            </a:r>
          </a:p>
          <a:p>
            <a:pPr algn="l"/>
            <a:endParaRPr lang="en-US" sz="1800" b="1" dirty="0"/>
          </a:p>
          <a:p>
            <a:pPr algn="l"/>
            <a:r>
              <a:rPr lang="en-US" sz="1800" b="1" dirty="0"/>
              <a:t>SELECT  </a:t>
            </a:r>
            <a:r>
              <a:rPr lang="en-US" sz="1800" b="1" dirty="0" smtClean="0"/>
              <a:t>ENO, ENAME, TRUNC(MONTHS_BETWEEN </a:t>
            </a:r>
            <a:r>
              <a:rPr lang="en-US" sz="1800" b="1" dirty="0"/>
              <a:t>(SYSDATE, DOJ)/</a:t>
            </a:r>
            <a:r>
              <a:rPr lang="en-US" sz="1800" b="1" dirty="0" smtClean="0"/>
              <a:t>12)  AS “YEARS OF EXPERIENCE” FROM  </a:t>
            </a:r>
            <a:r>
              <a:rPr lang="en-US" sz="1800" b="1" dirty="0"/>
              <a:t>EMP;</a:t>
            </a:r>
          </a:p>
          <a:p>
            <a:pPr algn="l"/>
            <a:endParaRPr lang="en-US" sz="1800" b="1" dirty="0" smtClean="0"/>
          </a:p>
          <a:p>
            <a:pPr algn="l"/>
            <a:r>
              <a:rPr lang="en-US" sz="1800" b="1" dirty="0" smtClean="0"/>
              <a:t>SELECT  ROUND (SYSDATE, ’YEAR’) FROM  DUAL;</a:t>
            </a:r>
          </a:p>
          <a:p>
            <a:pPr algn="l"/>
            <a:endParaRPr lang="en-US" sz="1800" b="1" dirty="0" smtClean="0"/>
          </a:p>
          <a:p>
            <a:pPr algn="l"/>
            <a:r>
              <a:rPr lang="en-US" sz="1800" b="1" dirty="0" smtClean="0"/>
              <a:t>SELECT  ROUND(SYSDATE, ’MONTH’) FROM  DUAL;</a:t>
            </a:r>
          </a:p>
          <a:p>
            <a:pPr algn="l"/>
            <a:endParaRPr lang="en-US" sz="1800" b="1" dirty="0" smtClean="0"/>
          </a:p>
          <a:p>
            <a:pPr algn="l"/>
            <a:r>
              <a:rPr lang="en-US" sz="1800" b="1" dirty="0" smtClean="0"/>
              <a:t>SELECT  ROUND (SYSDATE, ’DAY’) FROM  DUAL; (</a:t>
            </a:r>
            <a:r>
              <a:rPr lang="en-US" sz="2000" b="1" dirty="0" smtClean="0"/>
              <a:t>Rounds the date to the nearest Sunday).</a:t>
            </a:r>
          </a:p>
          <a:p>
            <a:pPr algn="l"/>
            <a:endParaRPr lang="en-US" sz="1800" b="1" dirty="0" smtClean="0"/>
          </a:p>
          <a:p>
            <a:pPr algn="l"/>
            <a:endParaRPr lang="en-US" sz="1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066800"/>
          </a:xfrm>
        </p:spPr>
        <p:txBody>
          <a:bodyPr/>
          <a:lstStyle/>
          <a:p>
            <a:pPr eaLnBrk="1" hangingPunct="1"/>
            <a:r>
              <a:rPr lang="en-US" sz="4000" b="1" dirty="0" smtClean="0"/>
              <a:t>SQL Commands</a:t>
            </a:r>
          </a:p>
        </p:txBody>
      </p:sp>
      <p:graphicFrame>
        <p:nvGraphicFramePr>
          <p:cNvPr id="7" name="Table Placeholder 6"/>
          <p:cNvGraphicFramePr>
            <a:graphicFrameLocks noGrp="1"/>
          </p:cNvGraphicFramePr>
          <p:nvPr>
            <p:ph type="tbl" idx="1"/>
          </p:nvPr>
        </p:nvGraphicFramePr>
        <p:xfrm>
          <a:off x="304800" y="1447800"/>
          <a:ext cx="8382000" cy="5273040"/>
        </p:xfrm>
        <a:graphic>
          <a:graphicData uri="http://schemas.openxmlformats.org/drawingml/2006/table">
            <a:tbl>
              <a:tblPr firstRow="1" bandRow="1">
                <a:tableStyleId>{5C22544A-7EE6-4342-B048-85BDC9FD1C3A}</a:tableStyleId>
              </a:tblPr>
              <a:tblGrid>
                <a:gridCol w="1773115"/>
                <a:gridCol w="2176096"/>
                <a:gridCol w="2579077"/>
                <a:gridCol w="1853712"/>
              </a:tblGrid>
              <a:tr h="1737360">
                <a:tc>
                  <a:txBody>
                    <a:bodyPr/>
                    <a:lstStyle/>
                    <a:p>
                      <a:r>
                        <a:rPr lang="en-US" sz="1800" dirty="0" smtClean="0"/>
                        <a:t>DDL (DATA DEFINITION LANGUAGE)</a:t>
                      </a:r>
                      <a:endParaRPr lang="en-US" sz="1800" dirty="0"/>
                    </a:p>
                  </a:txBody>
                  <a:tcPr/>
                </a:tc>
                <a:tc>
                  <a:txBody>
                    <a:bodyPr/>
                    <a:lstStyle/>
                    <a:p>
                      <a:r>
                        <a:rPr lang="en-US" sz="1800" dirty="0" smtClean="0"/>
                        <a:t>DML (DATA MANIPULATION LANGUAGE)</a:t>
                      </a:r>
                      <a:endParaRPr lang="en-US" sz="1800" dirty="0"/>
                    </a:p>
                  </a:txBody>
                  <a:tcPr/>
                </a:tc>
                <a:tc>
                  <a:txBody>
                    <a:bodyPr/>
                    <a:lstStyle/>
                    <a:p>
                      <a:r>
                        <a:rPr lang="en-US" sz="1800" dirty="0" smtClean="0"/>
                        <a:t>TCL (TRANSACTION CONTROL LANGUAGE)</a:t>
                      </a:r>
                      <a:endParaRPr lang="en-US" sz="1800" dirty="0"/>
                    </a:p>
                  </a:txBody>
                  <a:tcPr/>
                </a:tc>
                <a:tc>
                  <a:txBody>
                    <a:bodyPr/>
                    <a:lstStyle/>
                    <a:p>
                      <a:r>
                        <a:rPr lang="en-US" sz="1800" dirty="0" smtClean="0"/>
                        <a:t>DCL (DATA </a:t>
                      </a:r>
                      <a:r>
                        <a:rPr lang="en-US" sz="1800" smtClean="0"/>
                        <a:t>CONTROL LANGUAGE</a:t>
                      </a:r>
                      <a:r>
                        <a:rPr lang="en-US" sz="1800" dirty="0" smtClean="0"/>
                        <a:t>)</a:t>
                      </a:r>
                      <a:endParaRPr lang="en-US" sz="1800" dirty="0"/>
                    </a:p>
                  </a:txBody>
                  <a:tcPr/>
                </a:tc>
              </a:tr>
              <a:tr h="883920">
                <a:tc>
                  <a:txBody>
                    <a:bodyPr/>
                    <a:lstStyle/>
                    <a:p>
                      <a:r>
                        <a:rPr lang="en-US" sz="1800" dirty="0" smtClean="0"/>
                        <a:t>CREATE</a:t>
                      </a:r>
                      <a:endParaRPr lang="en-US" sz="1800" dirty="0"/>
                    </a:p>
                  </a:txBody>
                  <a:tcPr/>
                </a:tc>
                <a:tc>
                  <a:txBody>
                    <a:bodyPr/>
                    <a:lstStyle/>
                    <a:p>
                      <a:r>
                        <a:rPr lang="en-US" sz="1800" dirty="0" smtClean="0"/>
                        <a:t>INSERT</a:t>
                      </a:r>
                      <a:endParaRPr lang="en-US" sz="1800" dirty="0"/>
                    </a:p>
                  </a:txBody>
                  <a:tcPr/>
                </a:tc>
                <a:tc>
                  <a:txBody>
                    <a:bodyPr/>
                    <a:lstStyle/>
                    <a:p>
                      <a:r>
                        <a:rPr lang="en-US" sz="1800" dirty="0" smtClean="0"/>
                        <a:t>COMMIT</a:t>
                      </a:r>
                      <a:endParaRPr lang="en-US" sz="1800" dirty="0"/>
                    </a:p>
                  </a:txBody>
                  <a:tcPr/>
                </a:tc>
                <a:tc>
                  <a:txBody>
                    <a:bodyPr/>
                    <a:lstStyle/>
                    <a:p>
                      <a:r>
                        <a:rPr lang="en-US" sz="1800" dirty="0" smtClean="0"/>
                        <a:t>GRANT</a:t>
                      </a:r>
                      <a:endParaRPr lang="en-US" sz="1800" dirty="0"/>
                    </a:p>
                  </a:txBody>
                  <a:tcPr/>
                </a:tc>
              </a:tr>
              <a:tr h="883920">
                <a:tc>
                  <a:txBody>
                    <a:bodyPr/>
                    <a:lstStyle/>
                    <a:p>
                      <a:r>
                        <a:rPr lang="en-US" sz="1800" dirty="0" smtClean="0"/>
                        <a:t>ALTER</a:t>
                      </a:r>
                      <a:endParaRPr lang="en-US" sz="1800" dirty="0"/>
                    </a:p>
                  </a:txBody>
                  <a:tcPr/>
                </a:tc>
                <a:tc>
                  <a:txBody>
                    <a:bodyPr/>
                    <a:lstStyle/>
                    <a:p>
                      <a:r>
                        <a:rPr lang="en-US" sz="1800" dirty="0" smtClean="0"/>
                        <a:t>SELECT</a:t>
                      </a:r>
                      <a:endParaRPr lang="en-US" sz="1800" dirty="0"/>
                    </a:p>
                  </a:txBody>
                  <a:tcPr/>
                </a:tc>
                <a:tc>
                  <a:txBody>
                    <a:bodyPr/>
                    <a:lstStyle/>
                    <a:p>
                      <a:r>
                        <a:rPr lang="en-US" sz="1800" dirty="0" smtClean="0"/>
                        <a:t>ROLLBACK</a:t>
                      </a:r>
                      <a:endParaRPr lang="en-US" sz="1800" dirty="0"/>
                    </a:p>
                  </a:txBody>
                  <a:tcPr/>
                </a:tc>
                <a:tc>
                  <a:txBody>
                    <a:bodyPr/>
                    <a:lstStyle/>
                    <a:p>
                      <a:r>
                        <a:rPr lang="en-US" sz="1800" dirty="0" smtClean="0"/>
                        <a:t>REVOKE</a:t>
                      </a:r>
                      <a:endParaRPr lang="en-US" sz="1800" dirty="0"/>
                    </a:p>
                  </a:txBody>
                  <a:tcPr/>
                </a:tc>
              </a:tr>
              <a:tr h="883920">
                <a:tc>
                  <a:txBody>
                    <a:bodyPr/>
                    <a:lstStyle/>
                    <a:p>
                      <a:r>
                        <a:rPr lang="en-US" sz="1800" dirty="0" smtClean="0"/>
                        <a:t>TRUNCATE</a:t>
                      </a:r>
                      <a:endParaRPr lang="en-US" sz="1800" dirty="0"/>
                    </a:p>
                  </a:txBody>
                  <a:tcPr/>
                </a:tc>
                <a:tc>
                  <a:txBody>
                    <a:bodyPr/>
                    <a:lstStyle/>
                    <a:p>
                      <a:r>
                        <a:rPr lang="en-US" sz="1800" dirty="0" smtClean="0"/>
                        <a:t>UPDATE</a:t>
                      </a:r>
                      <a:endParaRPr lang="en-US" sz="1800" dirty="0"/>
                    </a:p>
                  </a:txBody>
                  <a:tcPr/>
                </a:tc>
                <a:tc>
                  <a:txBody>
                    <a:bodyPr/>
                    <a:lstStyle/>
                    <a:p>
                      <a:r>
                        <a:rPr lang="en-US" sz="1800" dirty="0" smtClean="0"/>
                        <a:t>SAVEPOINT</a:t>
                      </a:r>
                      <a:endParaRPr lang="en-US" sz="1800" dirty="0"/>
                    </a:p>
                  </a:txBody>
                  <a:tcPr/>
                </a:tc>
                <a:tc>
                  <a:txBody>
                    <a:bodyPr/>
                    <a:lstStyle/>
                    <a:p>
                      <a:endParaRPr lang="en-US" sz="1800"/>
                    </a:p>
                  </a:txBody>
                  <a:tcPr/>
                </a:tc>
              </a:tr>
              <a:tr h="883920">
                <a:tc>
                  <a:txBody>
                    <a:bodyPr/>
                    <a:lstStyle/>
                    <a:p>
                      <a:r>
                        <a:rPr lang="en-US" sz="1800" dirty="0" smtClean="0"/>
                        <a:t>DROP</a:t>
                      </a:r>
                      <a:endParaRPr lang="en-US" sz="1800" dirty="0"/>
                    </a:p>
                  </a:txBody>
                  <a:tcPr/>
                </a:tc>
                <a:tc>
                  <a:txBody>
                    <a:bodyPr/>
                    <a:lstStyle/>
                    <a:p>
                      <a:r>
                        <a:rPr lang="en-US" sz="1800" dirty="0" smtClean="0"/>
                        <a:t>DELETE</a:t>
                      </a:r>
                      <a:endParaRPr lang="en-US" sz="1800" dirty="0"/>
                    </a:p>
                  </a:txBody>
                  <a:tcPr/>
                </a:tc>
                <a:tc>
                  <a:txBody>
                    <a:bodyPr/>
                    <a:lstStyle/>
                    <a:p>
                      <a:endParaRPr lang="en-US" sz="1800" dirty="0"/>
                    </a:p>
                  </a:txBody>
                  <a:tcPr/>
                </a:tc>
                <a:tc>
                  <a:txBody>
                    <a:bodyPr/>
                    <a:lstStyle/>
                    <a:p>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3"/>
            <a:ext cx="7772400" cy="761997"/>
          </a:xfrm>
        </p:spPr>
        <p:txBody>
          <a:bodyPr/>
          <a:lstStyle/>
          <a:p>
            <a:r>
              <a:rPr lang="en-US" b="1" dirty="0" smtClean="0"/>
              <a:t>Character functions</a:t>
            </a:r>
            <a:endParaRPr lang="en-US" b="1" dirty="0"/>
          </a:p>
        </p:txBody>
      </p:sp>
      <p:sp>
        <p:nvSpPr>
          <p:cNvPr id="3" name="Subtitle 2"/>
          <p:cNvSpPr>
            <a:spLocks noGrp="1"/>
          </p:cNvSpPr>
          <p:nvPr>
            <p:ph type="subTitle" idx="1"/>
          </p:nvPr>
        </p:nvSpPr>
        <p:spPr>
          <a:xfrm>
            <a:off x="228600" y="1447800"/>
            <a:ext cx="8610600" cy="5029200"/>
          </a:xfrm>
        </p:spPr>
        <p:txBody>
          <a:bodyPr/>
          <a:lstStyle/>
          <a:p>
            <a:pPr algn="l"/>
            <a:r>
              <a:rPr lang="en-US" sz="1800" b="1" dirty="0" smtClean="0"/>
              <a:t>SELECT  UPPER (ENAME)  FROM  EMPLOYEE;</a:t>
            </a:r>
          </a:p>
          <a:p>
            <a:pPr algn="l"/>
            <a:endParaRPr lang="en-US" sz="1800" b="1" dirty="0" smtClean="0"/>
          </a:p>
          <a:p>
            <a:pPr algn="l"/>
            <a:r>
              <a:rPr lang="en-US" sz="1800" b="1" dirty="0" smtClean="0"/>
              <a:t>SELECT  LOWER (ENAME)  FROM  EMPLOYEE;</a:t>
            </a:r>
          </a:p>
          <a:p>
            <a:pPr algn="l"/>
            <a:endParaRPr lang="en-US" sz="1800" b="1" dirty="0" smtClean="0"/>
          </a:p>
          <a:p>
            <a:pPr algn="l"/>
            <a:r>
              <a:rPr lang="en-US" sz="1800" b="1" dirty="0" smtClean="0"/>
              <a:t>SELECT  INITCAP (ENAME)  FROM  EMPLOYEE;</a:t>
            </a:r>
          </a:p>
          <a:p>
            <a:pPr algn="l"/>
            <a:endParaRPr lang="en-US" sz="1800" b="1" dirty="0" smtClean="0"/>
          </a:p>
          <a:p>
            <a:pPr algn="l"/>
            <a:r>
              <a:rPr lang="en-US" sz="1800" b="1" dirty="0" smtClean="0"/>
              <a:t>SELECT  REPLACE (‘GOOD MORNING</a:t>
            </a:r>
            <a:r>
              <a:rPr lang="en-US" sz="1800" b="1" smtClean="0"/>
              <a:t>’, ’MORNING’, ’EVENING’) </a:t>
            </a:r>
            <a:r>
              <a:rPr lang="en-US" sz="1800" b="1" dirty="0" smtClean="0"/>
              <a:t>FROM  DUAL;</a:t>
            </a:r>
          </a:p>
          <a:p>
            <a:pPr algn="l"/>
            <a:endParaRPr lang="en-US" sz="1800" b="1" dirty="0" smtClean="0"/>
          </a:p>
          <a:p>
            <a:pPr algn="l"/>
            <a:r>
              <a:rPr lang="en-US" sz="1800" b="1" dirty="0" smtClean="0"/>
              <a:t>SELECT  CONCAT(‘HELLO’,’ WORLD’)  FROM  DUAL;</a:t>
            </a:r>
          </a:p>
          <a:p>
            <a:pPr algn="l"/>
            <a:endParaRPr lang="en-US" sz="1800" b="1" dirty="0" smtClean="0"/>
          </a:p>
          <a:p>
            <a:pPr algn="l"/>
            <a:r>
              <a:rPr lang="en-US" sz="1800" b="1" dirty="0" smtClean="0"/>
              <a:t>SELECT  SUBSTR(‘GOOD MORNING’,1,4)  FROM  DUAL;</a:t>
            </a:r>
          </a:p>
          <a:p>
            <a:pPr algn="l"/>
            <a:endParaRPr lang="en-US" sz="1800" b="1" dirty="0" smtClean="0"/>
          </a:p>
          <a:p>
            <a:pPr algn="l"/>
            <a:r>
              <a:rPr lang="en-US" sz="1800" b="1" dirty="0" smtClean="0"/>
              <a:t>SELECT  LENGTH(‘HAI’)  FROM  DUAL;</a:t>
            </a:r>
          </a:p>
          <a:p>
            <a:pPr algn="l"/>
            <a:endParaRPr lang="en-US" sz="1800" b="1" dirty="0" smtClean="0"/>
          </a:p>
          <a:p>
            <a:pPr algn="l"/>
            <a:endParaRPr lang="en-US" sz="1800" b="1" dirty="0" smtClean="0"/>
          </a:p>
          <a:p>
            <a:pPr algn="l"/>
            <a:endParaRPr lang="en-US" sz="1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
            <a:ext cx="7772400" cy="838199"/>
          </a:xfrm>
        </p:spPr>
        <p:txBody>
          <a:bodyPr/>
          <a:lstStyle/>
          <a:p>
            <a:r>
              <a:rPr lang="en-US" b="1" dirty="0" smtClean="0"/>
              <a:t>Numeric functions</a:t>
            </a:r>
            <a:endParaRPr lang="en-US" b="1" dirty="0"/>
          </a:p>
        </p:txBody>
      </p:sp>
      <p:sp>
        <p:nvSpPr>
          <p:cNvPr id="3" name="Subtitle 2"/>
          <p:cNvSpPr>
            <a:spLocks noGrp="1"/>
          </p:cNvSpPr>
          <p:nvPr>
            <p:ph type="subTitle" idx="1"/>
          </p:nvPr>
        </p:nvSpPr>
        <p:spPr>
          <a:xfrm>
            <a:off x="609600" y="990600"/>
            <a:ext cx="8153400" cy="5715000"/>
          </a:xfrm>
        </p:spPr>
        <p:txBody>
          <a:bodyPr/>
          <a:lstStyle/>
          <a:p>
            <a:pPr algn="l"/>
            <a:r>
              <a:rPr lang="en-US" sz="1800" b="1" dirty="0" smtClean="0"/>
              <a:t>SELECT  ABS (-100)  FROM  DUAL;</a:t>
            </a:r>
          </a:p>
          <a:p>
            <a:pPr algn="l"/>
            <a:endParaRPr lang="en-US" sz="1800" b="1" dirty="0" smtClean="0"/>
          </a:p>
          <a:p>
            <a:pPr algn="l"/>
            <a:r>
              <a:rPr lang="en-US" sz="1800" b="1" dirty="0" smtClean="0"/>
              <a:t>SELECT  ROUND (16.6)  FROM  DUAL;</a:t>
            </a:r>
          </a:p>
          <a:p>
            <a:pPr algn="l"/>
            <a:endParaRPr lang="en-US" sz="1800" b="1" dirty="0" smtClean="0"/>
          </a:p>
          <a:p>
            <a:pPr algn="l"/>
            <a:r>
              <a:rPr lang="en-US" sz="1800" b="1" dirty="0" smtClean="0"/>
              <a:t>SELECT  ROUND (16.237,2)  FROM  DUAL;</a:t>
            </a:r>
          </a:p>
          <a:p>
            <a:pPr algn="l"/>
            <a:endParaRPr lang="en-US" sz="1800" b="1" dirty="0" smtClean="0"/>
          </a:p>
          <a:p>
            <a:pPr algn="l"/>
            <a:r>
              <a:rPr lang="en-US" sz="1800" b="1" dirty="0" smtClean="0"/>
              <a:t>SELECT  CEIL </a:t>
            </a:r>
            <a:r>
              <a:rPr lang="en-US" sz="1800" b="1" smtClean="0"/>
              <a:t>(4.2)  </a:t>
            </a:r>
            <a:r>
              <a:rPr lang="en-US" sz="1800" b="1" dirty="0" smtClean="0"/>
              <a:t>FROM  DUAL;</a:t>
            </a:r>
          </a:p>
          <a:p>
            <a:pPr algn="l"/>
            <a:endParaRPr lang="en-US" sz="1800" b="1" dirty="0" smtClean="0"/>
          </a:p>
          <a:p>
            <a:pPr algn="l"/>
            <a:r>
              <a:rPr lang="en-US" sz="1800" b="1" dirty="0" smtClean="0"/>
              <a:t>SELECT  FLOOR (12.6)  FROM  DUAL;</a:t>
            </a:r>
          </a:p>
          <a:p>
            <a:pPr algn="l"/>
            <a:endParaRPr lang="en-US" sz="1800" b="1" dirty="0" smtClean="0"/>
          </a:p>
          <a:p>
            <a:pPr algn="l"/>
            <a:r>
              <a:rPr lang="en-US" sz="1800" b="1" dirty="0" smtClean="0"/>
              <a:t>SELECT  SQRT (16)  FROM  DUAL;</a:t>
            </a:r>
          </a:p>
          <a:p>
            <a:pPr algn="l"/>
            <a:endParaRPr lang="en-US" sz="1800" b="1" dirty="0" smtClean="0"/>
          </a:p>
          <a:p>
            <a:pPr algn="l"/>
            <a:r>
              <a:rPr lang="en-US" sz="1800" b="1" dirty="0" smtClean="0"/>
              <a:t>SELECT  POWER (2,3)  FROM  DUAL;</a:t>
            </a:r>
          </a:p>
          <a:p>
            <a:pPr algn="l"/>
            <a:endParaRPr lang="en-US" sz="1800" b="1" dirty="0" smtClean="0"/>
          </a:p>
          <a:p>
            <a:pPr algn="l"/>
            <a:r>
              <a:rPr lang="en-US" sz="1800" b="1" dirty="0" smtClean="0"/>
              <a:t>SELECT  MOD (11,2)  FROM  DUAL;</a:t>
            </a:r>
          </a:p>
          <a:p>
            <a:pPr algn="l"/>
            <a:endParaRPr lang="en-US" sz="1800" b="1" dirty="0" smtClean="0"/>
          </a:p>
          <a:p>
            <a:pPr algn="l"/>
            <a:endParaRPr lang="en-US" sz="1800" b="1" dirty="0" smtClean="0"/>
          </a:p>
          <a:p>
            <a:pPr algn="l"/>
            <a:endParaRPr lang="en-US" sz="1800" b="1" dirty="0" smtClean="0"/>
          </a:p>
          <a:p>
            <a:pPr algn="l"/>
            <a:endParaRPr lang="en-US" sz="1800" b="1" dirty="0" smtClean="0"/>
          </a:p>
          <a:p>
            <a:pPr algn="l"/>
            <a:endParaRPr lang="en-US" sz="1800" b="1" dirty="0" smtClean="0"/>
          </a:p>
          <a:p>
            <a:pPr algn="l"/>
            <a:endParaRPr lang="en-US" sz="1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914400"/>
          </a:xfrm>
        </p:spPr>
        <p:txBody>
          <a:bodyPr/>
          <a:lstStyle/>
          <a:p>
            <a:r>
              <a:rPr lang="en-US" sz="4000" b="1" dirty="0" smtClean="0"/>
              <a:t>Conversion functions</a:t>
            </a:r>
            <a:endParaRPr lang="en-US" sz="4000" b="1" dirty="0"/>
          </a:p>
        </p:txBody>
      </p:sp>
      <p:sp>
        <p:nvSpPr>
          <p:cNvPr id="3" name="Subtitle 2"/>
          <p:cNvSpPr>
            <a:spLocks noGrp="1"/>
          </p:cNvSpPr>
          <p:nvPr>
            <p:ph type="subTitle" idx="1"/>
          </p:nvPr>
        </p:nvSpPr>
        <p:spPr>
          <a:xfrm>
            <a:off x="457200" y="990600"/>
            <a:ext cx="8305800" cy="5715000"/>
          </a:xfrm>
        </p:spPr>
        <p:txBody>
          <a:bodyPr/>
          <a:lstStyle/>
          <a:p>
            <a:r>
              <a:rPr lang="en-US" sz="2000" b="1" dirty="0" smtClean="0"/>
              <a:t>TO_CHAR( )</a:t>
            </a:r>
          </a:p>
          <a:p>
            <a:pPr algn="l"/>
            <a:r>
              <a:rPr lang="en-US" sz="2000" b="1" dirty="0" smtClean="0"/>
              <a:t>       Converts  to  character type of data.</a:t>
            </a:r>
          </a:p>
          <a:p>
            <a:pPr algn="l"/>
            <a:r>
              <a:rPr lang="en-US" sz="2000" b="1" dirty="0" smtClean="0"/>
              <a:t>Eg.</a:t>
            </a:r>
          </a:p>
          <a:p>
            <a:pPr algn="l"/>
            <a:r>
              <a:rPr lang="en-US" sz="1800" b="1" dirty="0" smtClean="0"/>
              <a:t>SELECT  TO_CHAR (SYSDATE, ’MM-DD-YYYY’)  FROM  DUAL;</a:t>
            </a:r>
          </a:p>
          <a:p>
            <a:pPr algn="l"/>
            <a:r>
              <a:rPr lang="en-US" sz="1800" b="1" dirty="0" smtClean="0"/>
              <a:t>SELECT  TO_CHAR (SYSDATE, ’DD-MM-YYYY’)  FROM  DUAL;</a:t>
            </a:r>
          </a:p>
          <a:p>
            <a:pPr algn="l"/>
            <a:r>
              <a:rPr lang="en-US" sz="1800" b="1" dirty="0" smtClean="0"/>
              <a:t>SELECT  TO_CHAR (SYSDATE, ’DAY’)  FROM  DUAL;</a:t>
            </a:r>
          </a:p>
          <a:p>
            <a:pPr algn="l"/>
            <a:r>
              <a:rPr lang="en-US" sz="1800" b="1" dirty="0" smtClean="0"/>
              <a:t>SELECT  TO_CHAR (SYSDATE, ’D’)  FROM  DUAL;</a:t>
            </a:r>
          </a:p>
          <a:p>
            <a:r>
              <a:rPr lang="en-US" sz="2000" b="1" dirty="0" smtClean="0"/>
              <a:t>TO_DATE( )</a:t>
            </a:r>
          </a:p>
          <a:p>
            <a:pPr algn="l"/>
            <a:r>
              <a:rPr lang="en-US" sz="2000" b="1" dirty="0" smtClean="0"/>
              <a:t>Converts  character type  data to Oracle’s date format</a:t>
            </a:r>
            <a:r>
              <a:rPr lang="en-US" sz="1800" b="1" dirty="0" smtClean="0"/>
              <a:t>.</a:t>
            </a:r>
          </a:p>
          <a:p>
            <a:pPr algn="l"/>
            <a:r>
              <a:rPr lang="en-US" sz="2000" b="1" dirty="0" smtClean="0"/>
              <a:t>Eg.</a:t>
            </a:r>
          </a:p>
          <a:p>
            <a:pPr algn="l"/>
            <a:r>
              <a:rPr lang="en-US" sz="1800" b="1" dirty="0" smtClean="0"/>
              <a:t>SELECT  TO_DATE (’06-03-2012’, ’MM-DD-YYYY’)  FROM  DUAL;</a:t>
            </a:r>
          </a:p>
          <a:p>
            <a:r>
              <a:rPr lang="en-US" sz="2000" b="1" dirty="0" smtClean="0"/>
              <a:t>TO_NUMBER( )</a:t>
            </a:r>
          </a:p>
          <a:p>
            <a:pPr algn="l"/>
            <a:r>
              <a:rPr lang="en-US" sz="2000" b="1" dirty="0" smtClean="0"/>
              <a:t>Converts  character  type  data  to  number</a:t>
            </a:r>
            <a:r>
              <a:rPr lang="en-US" sz="1800" b="1" dirty="0" smtClean="0"/>
              <a:t>.</a:t>
            </a:r>
          </a:p>
          <a:p>
            <a:pPr algn="l"/>
            <a:r>
              <a:rPr lang="en-US" sz="2000" b="1" dirty="0" smtClean="0"/>
              <a:t>Eg.</a:t>
            </a:r>
          </a:p>
          <a:p>
            <a:pPr algn="l"/>
            <a:r>
              <a:rPr lang="en-US" sz="1800" b="1" dirty="0" smtClean="0"/>
              <a:t>SELECT  TO_NUMBER(‘100’)  FROM  DUAL;</a:t>
            </a:r>
          </a:p>
          <a:p>
            <a:pPr algn="l"/>
            <a:endParaRPr lang="en-US" sz="1800" b="1" dirty="0" smtClean="0"/>
          </a:p>
          <a:p>
            <a:pPr algn="l"/>
            <a:endParaRPr lang="en-US" sz="1800" b="1" dirty="0" smtClean="0"/>
          </a:p>
          <a:p>
            <a:pPr algn="l"/>
            <a:endParaRPr lang="en-US" sz="1800" b="1" dirty="0" smtClean="0"/>
          </a:p>
          <a:p>
            <a:pPr algn="l"/>
            <a:endParaRPr lang="en-US" sz="1800" b="1" dirty="0" smtClean="0"/>
          </a:p>
          <a:p>
            <a:pPr algn="l"/>
            <a:endParaRPr lang="en-US" sz="1800" b="1" dirty="0" smtClean="0"/>
          </a:p>
          <a:p>
            <a:pPr algn="l"/>
            <a:endParaRPr lang="en-US" sz="1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914400"/>
          </a:xfrm>
        </p:spPr>
        <p:txBody>
          <a:bodyPr/>
          <a:lstStyle/>
          <a:p>
            <a:r>
              <a:rPr lang="en-US" sz="3600" b="1" dirty="0" smtClean="0"/>
              <a:t>Miscellaneous</a:t>
            </a:r>
            <a:r>
              <a:rPr lang="en-US" sz="3600" dirty="0" smtClean="0"/>
              <a:t> </a:t>
            </a:r>
            <a:r>
              <a:rPr lang="en-US" sz="3600" b="1" dirty="0" smtClean="0"/>
              <a:t>functions</a:t>
            </a:r>
            <a:endParaRPr lang="en-US" sz="3600" b="1" dirty="0"/>
          </a:p>
        </p:txBody>
      </p:sp>
      <p:sp>
        <p:nvSpPr>
          <p:cNvPr id="3" name="Subtitle 2"/>
          <p:cNvSpPr>
            <a:spLocks noGrp="1"/>
          </p:cNvSpPr>
          <p:nvPr>
            <p:ph type="subTitle" idx="1"/>
          </p:nvPr>
        </p:nvSpPr>
        <p:spPr>
          <a:xfrm>
            <a:off x="304800" y="1143000"/>
            <a:ext cx="8458200" cy="5410200"/>
          </a:xfrm>
        </p:spPr>
        <p:txBody>
          <a:bodyPr/>
          <a:lstStyle/>
          <a:p>
            <a:pPr algn="l"/>
            <a:endParaRPr lang="en-US" sz="1800" b="1" dirty="0" smtClean="0"/>
          </a:p>
          <a:p>
            <a:pPr algn="l"/>
            <a:r>
              <a:rPr lang="en-US" sz="1800" b="1" dirty="0" smtClean="0"/>
              <a:t>SELECT  USER  FROM  DUAL;</a:t>
            </a:r>
          </a:p>
          <a:p>
            <a:pPr algn="l"/>
            <a:endParaRPr lang="en-US" sz="1800" b="1" dirty="0" smtClean="0"/>
          </a:p>
          <a:p>
            <a:pPr algn="l"/>
            <a:r>
              <a:rPr lang="en-US" sz="1800" b="1" dirty="0" smtClean="0"/>
              <a:t>SELECT  UID   FROM  DUAL;</a:t>
            </a:r>
          </a:p>
          <a:p>
            <a:pPr algn="l"/>
            <a:endParaRPr lang="en-US" sz="1800" b="1" dirty="0" smtClean="0"/>
          </a:p>
          <a:p>
            <a:pPr algn="l"/>
            <a:r>
              <a:rPr lang="en-US" sz="1800" b="1" dirty="0" smtClean="0"/>
              <a:t>NVL( )  Converts null to an actual value.</a:t>
            </a:r>
          </a:p>
          <a:p>
            <a:pPr algn="l"/>
            <a:r>
              <a:rPr lang="en-US" sz="1800" b="1" dirty="0" smtClean="0"/>
              <a:t>Eg</a:t>
            </a:r>
          </a:p>
          <a:p>
            <a:pPr algn="l"/>
            <a:r>
              <a:rPr lang="en-US" sz="1800" b="1" dirty="0" smtClean="0"/>
              <a:t>SELECT  NVL(SAL,0) FROM  EMPL;</a:t>
            </a:r>
          </a:p>
          <a:p>
            <a:pPr algn="l"/>
            <a:endParaRPr lang="en-US" sz="1800" b="1" dirty="0" smtClean="0"/>
          </a:p>
          <a:p>
            <a:pPr algn="l"/>
            <a:endParaRPr lang="en-US" sz="1800" b="1" dirty="0" smtClean="0"/>
          </a:p>
          <a:p>
            <a:pPr algn="l"/>
            <a:endParaRPr lang="en-US" sz="1800" b="1" dirty="0" smtClean="0"/>
          </a:p>
          <a:p>
            <a:pPr algn="l"/>
            <a:endParaRPr lang="en-US" sz="1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838200"/>
          </a:xfrm>
        </p:spPr>
        <p:txBody>
          <a:bodyPr/>
          <a:lstStyle/>
          <a:p>
            <a:pPr eaLnBrk="1" hangingPunct="1"/>
            <a:r>
              <a:rPr lang="en-US" sz="4000" b="1" dirty="0" smtClean="0"/>
              <a:t>GROUP FUNCTIONS</a:t>
            </a:r>
          </a:p>
        </p:txBody>
      </p:sp>
      <p:sp>
        <p:nvSpPr>
          <p:cNvPr id="18435" name="Rectangle 3"/>
          <p:cNvSpPr>
            <a:spLocks noGrp="1" noChangeArrowheads="1"/>
          </p:cNvSpPr>
          <p:nvPr>
            <p:ph type="body" idx="1"/>
          </p:nvPr>
        </p:nvSpPr>
        <p:spPr>
          <a:xfrm>
            <a:off x="457200" y="1447800"/>
            <a:ext cx="8229600" cy="4876800"/>
          </a:xfrm>
        </p:spPr>
        <p:txBody>
          <a:bodyPr/>
          <a:lstStyle/>
          <a:p>
            <a:pPr eaLnBrk="1" hangingPunct="1">
              <a:buFont typeface="+mj-lt"/>
              <a:buAutoNum type="arabicPeriod"/>
            </a:pPr>
            <a:r>
              <a:rPr lang="en-US" sz="1800" b="1" dirty="0" smtClean="0"/>
              <a:t>SELECT  MAX (SAL) FROM  EMPLOYEE;</a:t>
            </a:r>
          </a:p>
          <a:p>
            <a:pPr eaLnBrk="1" hangingPunct="1">
              <a:buFont typeface="+mj-lt"/>
              <a:buAutoNum type="arabicPeriod"/>
            </a:pPr>
            <a:endParaRPr lang="en-US" sz="1800" b="1" dirty="0" smtClean="0"/>
          </a:p>
          <a:p>
            <a:pPr eaLnBrk="1" hangingPunct="1">
              <a:buFont typeface="+mj-lt"/>
              <a:buAutoNum type="arabicPeriod"/>
            </a:pPr>
            <a:r>
              <a:rPr lang="en-US" sz="1800" b="1" dirty="0" smtClean="0"/>
              <a:t>SELECT  MIN (SAL) FROM  EMPLOYEE;</a:t>
            </a:r>
          </a:p>
          <a:p>
            <a:pPr eaLnBrk="1" hangingPunct="1">
              <a:buFont typeface="+mj-lt"/>
              <a:buAutoNum type="arabicPeriod"/>
            </a:pPr>
            <a:endParaRPr lang="en-US" sz="1800" b="1" dirty="0" smtClean="0"/>
          </a:p>
          <a:p>
            <a:pPr eaLnBrk="1" hangingPunct="1">
              <a:buFont typeface="+mj-lt"/>
              <a:buAutoNum type="arabicPeriod"/>
            </a:pPr>
            <a:r>
              <a:rPr lang="en-US" sz="1800" b="1" dirty="0" smtClean="0"/>
              <a:t>SELECT  SUM (SAL) FROM  EMPLOYEE;</a:t>
            </a:r>
          </a:p>
          <a:p>
            <a:pPr eaLnBrk="1" hangingPunct="1">
              <a:buFont typeface="+mj-lt"/>
              <a:buAutoNum type="arabicPeriod"/>
            </a:pPr>
            <a:endParaRPr lang="en-US" sz="1800" b="1" dirty="0" smtClean="0"/>
          </a:p>
          <a:p>
            <a:pPr eaLnBrk="1" hangingPunct="1">
              <a:buFont typeface="+mj-lt"/>
              <a:buAutoNum type="arabicPeriod"/>
            </a:pPr>
            <a:r>
              <a:rPr lang="en-US" sz="1800" b="1" dirty="0" smtClean="0"/>
              <a:t>SELECT  AVG (SAL) FROM  EMPLOYEE;</a:t>
            </a:r>
          </a:p>
          <a:p>
            <a:pPr eaLnBrk="1" hangingPunct="1">
              <a:buFont typeface="+mj-lt"/>
              <a:buAutoNum type="arabicPeriod"/>
            </a:pPr>
            <a:endParaRPr lang="en-US" sz="1800" b="1" dirty="0" smtClean="0"/>
          </a:p>
          <a:p>
            <a:pPr eaLnBrk="1" hangingPunct="1">
              <a:buFont typeface="+mj-lt"/>
              <a:buAutoNum type="arabicPeriod"/>
            </a:pPr>
            <a:r>
              <a:rPr lang="en-US" sz="1800" b="1" dirty="0" smtClean="0"/>
              <a:t>SELECT  COUNT(ENAME) FROM  EMPLOYEE;</a:t>
            </a:r>
          </a:p>
          <a:p>
            <a:pPr eaLnBrk="1" hangingPunct="1">
              <a:buFont typeface="+mj-lt"/>
              <a:buAutoNum type="arabicPeriod"/>
            </a:pPr>
            <a:endParaRPr lang="en-US" sz="1800" b="1" dirty="0" smtClean="0"/>
          </a:p>
          <a:p>
            <a:pPr eaLnBrk="1" hangingPunct="1">
              <a:buFont typeface="+mj-lt"/>
              <a:buAutoNum type="arabicPeriod"/>
            </a:pPr>
            <a:r>
              <a:rPr lang="en-US" sz="1800" b="1" dirty="0" smtClean="0"/>
              <a:t>SELECT  COUNT (*) FROM  EMPLOYEE;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838200" y="0"/>
            <a:ext cx="7772400" cy="762000"/>
          </a:xfrm>
        </p:spPr>
        <p:txBody>
          <a:bodyPr/>
          <a:lstStyle/>
          <a:p>
            <a:pPr eaLnBrk="1" hangingPunct="1"/>
            <a:r>
              <a:rPr lang="en-US" sz="3600" b="1" dirty="0" smtClean="0"/>
              <a:t>GROUP  BY</a:t>
            </a:r>
          </a:p>
        </p:txBody>
      </p:sp>
      <p:sp>
        <p:nvSpPr>
          <p:cNvPr id="19459" name="Rectangle 3"/>
          <p:cNvSpPr>
            <a:spLocks noGrp="1" noChangeArrowheads="1"/>
          </p:cNvSpPr>
          <p:nvPr>
            <p:ph type="subTitle" idx="1"/>
          </p:nvPr>
        </p:nvSpPr>
        <p:spPr>
          <a:xfrm>
            <a:off x="228600" y="990600"/>
            <a:ext cx="8686800" cy="4648200"/>
          </a:xfrm>
        </p:spPr>
        <p:txBody>
          <a:bodyPr/>
          <a:lstStyle/>
          <a:p>
            <a:pPr algn="l" eaLnBrk="1" hangingPunct="1"/>
            <a:r>
              <a:rPr lang="en-US" sz="2400" b="1" dirty="0" smtClean="0"/>
              <a:t>To group the records of a table.</a:t>
            </a:r>
          </a:p>
          <a:p>
            <a:pPr algn="l" eaLnBrk="1" hangingPunct="1"/>
            <a:r>
              <a:rPr lang="en-US" sz="2400" b="1" dirty="0" smtClean="0"/>
              <a:t>Eg: for counting no of employees in each department (column name is deptno)</a:t>
            </a:r>
          </a:p>
          <a:p>
            <a:pPr algn="l" eaLnBrk="1" hangingPunct="1"/>
            <a:endParaRPr lang="en-US" sz="2000" b="1" dirty="0" smtClean="0"/>
          </a:p>
          <a:p>
            <a:pPr algn="l" eaLnBrk="1" hangingPunct="1"/>
            <a:r>
              <a:rPr lang="en-US" sz="2000" b="1" dirty="0" smtClean="0"/>
              <a:t>Eg: </a:t>
            </a:r>
          </a:p>
          <a:p>
            <a:pPr algn="l" eaLnBrk="1" hangingPunct="1"/>
            <a:r>
              <a:rPr lang="en-US" sz="2000" b="1" dirty="0" smtClean="0"/>
              <a:t>SELECT  DEPTNO, COUNT( *)  FROM  EMPLOYEE  GROUP  BY  DEPTNO;</a:t>
            </a:r>
          </a:p>
          <a:p>
            <a:pPr algn="l" eaLnBrk="1" hangingPunct="1"/>
            <a:endParaRPr lang="en-US" sz="2000" b="1" dirty="0" smtClean="0"/>
          </a:p>
          <a:p>
            <a:pPr algn="l" eaLnBrk="1" hangingPunct="1"/>
            <a:r>
              <a:rPr lang="en-US" sz="2000" b="1" dirty="0" smtClean="0"/>
              <a:t>SELECT  DEPTNO, AVG(SAL)  FROM  EMPLOYEE  GROUP  BY  DEPTNO;</a:t>
            </a:r>
          </a:p>
          <a:p>
            <a:pPr algn="l" eaLnBrk="1" hangingPunct="1"/>
            <a:endParaRPr lang="en-US" sz="28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5800" y="0"/>
            <a:ext cx="7772400" cy="685800"/>
          </a:xfrm>
        </p:spPr>
        <p:txBody>
          <a:bodyPr/>
          <a:lstStyle/>
          <a:p>
            <a:pPr eaLnBrk="1" hangingPunct="1"/>
            <a:r>
              <a:rPr lang="en-US" sz="3600" b="1" dirty="0" smtClean="0"/>
              <a:t>HAVING</a:t>
            </a:r>
          </a:p>
        </p:txBody>
      </p:sp>
      <p:sp>
        <p:nvSpPr>
          <p:cNvPr id="20483" name="Rectangle 3"/>
          <p:cNvSpPr>
            <a:spLocks noGrp="1" noChangeArrowheads="1"/>
          </p:cNvSpPr>
          <p:nvPr>
            <p:ph type="subTitle" idx="1"/>
          </p:nvPr>
        </p:nvSpPr>
        <p:spPr>
          <a:xfrm>
            <a:off x="381000" y="914400"/>
            <a:ext cx="8534400" cy="5715000"/>
          </a:xfrm>
        </p:spPr>
        <p:txBody>
          <a:bodyPr/>
          <a:lstStyle/>
          <a:p>
            <a:pPr algn="l" eaLnBrk="1" hangingPunct="1"/>
            <a:r>
              <a:rPr lang="en-US" sz="2400" b="1" dirty="0" smtClean="0"/>
              <a:t>To give a condition for a </a:t>
            </a:r>
            <a:r>
              <a:rPr lang="en-US" sz="2000" b="1" dirty="0" smtClean="0"/>
              <a:t>GROUP BY</a:t>
            </a:r>
            <a:r>
              <a:rPr lang="en-US" sz="2400" b="1" dirty="0" smtClean="0"/>
              <a:t> statement.</a:t>
            </a:r>
          </a:p>
          <a:p>
            <a:pPr algn="l" eaLnBrk="1" hangingPunct="1"/>
            <a:endParaRPr lang="en-US" sz="2400" b="1" dirty="0" smtClean="0"/>
          </a:p>
          <a:p>
            <a:pPr algn="l" eaLnBrk="1" hangingPunct="1"/>
            <a:r>
              <a:rPr lang="en-US" sz="2000" b="1" dirty="0" smtClean="0"/>
              <a:t>Eg: </a:t>
            </a:r>
          </a:p>
          <a:p>
            <a:pPr algn="l" eaLnBrk="1" hangingPunct="1"/>
            <a:r>
              <a:rPr lang="en-US" sz="2000" b="1" dirty="0" smtClean="0"/>
              <a:t>For displaying only those deptno with more than 5 people.</a:t>
            </a:r>
          </a:p>
          <a:p>
            <a:pPr algn="l" eaLnBrk="1" hangingPunct="1"/>
            <a:endParaRPr lang="en-US" sz="2000" b="1" dirty="0" smtClean="0"/>
          </a:p>
          <a:p>
            <a:pPr algn="l" eaLnBrk="1" hangingPunct="1"/>
            <a:r>
              <a:rPr lang="en-US" sz="2000" b="1" dirty="0" smtClean="0"/>
              <a:t>SELECT  DEPTNO, COUNT (*)  FROM   EMPLOYEE  GROUP  BY  DEPTNO HAVING  COUNT (*)  &gt;  5;</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762000" y="152400"/>
            <a:ext cx="7772400" cy="762000"/>
          </a:xfrm>
        </p:spPr>
        <p:txBody>
          <a:bodyPr/>
          <a:lstStyle/>
          <a:p>
            <a:pPr eaLnBrk="1" hangingPunct="1"/>
            <a:r>
              <a:rPr lang="en-US" sz="3600" b="1" dirty="0" smtClean="0"/>
              <a:t>JOIN</a:t>
            </a:r>
          </a:p>
        </p:txBody>
      </p:sp>
      <p:sp>
        <p:nvSpPr>
          <p:cNvPr id="21507" name="Rectangle 4"/>
          <p:cNvSpPr>
            <a:spLocks noGrp="1" noChangeArrowheads="1"/>
          </p:cNvSpPr>
          <p:nvPr>
            <p:ph type="subTitle" idx="1"/>
          </p:nvPr>
        </p:nvSpPr>
        <p:spPr>
          <a:xfrm>
            <a:off x="228600" y="990600"/>
            <a:ext cx="8686800" cy="5486400"/>
          </a:xfrm>
        </p:spPr>
        <p:txBody>
          <a:bodyPr/>
          <a:lstStyle/>
          <a:p>
            <a:pPr algn="l" eaLnBrk="1" hangingPunct="1"/>
            <a:r>
              <a:rPr lang="en-US" sz="2400" b="1" dirty="0" smtClean="0"/>
              <a:t>               Displaying records from more than one table. There should be a common column with the same data type and size.</a:t>
            </a:r>
          </a:p>
          <a:p>
            <a:pPr eaLnBrk="1" hangingPunct="1"/>
            <a:endParaRPr lang="en-US" sz="2800" b="1" dirty="0" smtClean="0"/>
          </a:p>
          <a:p>
            <a:pPr eaLnBrk="1" hangingPunct="1"/>
            <a:r>
              <a:rPr lang="en-US" sz="2800" b="1" dirty="0" smtClean="0"/>
              <a:t>TYPES OF JOIN</a:t>
            </a:r>
          </a:p>
          <a:p>
            <a:pPr marL="457200" indent="-457200" algn="l" eaLnBrk="1" hangingPunct="1">
              <a:buFont typeface="+mj-lt"/>
              <a:buAutoNum type="arabicPeriod"/>
            </a:pPr>
            <a:r>
              <a:rPr lang="en-US" sz="2400" b="1" dirty="0" smtClean="0"/>
              <a:t>INNER  JOIN</a:t>
            </a:r>
          </a:p>
          <a:p>
            <a:pPr marL="457200" indent="-457200" algn="l" eaLnBrk="1" hangingPunct="1">
              <a:buFont typeface="+mj-lt"/>
              <a:buAutoNum type="arabicPeriod"/>
            </a:pPr>
            <a:r>
              <a:rPr lang="en-US" sz="2400" b="1" dirty="0" smtClean="0"/>
              <a:t>OUTER  JOIN</a:t>
            </a:r>
          </a:p>
          <a:p>
            <a:pPr marL="457200" indent="-457200" algn="l" eaLnBrk="1" hangingPunct="1">
              <a:buFont typeface="+mj-lt"/>
              <a:buAutoNum type="arabicPeriod"/>
            </a:pPr>
            <a:r>
              <a:rPr lang="en-US" sz="2400" b="1" dirty="0" smtClean="0"/>
              <a:t>SELF  JOIN</a:t>
            </a:r>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b="1" dirty="0" smtClean="0"/>
              <a:t>OUTER JOIN can be classified into 3 types</a:t>
            </a:r>
            <a:r>
              <a:rPr lang="en-US" b="1" dirty="0" smtClean="0"/>
              <a:t>.</a:t>
            </a:r>
          </a:p>
        </p:txBody>
      </p:sp>
      <p:sp>
        <p:nvSpPr>
          <p:cNvPr id="23555" name="Rectangle 3"/>
          <p:cNvSpPr>
            <a:spLocks noGrp="1" noChangeArrowheads="1"/>
          </p:cNvSpPr>
          <p:nvPr>
            <p:ph type="body" idx="1"/>
          </p:nvPr>
        </p:nvSpPr>
        <p:spPr/>
        <p:txBody>
          <a:bodyPr/>
          <a:lstStyle/>
          <a:p>
            <a:pPr eaLnBrk="1" hangingPunct="1"/>
            <a:r>
              <a:rPr lang="en-US" sz="2800" b="1" dirty="0" smtClean="0"/>
              <a:t>LEFT  OUTER  JOIN</a:t>
            </a:r>
          </a:p>
          <a:p>
            <a:pPr eaLnBrk="1" hangingPunct="1"/>
            <a:r>
              <a:rPr lang="en-US" sz="2800" b="1" dirty="0" smtClean="0"/>
              <a:t>RIGHT  OUTER  JOIN</a:t>
            </a:r>
          </a:p>
          <a:p>
            <a:pPr eaLnBrk="1" hangingPunct="1"/>
            <a:r>
              <a:rPr lang="en-US" sz="2800" b="1" dirty="0" smtClean="0"/>
              <a:t>FULL  OUTER  JOIN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09600" y="152400"/>
            <a:ext cx="7772400" cy="990600"/>
          </a:xfrm>
        </p:spPr>
        <p:txBody>
          <a:bodyPr/>
          <a:lstStyle/>
          <a:p>
            <a:pPr eaLnBrk="1" hangingPunct="1"/>
            <a:r>
              <a:rPr lang="en-US" sz="3600" b="1" dirty="0" smtClean="0"/>
              <a:t>INNER  JOIN</a:t>
            </a:r>
          </a:p>
        </p:txBody>
      </p:sp>
      <p:sp>
        <p:nvSpPr>
          <p:cNvPr id="24579" name="Rectangle 3"/>
          <p:cNvSpPr>
            <a:spLocks noGrp="1" noChangeArrowheads="1"/>
          </p:cNvSpPr>
          <p:nvPr>
            <p:ph type="subTitle" idx="1"/>
          </p:nvPr>
        </p:nvSpPr>
        <p:spPr>
          <a:xfrm>
            <a:off x="152400" y="1143000"/>
            <a:ext cx="8763000" cy="5334000"/>
          </a:xfrm>
        </p:spPr>
        <p:txBody>
          <a:bodyPr/>
          <a:lstStyle/>
          <a:p>
            <a:pPr algn="l" eaLnBrk="1" hangingPunct="1"/>
            <a:r>
              <a:rPr lang="en-US" sz="2400" b="1" dirty="0" smtClean="0"/>
              <a:t>This will display only matching (common) records from two tables.</a:t>
            </a:r>
          </a:p>
          <a:p>
            <a:pPr algn="l" eaLnBrk="1" hangingPunct="1"/>
            <a:endParaRPr lang="en-US" sz="2000" b="1" dirty="0" smtClean="0"/>
          </a:p>
          <a:p>
            <a:pPr algn="l" eaLnBrk="1" hangingPunct="1"/>
            <a:r>
              <a:rPr lang="en-US" sz="2000" b="1" dirty="0" smtClean="0"/>
              <a:t>Eg:</a:t>
            </a:r>
          </a:p>
          <a:p>
            <a:pPr algn="l" eaLnBrk="1" hangingPunct="1"/>
            <a:r>
              <a:rPr lang="en-US" sz="2000" b="1" dirty="0" smtClean="0"/>
              <a:t>SELECT  DEPT.DEPTNO, DNAME, ENAME,  SAL, EMP.DEPTNO  FROM  DEPT  INNER  JOIN  EMP  ON  DEPT.DEPTNO = EMP.DEPTNO;</a:t>
            </a:r>
          </a:p>
          <a:p>
            <a:pPr algn="l" eaLnBrk="1" hangingPunct="1"/>
            <a:endParaRPr lang="en-US" sz="2000" b="1" dirty="0" smtClean="0"/>
          </a:p>
          <a:p>
            <a:pPr eaLnBrk="1" hangingPunct="1"/>
            <a:r>
              <a:rPr lang="en-US" sz="2400" b="1" dirty="0" smtClean="0"/>
              <a:t>Using  table alias (Alias means different name for a table)</a:t>
            </a:r>
          </a:p>
          <a:p>
            <a:pPr algn="l" eaLnBrk="1" hangingPunct="1"/>
            <a:r>
              <a:rPr lang="en-US" sz="2000" b="1" dirty="0" smtClean="0"/>
              <a:t>Eg.</a:t>
            </a:r>
          </a:p>
          <a:p>
            <a:pPr algn="l" eaLnBrk="1" hangingPunct="1"/>
            <a:r>
              <a:rPr lang="en-US" sz="2000" b="1" dirty="0" smtClean="0"/>
              <a:t>SELECT  D.DEPTNO, DNAME, ENAME,  SAL, E.DEPTNO  FROM  DEPT  D  INNER  JOIN  EMP  E ON  D.DEPTNO = E.DEPTNO;</a:t>
            </a:r>
          </a:p>
          <a:p>
            <a:pPr algn="l" eaLnBrk="1" hangingPunct="1"/>
            <a:endParaRPr lang="en-US" sz="20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152400"/>
            <a:ext cx="7772400" cy="990600"/>
          </a:xfrm>
        </p:spPr>
        <p:txBody>
          <a:bodyPr/>
          <a:lstStyle/>
          <a:p>
            <a:pPr eaLnBrk="1" hangingPunct="1"/>
            <a:r>
              <a:rPr lang="en-US" sz="3600" b="1" dirty="0" smtClean="0"/>
              <a:t>Basic Data Types</a:t>
            </a:r>
          </a:p>
        </p:txBody>
      </p:sp>
      <p:sp>
        <p:nvSpPr>
          <p:cNvPr id="5123" name="Rectangle 3"/>
          <p:cNvSpPr>
            <a:spLocks noGrp="1" noChangeArrowheads="1"/>
          </p:cNvSpPr>
          <p:nvPr>
            <p:ph type="body" idx="1"/>
          </p:nvPr>
        </p:nvSpPr>
        <p:spPr>
          <a:xfrm>
            <a:off x="685800" y="1371600"/>
            <a:ext cx="7772400" cy="4724400"/>
          </a:xfrm>
        </p:spPr>
        <p:txBody>
          <a:bodyPr/>
          <a:lstStyle/>
          <a:p>
            <a:pPr algn="ctr" eaLnBrk="1" hangingPunct="1">
              <a:lnSpc>
                <a:spcPct val="90000"/>
              </a:lnSpc>
              <a:buNone/>
            </a:pPr>
            <a:r>
              <a:rPr lang="en-US" sz="2400" b="1" dirty="0" smtClean="0"/>
              <a:t>NUMBER</a:t>
            </a:r>
          </a:p>
          <a:p>
            <a:pPr eaLnBrk="1" hangingPunct="1">
              <a:lnSpc>
                <a:spcPct val="90000"/>
              </a:lnSpc>
              <a:buNone/>
            </a:pPr>
            <a:r>
              <a:rPr lang="en-US" sz="2800" b="1" dirty="0" smtClean="0"/>
              <a:t>       </a:t>
            </a:r>
            <a:r>
              <a:rPr lang="en-US" sz="2000" b="1" dirty="0" smtClean="0"/>
              <a:t>Numeric values with or with out decimal points.</a:t>
            </a:r>
          </a:p>
          <a:p>
            <a:pPr eaLnBrk="1" hangingPunct="1">
              <a:lnSpc>
                <a:spcPct val="90000"/>
              </a:lnSpc>
              <a:buNone/>
            </a:pPr>
            <a:r>
              <a:rPr lang="en-US" sz="2000" b="1" dirty="0" smtClean="0"/>
              <a:t>Eg.</a:t>
            </a:r>
          </a:p>
          <a:p>
            <a:pPr eaLnBrk="1" hangingPunct="1">
              <a:lnSpc>
                <a:spcPct val="90000"/>
              </a:lnSpc>
              <a:buNone/>
            </a:pPr>
            <a:r>
              <a:rPr lang="en-US" sz="2000" b="1" dirty="0" smtClean="0"/>
              <a:t>          SALARY  NUMBER(6);</a:t>
            </a:r>
          </a:p>
          <a:p>
            <a:pPr eaLnBrk="1" hangingPunct="1">
              <a:lnSpc>
                <a:spcPct val="90000"/>
              </a:lnSpc>
              <a:buNone/>
            </a:pPr>
            <a:r>
              <a:rPr lang="en-US" sz="2000" b="1" dirty="0" smtClean="0"/>
              <a:t>          COMMISSION  NUMBER(7,2);</a:t>
            </a:r>
          </a:p>
          <a:p>
            <a:pPr algn="ctr" eaLnBrk="1" hangingPunct="1">
              <a:lnSpc>
                <a:spcPct val="90000"/>
              </a:lnSpc>
              <a:buNone/>
            </a:pPr>
            <a:r>
              <a:rPr lang="en-US" sz="2400" b="1" dirty="0" smtClean="0"/>
              <a:t>CHAR</a:t>
            </a:r>
          </a:p>
          <a:p>
            <a:pPr eaLnBrk="1" hangingPunct="1">
              <a:lnSpc>
                <a:spcPct val="90000"/>
              </a:lnSpc>
              <a:buNone/>
            </a:pPr>
            <a:r>
              <a:rPr lang="en-US" sz="2800" b="1" dirty="0" smtClean="0"/>
              <a:t>        </a:t>
            </a:r>
            <a:r>
              <a:rPr lang="en-US" sz="2000" b="1" dirty="0" smtClean="0"/>
              <a:t>Accepts  alphanumeric  type  of  data. Its  size  is  predefined and  doesn’t  vary  according  to  input.</a:t>
            </a:r>
          </a:p>
          <a:p>
            <a:pPr eaLnBrk="1" hangingPunct="1">
              <a:lnSpc>
                <a:spcPct val="90000"/>
              </a:lnSpc>
              <a:buNone/>
            </a:pPr>
            <a:r>
              <a:rPr lang="en-US" sz="2000" b="1" dirty="0" smtClean="0"/>
              <a:t>Eg</a:t>
            </a:r>
          </a:p>
          <a:p>
            <a:pPr eaLnBrk="1" hangingPunct="1">
              <a:lnSpc>
                <a:spcPct val="90000"/>
              </a:lnSpc>
              <a:buNone/>
            </a:pPr>
            <a:r>
              <a:rPr lang="en-US" sz="2000" b="1" dirty="0" smtClean="0"/>
              <a:t>       ENAME  CHAR(20);</a:t>
            </a:r>
          </a:p>
          <a:p>
            <a:pPr eaLnBrk="1" hangingPunct="1">
              <a:lnSpc>
                <a:spcPct val="90000"/>
              </a:lnSpc>
              <a:buNone/>
            </a:pPr>
            <a:endParaRPr lang="en-US" sz="2800" b="1" dirty="0" smtClean="0"/>
          </a:p>
          <a:p>
            <a:pPr eaLnBrk="1" hangingPunct="1">
              <a:lnSpc>
                <a:spcPct val="90000"/>
              </a:lnSpc>
              <a:buNone/>
            </a:pPr>
            <a:endParaRPr lang="en-US" sz="2800" b="1" dirty="0" smtClean="0"/>
          </a:p>
          <a:p>
            <a:pPr eaLnBrk="1" hangingPunct="1">
              <a:lnSpc>
                <a:spcPct val="90000"/>
              </a:lnSpc>
              <a:buFontTx/>
              <a:buNone/>
            </a:pPr>
            <a:endParaRPr lang="en-US" sz="28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304800"/>
            <a:ext cx="7772400" cy="914400"/>
          </a:xfrm>
        </p:spPr>
        <p:txBody>
          <a:bodyPr/>
          <a:lstStyle/>
          <a:p>
            <a:pPr eaLnBrk="1" hangingPunct="1"/>
            <a:r>
              <a:rPr lang="en-US" sz="3600" b="1" dirty="0" smtClean="0"/>
              <a:t>LEFT  OUTER  JOIN</a:t>
            </a:r>
          </a:p>
        </p:txBody>
      </p:sp>
      <p:sp>
        <p:nvSpPr>
          <p:cNvPr id="25603" name="Rectangle 3"/>
          <p:cNvSpPr>
            <a:spLocks noGrp="1" noChangeArrowheads="1"/>
          </p:cNvSpPr>
          <p:nvPr>
            <p:ph type="subTitle" idx="1"/>
          </p:nvPr>
        </p:nvSpPr>
        <p:spPr>
          <a:xfrm>
            <a:off x="228600" y="1447800"/>
            <a:ext cx="8915400" cy="5105400"/>
          </a:xfrm>
        </p:spPr>
        <p:txBody>
          <a:bodyPr/>
          <a:lstStyle/>
          <a:p>
            <a:pPr algn="l" eaLnBrk="1" hangingPunct="1"/>
            <a:r>
              <a:rPr lang="en-US" sz="2400" b="1" dirty="0" smtClean="0"/>
              <a:t>     This will display all the records from the left table and only matching records from the right table.</a:t>
            </a:r>
          </a:p>
          <a:p>
            <a:pPr algn="l" eaLnBrk="1" hangingPunct="1"/>
            <a:endParaRPr lang="en-US" sz="2000" b="1" dirty="0" smtClean="0"/>
          </a:p>
          <a:p>
            <a:pPr algn="l" eaLnBrk="1" hangingPunct="1"/>
            <a:r>
              <a:rPr lang="en-US" sz="2000" b="1" dirty="0" smtClean="0"/>
              <a:t>Eg: </a:t>
            </a:r>
          </a:p>
          <a:p>
            <a:pPr algn="l" eaLnBrk="1" hangingPunct="1"/>
            <a:r>
              <a:rPr lang="en-US" sz="2000" b="1" dirty="0" smtClean="0"/>
              <a:t>SELECT  DEPT.DEPTNO, DNAME, ENAME, SAL, EMP.DEPTNO FROM  DEPT  LEFT  OUTER  JOIN  EMP  ON  DEPT.DEPTNO = EMP.DEPTNO;</a:t>
            </a:r>
          </a:p>
          <a:p>
            <a:pPr algn="l" eaLnBrk="1" hangingPunct="1"/>
            <a:endParaRPr lang="en-US" sz="2000" b="1" dirty="0" smtClean="0"/>
          </a:p>
          <a:p>
            <a:pPr algn="l" eaLnBrk="1" hangingPunct="1"/>
            <a:endParaRPr lang="en-US" sz="20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762000" y="152400"/>
            <a:ext cx="7772400" cy="838200"/>
          </a:xfrm>
        </p:spPr>
        <p:txBody>
          <a:bodyPr/>
          <a:lstStyle/>
          <a:p>
            <a:pPr eaLnBrk="1" hangingPunct="1"/>
            <a:r>
              <a:rPr lang="en-US" sz="3600" b="1" dirty="0" smtClean="0"/>
              <a:t>RIGHT  OUTER  JOIN</a:t>
            </a:r>
          </a:p>
        </p:txBody>
      </p:sp>
      <p:sp>
        <p:nvSpPr>
          <p:cNvPr id="26627" name="Rectangle 3"/>
          <p:cNvSpPr>
            <a:spLocks noGrp="1" noChangeArrowheads="1"/>
          </p:cNvSpPr>
          <p:nvPr>
            <p:ph type="subTitle" idx="1"/>
          </p:nvPr>
        </p:nvSpPr>
        <p:spPr>
          <a:xfrm>
            <a:off x="228600" y="1143000"/>
            <a:ext cx="8610600" cy="4495800"/>
          </a:xfrm>
        </p:spPr>
        <p:txBody>
          <a:bodyPr/>
          <a:lstStyle/>
          <a:p>
            <a:pPr algn="l" eaLnBrk="1" hangingPunct="1"/>
            <a:r>
              <a:rPr lang="en-US" sz="2400" b="1" dirty="0" smtClean="0"/>
              <a:t>Opposite to LEFT  OUTER  JOIN</a:t>
            </a:r>
          </a:p>
          <a:p>
            <a:pPr algn="l" eaLnBrk="1" hangingPunct="1"/>
            <a:endParaRPr lang="en-US" sz="2000" b="1" dirty="0" smtClean="0"/>
          </a:p>
          <a:p>
            <a:pPr algn="l" eaLnBrk="1" hangingPunct="1"/>
            <a:r>
              <a:rPr lang="en-US" sz="2000" b="1" dirty="0" smtClean="0"/>
              <a:t>Eg: </a:t>
            </a:r>
          </a:p>
          <a:p>
            <a:pPr algn="l" eaLnBrk="1" hangingPunct="1"/>
            <a:r>
              <a:rPr lang="en-US" sz="2000" b="1" dirty="0" smtClean="0"/>
              <a:t>SELECT  DEPT.DEPTNO, DNAME, ENAME,  SAL, EMP.DEPTNO  FROM  DEPT   RIGHT  OUTER   JOIN  EMP  ON  DEPT.DEPTNO = EMP.DEPTNO;</a:t>
            </a:r>
          </a:p>
          <a:p>
            <a:pPr algn="l" eaLnBrk="1" hangingPunct="1"/>
            <a:endParaRPr lang="en-US" sz="20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762000" y="228600"/>
            <a:ext cx="7772400" cy="1066800"/>
          </a:xfrm>
        </p:spPr>
        <p:txBody>
          <a:bodyPr/>
          <a:lstStyle/>
          <a:p>
            <a:pPr eaLnBrk="1" hangingPunct="1"/>
            <a:r>
              <a:rPr lang="en-US" sz="3600" b="1" dirty="0" smtClean="0"/>
              <a:t>FULL OUTER JOIN</a:t>
            </a:r>
          </a:p>
        </p:txBody>
      </p:sp>
      <p:sp>
        <p:nvSpPr>
          <p:cNvPr id="27651" name="Rectangle 3"/>
          <p:cNvSpPr>
            <a:spLocks noGrp="1" noChangeArrowheads="1"/>
          </p:cNvSpPr>
          <p:nvPr>
            <p:ph type="subTitle" idx="1"/>
          </p:nvPr>
        </p:nvSpPr>
        <p:spPr>
          <a:xfrm>
            <a:off x="228600" y="1371600"/>
            <a:ext cx="8763000" cy="4267200"/>
          </a:xfrm>
        </p:spPr>
        <p:txBody>
          <a:bodyPr/>
          <a:lstStyle/>
          <a:p>
            <a:pPr algn="l" eaLnBrk="1" hangingPunct="1"/>
            <a:r>
              <a:rPr lang="en-US" sz="2400" b="1" dirty="0" smtClean="0"/>
              <a:t>This will display all the records from both the tables</a:t>
            </a:r>
          </a:p>
          <a:p>
            <a:pPr algn="l" eaLnBrk="1" hangingPunct="1"/>
            <a:endParaRPr lang="en-US" sz="2400" b="1" dirty="0" smtClean="0"/>
          </a:p>
          <a:p>
            <a:pPr algn="l" eaLnBrk="1" hangingPunct="1"/>
            <a:r>
              <a:rPr lang="en-US" sz="2000" b="1" dirty="0" smtClean="0"/>
              <a:t>Eg: </a:t>
            </a:r>
          </a:p>
          <a:p>
            <a:pPr algn="l" eaLnBrk="1" hangingPunct="1"/>
            <a:r>
              <a:rPr lang="en-US" sz="2000" b="1" dirty="0" smtClean="0"/>
              <a:t>SELECT  DEPT.DEPTNO, DNAME, ENAME,  SAL, EMP.DEPTNO  FROM DEPT  FULL  OUTER  JOIN  EMP  ON  DEPT.DEPTNO  =  EMP.DEPTNO;</a:t>
            </a:r>
          </a:p>
          <a:p>
            <a:pPr algn="l" eaLnBrk="1" hangingPunct="1"/>
            <a:endParaRPr lang="en-US" sz="20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152400"/>
            <a:ext cx="7772400" cy="838200"/>
          </a:xfrm>
        </p:spPr>
        <p:txBody>
          <a:bodyPr/>
          <a:lstStyle/>
          <a:p>
            <a:pPr eaLnBrk="1" hangingPunct="1"/>
            <a:r>
              <a:rPr lang="en-US" sz="3600" b="1" dirty="0" smtClean="0"/>
              <a:t>SELF  JOIN</a:t>
            </a:r>
          </a:p>
        </p:txBody>
      </p:sp>
      <p:sp>
        <p:nvSpPr>
          <p:cNvPr id="28675" name="Rectangle 3"/>
          <p:cNvSpPr>
            <a:spLocks noGrp="1" noChangeArrowheads="1"/>
          </p:cNvSpPr>
          <p:nvPr>
            <p:ph type="subTitle" idx="1"/>
          </p:nvPr>
        </p:nvSpPr>
        <p:spPr>
          <a:xfrm>
            <a:off x="457200" y="1295400"/>
            <a:ext cx="7696200" cy="2819400"/>
          </a:xfrm>
        </p:spPr>
        <p:txBody>
          <a:bodyPr/>
          <a:lstStyle/>
          <a:p>
            <a:pPr algn="l" eaLnBrk="1" hangingPunct="1"/>
            <a:r>
              <a:rPr lang="en-US" sz="2800" b="1" dirty="0" smtClean="0"/>
              <a:t>Joining a table to itself is called SELF JOIN.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848600" cy="838200"/>
          </a:xfrm>
        </p:spPr>
        <p:txBody>
          <a:bodyPr/>
          <a:lstStyle/>
          <a:p>
            <a:r>
              <a:rPr lang="en-US" sz="3600" b="1" dirty="0" smtClean="0"/>
              <a:t>Equi  Join</a:t>
            </a:r>
            <a:endParaRPr lang="en-US" sz="3600" b="1" dirty="0"/>
          </a:p>
        </p:txBody>
      </p:sp>
      <p:sp>
        <p:nvSpPr>
          <p:cNvPr id="3" name="Subtitle 2"/>
          <p:cNvSpPr>
            <a:spLocks noGrp="1"/>
          </p:cNvSpPr>
          <p:nvPr>
            <p:ph type="subTitle" idx="1"/>
          </p:nvPr>
        </p:nvSpPr>
        <p:spPr>
          <a:xfrm>
            <a:off x="228600" y="1219200"/>
            <a:ext cx="8610600" cy="4419600"/>
          </a:xfrm>
        </p:spPr>
        <p:txBody>
          <a:bodyPr/>
          <a:lstStyle/>
          <a:p>
            <a:pPr algn="l"/>
            <a:r>
              <a:rPr lang="en-US" sz="2400" b="1" dirty="0" smtClean="0"/>
              <a:t>Similar to Inner join. Joining </a:t>
            </a:r>
            <a:r>
              <a:rPr lang="en-US" sz="2400" b="1" smtClean="0"/>
              <a:t>more than one table </a:t>
            </a:r>
            <a:r>
              <a:rPr lang="en-US" sz="2400" b="1" dirty="0" smtClean="0"/>
              <a:t>using equal to operator is called equi join.</a:t>
            </a:r>
          </a:p>
          <a:p>
            <a:pPr algn="l"/>
            <a:r>
              <a:rPr lang="en-US" sz="2400" b="1" dirty="0" smtClean="0"/>
              <a:t>Eg</a:t>
            </a:r>
            <a:r>
              <a:rPr lang="en-US" dirty="0" smtClean="0"/>
              <a:t>.</a:t>
            </a:r>
          </a:p>
          <a:p>
            <a:pPr algn="l"/>
            <a:r>
              <a:rPr lang="en-US" sz="2000" b="1" dirty="0" smtClean="0"/>
              <a:t>SELECT  DEPT.DEPTNO, DNAME, ENAME,  SAL, EMP.DEPTNO  FROM  DEPT, EMP  WHERE   DEPT.DEPTNO =  EMP.DEPTNO;</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848600" cy="762000"/>
          </a:xfrm>
        </p:spPr>
        <p:txBody>
          <a:bodyPr/>
          <a:lstStyle/>
          <a:p>
            <a:r>
              <a:rPr lang="en-US" sz="3600" b="1" dirty="0" smtClean="0"/>
              <a:t>Non Equi join</a:t>
            </a:r>
            <a:endParaRPr lang="en-US" sz="3600" b="1" dirty="0"/>
          </a:p>
        </p:txBody>
      </p:sp>
      <p:sp>
        <p:nvSpPr>
          <p:cNvPr id="3" name="Subtitle 2"/>
          <p:cNvSpPr>
            <a:spLocks noGrp="1"/>
          </p:cNvSpPr>
          <p:nvPr>
            <p:ph type="subTitle" idx="1"/>
          </p:nvPr>
        </p:nvSpPr>
        <p:spPr>
          <a:xfrm>
            <a:off x="228600" y="1143000"/>
            <a:ext cx="8610600" cy="2743200"/>
          </a:xfrm>
        </p:spPr>
        <p:txBody>
          <a:bodyPr/>
          <a:lstStyle/>
          <a:p>
            <a:pPr algn="l"/>
            <a:r>
              <a:rPr lang="en-US" sz="2400" b="1" dirty="0" smtClean="0"/>
              <a:t>Joining more than one table using an operator other than equal to operator is called non equi join.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228600"/>
            <a:ext cx="7772400" cy="762000"/>
          </a:xfrm>
        </p:spPr>
        <p:txBody>
          <a:bodyPr/>
          <a:lstStyle/>
          <a:p>
            <a:pPr eaLnBrk="1" hangingPunct="1"/>
            <a:r>
              <a:rPr lang="en-US" sz="3600" b="1" dirty="0" smtClean="0"/>
              <a:t>SET  OPERATORS</a:t>
            </a:r>
          </a:p>
        </p:txBody>
      </p:sp>
      <p:sp>
        <p:nvSpPr>
          <p:cNvPr id="29699" name="Rectangle 3"/>
          <p:cNvSpPr>
            <a:spLocks noGrp="1" noChangeArrowheads="1"/>
          </p:cNvSpPr>
          <p:nvPr>
            <p:ph type="subTitle" idx="1"/>
          </p:nvPr>
        </p:nvSpPr>
        <p:spPr>
          <a:xfrm>
            <a:off x="457200" y="1295400"/>
            <a:ext cx="8001000" cy="4343400"/>
          </a:xfrm>
        </p:spPr>
        <p:txBody>
          <a:bodyPr/>
          <a:lstStyle/>
          <a:p>
            <a:pPr algn="l" eaLnBrk="1" hangingPunct="1"/>
            <a:r>
              <a:rPr lang="en-US" sz="2400" b="1" dirty="0" smtClean="0"/>
              <a:t>Set operators combine the results of two or more component queries into one result. </a:t>
            </a:r>
            <a:r>
              <a:rPr lang="en-US" sz="2400" b="1" smtClean="0"/>
              <a:t>All </a:t>
            </a:r>
            <a:r>
              <a:rPr lang="en-US" sz="2400" b="1" dirty="0" smtClean="0"/>
              <a:t>queries should have the same structure.  There 4 types of Set operators.</a:t>
            </a:r>
          </a:p>
          <a:p>
            <a:pPr algn="l" eaLnBrk="1" hangingPunct="1"/>
            <a:endParaRPr lang="en-US" sz="2400" b="1" dirty="0" smtClean="0"/>
          </a:p>
          <a:p>
            <a:pPr marL="457200" indent="-457200" algn="l" eaLnBrk="1" hangingPunct="1">
              <a:buFont typeface="+mj-lt"/>
              <a:buAutoNum type="arabicPeriod"/>
            </a:pPr>
            <a:r>
              <a:rPr lang="en-US" sz="2400" b="1" dirty="0" smtClean="0"/>
              <a:t>UNION</a:t>
            </a:r>
          </a:p>
          <a:p>
            <a:pPr marL="457200" indent="-457200" algn="l" eaLnBrk="1" hangingPunct="1">
              <a:buFont typeface="+mj-lt"/>
              <a:buAutoNum type="arabicPeriod"/>
            </a:pPr>
            <a:r>
              <a:rPr lang="en-US" sz="2400" b="1" dirty="0" smtClean="0"/>
              <a:t>UNION ALL</a:t>
            </a:r>
          </a:p>
          <a:p>
            <a:pPr marL="457200" indent="-457200" algn="l" eaLnBrk="1" hangingPunct="1">
              <a:buFont typeface="+mj-lt"/>
              <a:buAutoNum type="arabicPeriod"/>
            </a:pPr>
            <a:r>
              <a:rPr lang="en-US" sz="2400" b="1" dirty="0" smtClean="0"/>
              <a:t>INTERSECT</a:t>
            </a:r>
          </a:p>
          <a:p>
            <a:pPr marL="457200" indent="-457200" algn="l" eaLnBrk="1" hangingPunct="1">
              <a:buFont typeface="+mj-lt"/>
              <a:buAutoNum type="arabicPeriod"/>
            </a:pPr>
            <a:r>
              <a:rPr lang="en-US" sz="2400" b="1" dirty="0" smtClean="0"/>
              <a:t>MINUS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
            <a:ext cx="7772400" cy="762000"/>
          </a:xfrm>
        </p:spPr>
        <p:txBody>
          <a:bodyPr/>
          <a:lstStyle/>
          <a:p>
            <a:pPr eaLnBrk="1" hangingPunct="1"/>
            <a:r>
              <a:rPr lang="en-US" sz="3600" b="1" dirty="0" smtClean="0"/>
              <a:t>UNION</a:t>
            </a:r>
          </a:p>
        </p:txBody>
      </p:sp>
      <p:sp>
        <p:nvSpPr>
          <p:cNvPr id="29699" name="Rectangle 3"/>
          <p:cNvSpPr>
            <a:spLocks noGrp="1" noChangeArrowheads="1"/>
          </p:cNvSpPr>
          <p:nvPr>
            <p:ph type="subTitle" idx="1"/>
          </p:nvPr>
        </p:nvSpPr>
        <p:spPr>
          <a:xfrm>
            <a:off x="457200" y="1143000"/>
            <a:ext cx="8305800" cy="4495800"/>
          </a:xfrm>
        </p:spPr>
        <p:txBody>
          <a:bodyPr/>
          <a:lstStyle/>
          <a:p>
            <a:pPr algn="l" eaLnBrk="1" hangingPunct="1"/>
            <a:r>
              <a:rPr lang="en-US" sz="2400" b="1" dirty="0" smtClean="0"/>
              <a:t>This will display records from both the queries excluding duplicate records.</a:t>
            </a:r>
          </a:p>
          <a:p>
            <a:pPr algn="l" eaLnBrk="1" hangingPunct="1"/>
            <a:endParaRPr lang="en-US" sz="2400" b="1" dirty="0" smtClean="0"/>
          </a:p>
          <a:p>
            <a:pPr algn="l" eaLnBrk="1" hangingPunct="1"/>
            <a:r>
              <a:rPr lang="en-US" sz="2000" b="1" dirty="0" smtClean="0"/>
              <a:t>Eg: </a:t>
            </a:r>
          </a:p>
          <a:p>
            <a:pPr algn="l" eaLnBrk="1" hangingPunct="1"/>
            <a:r>
              <a:rPr lang="en-US" sz="2000" b="1" dirty="0" smtClean="0"/>
              <a:t>SELECT  *  FROM  STUD1  UNION  SELECT  *  FROM  STUD2;</a:t>
            </a:r>
          </a:p>
          <a:p>
            <a:pPr algn="l" eaLnBrk="1" hangingPunct="1"/>
            <a:endParaRPr lang="en-US" sz="2000" b="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762000" y="228600"/>
            <a:ext cx="7772400" cy="762000"/>
          </a:xfrm>
        </p:spPr>
        <p:txBody>
          <a:bodyPr/>
          <a:lstStyle/>
          <a:p>
            <a:pPr eaLnBrk="1" hangingPunct="1"/>
            <a:r>
              <a:rPr lang="en-US" sz="3600" b="1" dirty="0" smtClean="0"/>
              <a:t>UNION  ALL</a:t>
            </a:r>
          </a:p>
        </p:txBody>
      </p:sp>
      <p:sp>
        <p:nvSpPr>
          <p:cNvPr id="30723" name="Rectangle 3"/>
          <p:cNvSpPr>
            <a:spLocks noGrp="1" noChangeArrowheads="1"/>
          </p:cNvSpPr>
          <p:nvPr>
            <p:ph type="subTitle" idx="1"/>
          </p:nvPr>
        </p:nvSpPr>
        <p:spPr>
          <a:xfrm>
            <a:off x="304800" y="1143000"/>
            <a:ext cx="8382000" cy="4495800"/>
          </a:xfrm>
        </p:spPr>
        <p:txBody>
          <a:bodyPr/>
          <a:lstStyle/>
          <a:p>
            <a:pPr algn="l" eaLnBrk="1" hangingPunct="1"/>
            <a:r>
              <a:rPr lang="en-US" sz="2400" b="1" dirty="0" smtClean="0"/>
              <a:t>     This will display all the records from both the queries including duplicate records.</a:t>
            </a:r>
          </a:p>
          <a:p>
            <a:pPr algn="l" eaLnBrk="1" hangingPunct="1"/>
            <a:endParaRPr lang="en-US" sz="2400" b="1" dirty="0" smtClean="0"/>
          </a:p>
          <a:p>
            <a:pPr algn="l" eaLnBrk="1" hangingPunct="1"/>
            <a:r>
              <a:rPr lang="en-US" sz="2000" b="1" dirty="0" smtClean="0"/>
              <a:t>Eg: </a:t>
            </a:r>
          </a:p>
          <a:p>
            <a:pPr algn="l" eaLnBrk="1" hangingPunct="1"/>
            <a:r>
              <a:rPr lang="en-US" sz="2000" b="1" dirty="0" smtClean="0"/>
              <a:t>SELECT  *  FROM  STUD1  UNION  ALL  SELECT  *  FROM  STUD2;</a:t>
            </a:r>
          </a:p>
          <a:p>
            <a:pPr algn="l" eaLnBrk="1" hangingPunct="1"/>
            <a:endParaRPr lang="en-US" sz="2000" b="1"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152400"/>
            <a:ext cx="7772400" cy="838200"/>
          </a:xfrm>
        </p:spPr>
        <p:txBody>
          <a:bodyPr/>
          <a:lstStyle/>
          <a:p>
            <a:r>
              <a:rPr lang="en-US" sz="3600" b="1" dirty="0" smtClean="0"/>
              <a:t>INTERSECT</a:t>
            </a:r>
          </a:p>
        </p:txBody>
      </p:sp>
      <p:sp>
        <p:nvSpPr>
          <p:cNvPr id="31747" name="Content Placeholder 2"/>
          <p:cNvSpPr>
            <a:spLocks noGrp="1"/>
          </p:cNvSpPr>
          <p:nvPr>
            <p:ph idx="1"/>
          </p:nvPr>
        </p:nvSpPr>
        <p:spPr>
          <a:xfrm>
            <a:off x="228600" y="1295400"/>
            <a:ext cx="8458200" cy="4800600"/>
          </a:xfrm>
        </p:spPr>
        <p:txBody>
          <a:bodyPr/>
          <a:lstStyle/>
          <a:p>
            <a:pPr>
              <a:buNone/>
            </a:pPr>
            <a:r>
              <a:rPr lang="en-US" sz="2400" b="1" dirty="0" smtClean="0"/>
              <a:t>This will display only common records from both the queries</a:t>
            </a:r>
            <a:r>
              <a:rPr lang="en-US" dirty="0" smtClean="0"/>
              <a:t>.</a:t>
            </a:r>
          </a:p>
          <a:p>
            <a:pPr>
              <a:buNone/>
            </a:pPr>
            <a:r>
              <a:rPr lang="en-US" sz="2400" b="1" dirty="0" smtClean="0"/>
              <a:t>Eg. </a:t>
            </a:r>
          </a:p>
          <a:p>
            <a:pPr>
              <a:buNone/>
            </a:pPr>
            <a:endParaRPr lang="en-US" sz="2400" b="1" dirty="0" smtClean="0"/>
          </a:p>
          <a:p>
            <a:pPr>
              <a:buNone/>
            </a:pPr>
            <a:r>
              <a:rPr lang="en-US" sz="2000" b="1" dirty="0" smtClean="0"/>
              <a:t>SELECT  *  FROM  STUD1  INTERSECT  SELECT  *  FROM  STUD2;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228600"/>
            <a:ext cx="7772400" cy="1143000"/>
          </a:xfrm>
        </p:spPr>
        <p:txBody>
          <a:bodyPr/>
          <a:lstStyle/>
          <a:p>
            <a:pPr eaLnBrk="1" hangingPunct="1"/>
            <a:r>
              <a:rPr lang="en-US" sz="3600" b="1" dirty="0" smtClean="0"/>
              <a:t>Data Types (</a:t>
            </a:r>
            <a:r>
              <a:rPr lang="en-US" sz="3600" b="1" dirty="0" err="1" smtClean="0"/>
              <a:t>contd</a:t>
            </a:r>
            <a:r>
              <a:rPr lang="en-US" sz="3600" b="1" dirty="0" smtClean="0"/>
              <a:t>)</a:t>
            </a:r>
          </a:p>
        </p:txBody>
      </p:sp>
      <p:sp>
        <p:nvSpPr>
          <p:cNvPr id="5123" name="Rectangle 3"/>
          <p:cNvSpPr>
            <a:spLocks noGrp="1" noChangeArrowheads="1"/>
          </p:cNvSpPr>
          <p:nvPr>
            <p:ph type="body" idx="1"/>
          </p:nvPr>
        </p:nvSpPr>
        <p:spPr>
          <a:xfrm>
            <a:off x="685800" y="1371600"/>
            <a:ext cx="7772400" cy="4724400"/>
          </a:xfrm>
        </p:spPr>
        <p:txBody>
          <a:bodyPr/>
          <a:lstStyle/>
          <a:p>
            <a:pPr algn="ctr" eaLnBrk="1" hangingPunct="1">
              <a:lnSpc>
                <a:spcPct val="90000"/>
              </a:lnSpc>
              <a:buNone/>
            </a:pPr>
            <a:r>
              <a:rPr lang="en-US" sz="2400" b="1" dirty="0" smtClean="0"/>
              <a:t>VARCHAR</a:t>
            </a:r>
          </a:p>
          <a:p>
            <a:pPr eaLnBrk="1" hangingPunct="1">
              <a:lnSpc>
                <a:spcPct val="90000"/>
              </a:lnSpc>
              <a:buNone/>
            </a:pPr>
            <a:r>
              <a:rPr lang="en-US" sz="2800" b="1" dirty="0" smtClean="0"/>
              <a:t> </a:t>
            </a:r>
            <a:r>
              <a:rPr lang="en-US" sz="2000" b="1" dirty="0" smtClean="0"/>
              <a:t>Accepts  alphanumeric  type  of  data. Its  size  is  predefined and    varies  according  to  input.</a:t>
            </a:r>
          </a:p>
          <a:p>
            <a:pPr eaLnBrk="1" hangingPunct="1">
              <a:lnSpc>
                <a:spcPct val="90000"/>
              </a:lnSpc>
              <a:buNone/>
            </a:pPr>
            <a:r>
              <a:rPr lang="en-US" sz="2000" b="1" dirty="0" smtClean="0"/>
              <a:t>        </a:t>
            </a:r>
            <a:r>
              <a:rPr lang="en-US" sz="2800" b="1" dirty="0" smtClean="0"/>
              <a:t>        </a:t>
            </a:r>
            <a:endParaRPr lang="en-US" sz="2000" b="1" dirty="0" smtClean="0"/>
          </a:p>
          <a:p>
            <a:pPr eaLnBrk="1" hangingPunct="1">
              <a:lnSpc>
                <a:spcPct val="90000"/>
              </a:lnSpc>
              <a:buNone/>
            </a:pPr>
            <a:r>
              <a:rPr lang="en-US" sz="2000" b="1" dirty="0" smtClean="0"/>
              <a:t>Eg</a:t>
            </a:r>
          </a:p>
          <a:p>
            <a:pPr eaLnBrk="1" hangingPunct="1">
              <a:lnSpc>
                <a:spcPct val="90000"/>
              </a:lnSpc>
              <a:buNone/>
            </a:pPr>
            <a:r>
              <a:rPr lang="en-US" sz="2000" b="1" dirty="0" smtClean="0"/>
              <a:t>       ENAME  VARCHAR(20);</a:t>
            </a:r>
          </a:p>
          <a:p>
            <a:pPr eaLnBrk="1" hangingPunct="1">
              <a:lnSpc>
                <a:spcPct val="90000"/>
              </a:lnSpc>
              <a:buNone/>
            </a:pPr>
            <a:endParaRPr lang="en-US" sz="2000" b="1" dirty="0" smtClean="0"/>
          </a:p>
          <a:p>
            <a:pPr algn="ctr" eaLnBrk="1" hangingPunct="1">
              <a:lnSpc>
                <a:spcPct val="90000"/>
              </a:lnSpc>
              <a:buNone/>
            </a:pPr>
            <a:r>
              <a:rPr lang="en-US" sz="2400" b="1" dirty="0" smtClean="0"/>
              <a:t>DATE</a:t>
            </a:r>
          </a:p>
          <a:p>
            <a:pPr eaLnBrk="1" hangingPunct="1">
              <a:lnSpc>
                <a:spcPct val="90000"/>
              </a:lnSpc>
              <a:buNone/>
            </a:pPr>
            <a:r>
              <a:rPr lang="en-US" sz="2000" b="1" dirty="0" smtClean="0"/>
              <a:t>            Date type of data. Date format should be  DD-MON-YYYY.</a:t>
            </a:r>
          </a:p>
          <a:p>
            <a:pPr eaLnBrk="1" hangingPunct="1">
              <a:lnSpc>
                <a:spcPct val="90000"/>
              </a:lnSpc>
              <a:buNone/>
            </a:pPr>
            <a:r>
              <a:rPr lang="en-US" sz="2000" b="1" dirty="0" smtClean="0"/>
              <a:t>Eg.</a:t>
            </a:r>
          </a:p>
          <a:p>
            <a:pPr eaLnBrk="1" hangingPunct="1">
              <a:lnSpc>
                <a:spcPct val="90000"/>
              </a:lnSpc>
              <a:buNone/>
            </a:pPr>
            <a:r>
              <a:rPr lang="en-US" sz="2000" b="1" dirty="0" smtClean="0"/>
              <a:t>            DOJ  DATE;</a:t>
            </a:r>
          </a:p>
          <a:p>
            <a:pPr eaLnBrk="1" hangingPunct="1">
              <a:lnSpc>
                <a:spcPct val="90000"/>
              </a:lnSpc>
              <a:buNone/>
            </a:pPr>
            <a:endParaRPr lang="en-US" sz="2800" b="1" dirty="0" smtClean="0"/>
          </a:p>
          <a:p>
            <a:pPr eaLnBrk="1" hangingPunct="1">
              <a:lnSpc>
                <a:spcPct val="90000"/>
              </a:lnSpc>
              <a:buNone/>
            </a:pPr>
            <a:endParaRPr lang="en-US" sz="2800" b="1" dirty="0" smtClean="0"/>
          </a:p>
          <a:p>
            <a:pPr eaLnBrk="1" hangingPunct="1">
              <a:lnSpc>
                <a:spcPct val="90000"/>
              </a:lnSpc>
              <a:buFontTx/>
              <a:buNone/>
            </a:pPr>
            <a:endParaRPr lang="en-US" sz="2800"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85800" y="152400"/>
            <a:ext cx="7772400" cy="685800"/>
          </a:xfrm>
        </p:spPr>
        <p:txBody>
          <a:bodyPr/>
          <a:lstStyle/>
          <a:p>
            <a:r>
              <a:rPr lang="en-US" sz="4000" b="1" dirty="0" smtClean="0"/>
              <a:t>MINUS</a:t>
            </a:r>
          </a:p>
        </p:txBody>
      </p:sp>
      <p:sp>
        <p:nvSpPr>
          <p:cNvPr id="32771" name="Content Placeholder 2"/>
          <p:cNvSpPr>
            <a:spLocks noGrp="1"/>
          </p:cNvSpPr>
          <p:nvPr>
            <p:ph idx="1"/>
          </p:nvPr>
        </p:nvSpPr>
        <p:spPr>
          <a:xfrm>
            <a:off x="381000" y="1143000"/>
            <a:ext cx="8305800" cy="4953000"/>
          </a:xfrm>
        </p:spPr>
        <p:txBody>
          <a:bodyPr/>
          <a:lstStyle/>
          <a:p>
            <a:pPr>
              <a:buNone/>
            </a:pPr>
            <a:r>
              <a:rPr lang="en-US" sz="2400" b="1" dirty="0" smtClean="0"/>
              <a:t>This will display distinctive records from the first query only.</a:t>
            </a:r>
          </a:p>
          <a:p>
            <a:pPr>
              <a:buNone/>
            </a:pPr>
            <a:r>
              <a:rPr lang="en-US" sz="2400" b="1" dirty="0" smtClean="0"/>
              <a:t>Eg</a:t>
            </a:r>
            <a:r>
              <a:rPr lang="en-US" b="1" dirty="0" smtClean="0"/>
              <a:t>. </a:t>
            </a:r>
          </a:p>
          <a:p>
            <a:pPr>
              <a:buNone/>
            </a:pPr>
            <a:endParaRPr lang="en-US" b="1" dirty="0" smtClean="0"/>
          </a:p>
          <a:p>
            <a:pPr>
              <a:buNone/>
            </a:pPr>
            <a:r>
              <a:rPr lang="en-US" sz="2000" b="1" dirty="0" smtClean="0"/>
              <a:t>SELECT  *  FROM  STUD1  MINUS  SELECT  *  FROM  STUD2;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28600"/>
            <a:ext cx="7772400" cy="762000"/>
          </a:xfrm>
        </p:spPr>
        <p:txBody>
          <a:bodyPr/>
          <a:lstStyle/>
          <a:p>
            <a:pPr eaLnBrk="1" hangingPunct="1"/>
            <a:r>
              <a:rPr lang="en-US" sz="3600" b="1" dirty="0" smtClean="0"/>
              <a:t>CONSTRAINTS</a:t>
            </a:r>
          </a:p>
        </p:txBody>
      </p:sp>
      <p:sp>
        <p:nvSpPr>
          <p:cNvPr id="33795" name="Rectangle 3"/>
          <p:cNvSpPr>
            <a:spLocks noGrp="1" noChangeArrowheads="1"/>
          </p:cNvSpPr>
          <p:nvPr>
            <p:ph type="body" idx="1"/>
          </p:nvPr>
        </p:nvSpPr>
        <p:spPr>
          <a:xfrm>
            <a:off x="381000" y="1219200"/>
            <a:ext cx="8458200" cy="4876800"/>
          </a:xfrm>
        </p:spPr>
        <p:txBody>
          <a:bodyPr/>
          <a:lstStyle/>
          <a:p>
            <a:pPr eaLnBrk="1" hangingPunct="1">
              <a:buNone/>
            </a:pPr>
            <a:r>
              <a:rPr lang="en-US" sz="2400" b="1" dirty="0" smtClean="0"/>
              <a:t>Specifies some restrictions on the table. Ensures data integrity.</a:t>
            </a:r>
          </a:p>
          <a:p>
            <a:pPr eaLnBrk="1" hangingPunct="1">
              <a:buNone/>
            </a:pPr>
            <a:r>
              <a:rPr lang="en-US" sz="2400" b="1" dirty="0" smtClean="0"/>
              <a:t>Constraints are classified into 3 types.</a:t>
            </a:r>
          </a:p>
          <a:p>
            <a:pPr eaLnBrk="1" hangingPunct="1">
              <a:buNone/>
            </a:pPr>
            <a:endParaRPr lang="en-US" sz="2400" b="1" dirty="0" smtClean="0"/>
          </a:p>
          <a:p>
            <a:pPr eaLnBrk="1" hangingPunct="1">
              <a:buNone/>
            </a:pPr>
            <a:r>
              <a:rPr lang="en-US" sz="2400" b="1" dirty="0" smtClean="0"/>
              <a:t>1. Domain constraints (Not Null, Check)</a:t>
            </a:r>
          </a:p>
          <a:p>
            <a:pPr eaLnBrk="1" hangingPunct="1">
              <a:buNone/>
            </a:pPr>
            <a:r>
              <a:rPr lang="en-US" sz="2400" b="1" dirty="0" smtClean="0"/>
              <a:t>2. Entity constraints (Unique, Primary Key)</a:t>
            </a:r>
          </a:p>
          <a:p>
            <a:pPr eaLnBrk="1" hangingPunct="1">
              <a:buNone/>
            </a:pPr>
            <a:r>
              <a:rPr lang="en-US" sz="2400" b="1" dirty="0" smtClean="0"/>
              <a:t>3. Referential integrity constraints (Foreign Key)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762000" y="0"/>
            <a:ext cx="7772400" cy="685800"/>
          </a:xfrm>
        </p:spPr>
        <p:txBody>
          <a:bodyPr/>
          <a:lstStyle/>
          <a:p>
            <a:pPr eaLnBrk="1" hangingPunct="1"/>
            <a:r>
              <a:rPr lang="en-US" sz="3600" b="1" dirty="0" smtClean="0"/>
              <a:t>NOT  NULL  CONSTRAINT</a:t>
            </a:r>
          </a:p>
        </p:txBody>
      </p:sp>
      <p:sp>
        <p:nvSpPr>
          <p:cNvPr id="35843" name="Rectangle 3"/>
          <p:cNvSpPr>
            <a:spLocks noGrp="1" noChangeArrowheads="1"/>
          </p:cNvSpPr>
          <p:nvPr>
            <p:ph type="subTitle" idx="1"/>
          </p:nvPr>
        </p:nvSpPr>
        <p:spPr>
          <a:xfrm>
            <a:off x="152400" y="914400"/>
            <a:ext cx="8763000" cy="5638800"/>
          </a:xfrm>
        </p:spPr>
        <p:txBody>
          <a:bodyPr/>
          <a:lstStyle/>
          <a:p>
            <a:pPr algn="l" eaLnBrk="1" hangingPunct="1"/>
            <a:r>
              <a:rPr lang="en-US" sz="2400" b="1" dirty="0" smtClean="0"/>
              <a:t>Does not accept null value.</a:t>
            </a:r>
          </a:p>
          <a:p>
            <a:pPr algn="l" eaLnBrk="1" hangingPunct="1"/>
            <a:r>
              <a:rPr lang="en-US" sz="2000" b="1" dirty="0" smtClean="0"/>
              <a:t>Eg:</a:t>
            </a:r>
            <a:r>
              <a:rPr lang="en-US" sz="2400" b="1" dirty="0" smtClean="0"/>
              <a:t> </a:t>
            </a:r>
          </a:p>
          <a:p>
            <a:pPr algn="l" eaLnBrk="1" hangingPunct="1"/>
            <a:r>
              <a:rPr lang="en-US" sz="2000" b="1" dirty="0" smtClean="0"/>
              <a:t>   </a:t>
            </a:r>
            <a:r>
              <a:rPr lang="en-US" sz="1800" b="1" dirty="0" smtClean="0"/>
              <a:t>CREATE  TABLE  EMP (ENO  NUMBER(4)  CONSTRAINT  EMP_ENO_NN   NOT  NULL, ENAME  VARCHAR (20), SAL  NUMBER (6));</a:t>
            </a:r>
          </a:p>
          <a:p>
            <a:pPr algn="l" eaLnBrk="1" hangingPunct="1"/>
            <a:endParaRPr lang="en-US" sz="2000" b="1" dirty="0" smtClean="0"/>
          </a:p>
          <a:p>
            <a:pPr algn="l" eaLnBrk="1" hangingPunct="1"/>
            <a:r>
              <a:rPr lang="en-US" sz="2000" b="1" dirty="0" smtClean="0"/>
              <a:t>      You may give the following command to check whether  NOT  NULL constraint is working.</a:t>
            </a:r>
          </a:p>
          <a:p>
            <a:pPr algn="l" eaLnBrk="1" hangingPunct="1"/>
            <a:r>
              <a:rPr lang="en-US" sz="2000" b="1" dirty="0" smtClean="0"/>
              <a:t>INSERT  INTO  EMP (ENAME, SAL) VALUES (‘JOSE’,20000);</a:t>
            </a:r>
            <a:endParaRPr lang="en-US" sz="2000" b="1" dirty="0"/>
          </a:p>
          <a:p>
            <a:pPr algn="l" eaLnBrk="1" hangingPunct="1"/>
            <a:endParaRPr lang="en-US" sz="2000" b="1" dirty="0"/>
          </a:p>
          <a:p>
            <a:pPr algn="l" eaLnBrk="1" hangingPunct="1"/>
            <a:r>
              <a:rPr lang="en-US" sz="2000" b="1" dirty="0" smtClean="0"/>
              <a:t>ALTER TABLE EMP MODIFY(SAL NUMBER(6) NOT NULL);</a:t>
            </a:r>
          </a:p>
          <a:p>
            <a:pPr algn="l" eaLnBrk="1" hangingPunct="1"/>
            <a:endParaRPr lang="en-IN" sz="2000" b="1" dirty="0" smtClean="0"/>
          </a:p>
          <a:p>
            <a:pPr algn="l" eaLnBrk="1" hangingPunct="1"/>
            <a:r>
              <a:rPr lang="en-US" sz="2000" b="1" smtClean="0"/>
              <a:t>SELECT  CONSTRAINT_NAME  </a:t>
            </a:r>
            <a:r>
              <a:rPr lang="en-US" sz="2000" b="1" dirty="0" smtClean="0"/>
              <a:t>FROM USER_CONSTRAINTS WHERE TABLE_NAME = ‘EMP’;</a:t>
            </a:r>
          </a:p>
          <a:p>
            <a:pPr algn="l" eaLnBrk="1" hangingPunct="1"/>
            <a:endParaRPr lang="en-US" sz="2000" b="1" dirty="0" smtClean="0"/>
          </a:p>
          <a:p>
            <a:pPr algn="l" eaLnBrk="1" hangingPunct="1"/>
            <a:r>
              <a:rPr lang="en-US" sz="2000" b="1" dirty="0" smtClean="0"/>
              <a:t>ALTER TABLE EMP DROP CONSTRAINT EMP_ENO_NN;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762000" y="228600"/>
            <a:ext cx="7772400" cy="533400"/>
          </a:xfrm>
        </p:spPr>
        <p:txBody>
          <a:bodyPr/>
          <a:lstStyle/>
          <a:p>
            <a:pPr eaLnBrk="1" hangingPunct="1"/>
            <a:r>
              <a:rPr lang="en-US" dirty="0" smtClean="0"/>
              <a:t> </a:t>
            </a:r>
            <a:r>
              <a:rPr lang="en-US" sz="3600" b="1" dirty="0" smtClean="0"/>
              <a:t>CHECK  CONSTRAINT</a:t>
            </a:r>
          </a:p>
        </p:txBody>
      </p:sp>
      <p:sp>
        <p:nvSpPr>
          <p:cNvPr id="36867" name="Rectangle 3"/>
          <p:cNvSpPr>
            <a:spLocks noGrp="1" noChangeArrowheads="1"/>
          </p:cNvSpPr>
          <p:nvPr>
            <p:ph type="subTitle" idx="1"/>
          </p:nvPr>
        </p:nvSpPr>
        <p:spPr>
          <a:xfrm>
            <a:off x="152400" y="1066800"/>
            <a:ext cx="8686800" cy="5181600"/>
          </a:xfrm>
        </p:spPr>
        <p:txBody>
          <a:bodyPr/>
          <a:lstStyle/>
          <a:p>
            <a:pPr algn="l" eaLnBrk="1" hangingPunct="1"/>
            <a:r>
              <a:rPr lang="en-US" sz="2400" b="1" dirty="0" smtClean="0"/>
              <a:t>Specifies a condition.</a:t>
            </a:r>
          </a:p>
          <a:p>
            <a:pPr algn="l" eaLnBrk="1" hangingPunct="1"/>
            <a:endParaRPr lang="en-US" sz="2400" b="1" dirty="0" smtClean="0"/>
          </a:p>
          <a:p>
            <a:pPr algn="l" eaLnBrk="1" hangingPunct="1"/>
            <a:r>
              <a:rPr lang="en-US" sz="2400" b="1" dirty="0" smtClean="0"/>
              <a:t>Eg: </a:t>
            </a:r>
          </a:p>
          <a:p>
            <a:pPr algn="l" eaLnBrk="1" hangingPunct="1"/>
            <a:r>
              <a:rPr lang="en-US" sz="2000" b="1" dirty="0" smtClean="0"/>
              <a:t>CREATE  TABLE  EMP (ENO NUMBER(4), ENAME VARCHAR (20), SAL  NUMBER (6)  CONSTRAINT   EMP_SAL_CK   CHECK  (SAL  BETWEEN  4000  AND  80000));</a:t>
            </a:r>
          </a:p>
          <a:p>
            <a:pPr algn="l" eaLnBrk="1" hangingPunct="1"/>
            <a:endParaRPr lang="en-US" sz="2000" b="1" dirty="0"/>
          </a:p>
          <a:p>
            <a:pPr algn="l" eaLnBrk="1" hangingPunct="1"/>
            <a:r>
              <a:rPr lang="en-US" sz="2000" b="1" dirty="0" smtClean="0"/>
              <a:t>ALTER TABLE EMP ADD CONSTRAINT EMP_ENO_CK CHECK(ENO&lt;100);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685800" y="228600"/>
            <a:ext cx="7772400" cy="685800"/>
          </a:xfrm>
        </p:spPr>
        <p:txBody>
          <a:bodyPr/>
          <a:lstStyle/>
          <a:p>
            <a:pPr eaLnBrk="1" hangingPunct="1"/>
            <a:r>
              <a:rPr lang="en-US" sz="3600" b="1" dirty="0" smtClean="0"/>
              <a:t>UNIQUE  CONSTRAINT</a:t>
            </a:r>
          </a:p>
        </p:txBody>
      </p:sp>
      <p:sp>
        <p:nvSpPr>
          <p:cNvPr id="39939" name="Rectangle 3"/>
          <p:cNvSpPr>
            <a:spLocks noGrp="1" noChangeArrowheads="1"/>
          </p:cNvSpPr>
          <p:nvPr>
            <p:ph type="subTitle" idx="1"/>
          </p:nvPr>
        </p:nvSpPr>
        <p:spPr>
          <a:xfrm>
            <a:off x="609600" y="1371600"/>
            <a:ext cx="7924800" cy="4876800"/>
          </a:xfrm>
        </p:spPr>
        <p:txBody>
          <a:bodyPr/>
          <a:lstStyle/>
          <a:p>
            <a:pPr algn="l" eaLnBrk="1" hangingPunct="1"/>
            <a:r>
              <a:rPr lang="en-US" sz="2400" b="1" dirty="0" smtClean="0"/>
              <a:t>Does not accept duplicate values, but will accept null value.</a:t>
            </a:r>
          </a:p>
          <a:p>
            <a:pPr algn="l" eaLnBrk="1" hangingPunct="1"/>
            <a:endParaRPr lang="en-US" sz="2400" b="1" dirty="0" smtClean="0"/>
          </a:p>
          <a:p>
            <a:pPr algn="l" eaLnBrk="1" hangingPunct="1"/>
            <a:r>
              <a:rPr lang="en-US" sz="2400" b="1" dirty="0" smtClean="0"/>
              <a:t>Eg: </a:t>
            </a:r>
          </a:p>
          <a:p>
            <a:pPr algn="l" eaLnBrk="1" hangingPunct="1"/>
            <a:r>
              <a:rPr lang="en-US" sz="2000" b="1" dirty="0" smtClean="0"/>
              <a:t>CREATE  TABLE  EMP (ENO  NUMBER(4)  CONSTRAINT  EMP_UK  UNIQUE, ENAME  VARCHAR (20), SAL  NUMBER (6));</a:t>
            </a:r>
          </a:p>
          <a:p>
            <a:pPr algn="l" eaLnBrk="1" hangingPunct="1"/>
            <a:endParaRPr lang="en-US" sz="2000" b="1" dirty="0"/>
          </a:p>
          <a:p>
            <a:pPr algn="l" eaLnBrk="1" hangingPunct="1"/>
            <a:endParaRPr lang="en-US" sz="2000" b="1" dirty="0" smtClean="0"/>
          </a:p>
          <a:p>
            <a:pPr algn="l" eaLnBrk="1" hangingPunct="1"/>
            <a:endParaRPr lang="en-US" sz="2400" dirty="0" smtClean="0"/>
          </a:p>
          <a:p>
            <a:pPr algn="l" eaLnBrk="1" hangingPunct="1"/>
            <a:endParaRPr lang="en-US" sz="2400" b="1" dirty="0" smtClean="0"/>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457200" y="228600"/>
            <a:ext cx="8001000" cy="533400"/>
          </a:xfrm>
        </p:spPr>
        <p:txBody>
          <a:bodyPr/>
          <a:lstStyle/>
          <a:p>
            <a:pPr eaLnBrk="1" hangingPunct="1"/>
            <a:r>
              <a:rPr lang="en-US" sz="3600" b="1" dirty="0" smtClean="0"/>
              <a:t>PRIMARY KEY CONSTRAINT</a:t>
            </a:r>
          </a:p>
        </p:txBody>
      </p:sp>
      <p:sp>
        <p:nvSpPr>
          <p:cNvPr id="40963" name="Rectangle 3"/>
          <p:cNvSpPr>
            <a:spLocks noGrp="1" noChangeArrowheads="1"/>
          </p:cNvSpPr>
          <p:nvPr>
            <p:ph type="subTitle" idx="1"/>
          </p:nvPr>
        </p:nvSpPr>
        <p:spPr>
          <a:xfrm>
            <a:off x="152400" y="990600"/>
            <a:ext cx="8839200" cy="5715000"/>
          </a:xfrm>
        </p:spPr>
        <p:txBody>
          <a:bodyPr/>
          <a:lstStyle/>
          <a:p>
            <a:pPr algn="l" eaLnBrk="1" hangingPunct="1"/>
            <a:r>
              <a:rPr lang="en-US" sz="2400" b="1" dirty="0" smtClean="0"/>
              <a:t>        This constraint  will not accept duplicate or null values. Table created with this constraint is called parent table or master table which can be referenced by other tables. There can be only one primary key constraint for a table.</a:t>
            </a:r>
          </a:p>
          <a:p>
            <a:pPr algn="l" eaLnBrk="1" hangingPunct="1"/>
            <a:endParaRPr lang="en-US" sz="2000" b="1" dirty="0" smtClean="0"/>
          </a:p>
          <a:p>
            <a:pPr algn="l" eaLnBrk="1" hangingPunct="1"/>
            <a:r>
              <a:rPr lang="en-US" sz="2000" b="1" dirty="0" smtClean="0"/>
              <a:t>Eg: </a:t>
            </a:r>
          </a:p>
          <a:p>
            <a:pPr algn="l" eaLnBrk="1" hangingPunct="1"/>
            <a:r>
              <a:rPr lang="en-US" sz="2000" b="1" dirty="0" smtClean="0"/>
              <a:t>CREATE   TABLE   DEPT (DEPTNO  NUMBER(2)  CONSTRAINT  DEPT_PK  PRIMARY   KEY, DNAME  VARCHAR (20));</a:t>
            </a:r>
          </a:p>
          <a:p>
            <a:pPr algn="l" eaLnBrk="1" hangingPunct="1"/>
            <a:endParaRPr lang="en-US" sz="2000" b="1"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09600" y="228600"/>
            <a:ext cx="7772400" cy="609600"/>
          </a:xfrm>
        </p:spPr>
        <p:txBody>
          <a:bodyPr/>
          <a:lstStyle/>
          <a:p>
            <a:pPr eaLnBrk="1" hangingPunct="1"/>
            <a:r>
              <a:rPr lang="en-US" sz="3600" b="1" dirty="0" smtClean="0"/>
              <a:t>FOREIGN KEY CONSTRAINT</a:t>
            </a:r>
          </a:p>
        </p:txBody>
      </p:sp>
      <p:sp>
        <p:nvSpPr>
          <p:cNvPr id="43011" name="Rectangle 3"/>
          <p:cNvSpPr>
            <a:spLocks noGrp="1" noChangeArrowheads="1"/>
          </p:cNvSpPr>
          <p:nvPr>
            <p:ph type="subTitle" idx="1"/>
          </p:nvPr>
        </p:nvSpPr>
        <p:spPr>
          <a:xfrm>
            <a:off x="152400" y="1066800"/>
            <a:ext cx="8839200" cy="5410200"/>
          </a:xfrm>
        </p:spPr>
        <p:txBody>
          <a:bodyPr/>
          <a:lstStyle/>
          <a:p>
            <a:pPr algn="l" eaLnBrk="1" hangingPunct="1"/>
            <a:r>
              <a:rPr lang="en-US" sz="2400" b="1" dirty="0" smtClean="0"/>
              <a:t>Table created with this constraint can be called child table.</a:t>
            </a:r>
          </a:p>
          <a:p>
            <a:pPr algn="l" eaLnBrk="1" hangingPunct="1"/>
            <a:r>
              <a:rPr lang="en-US" sz="2400" b="1" dirty="0" smtClean="0"/>
              <a:t>Eg: </a:t>
            </a:r>
          </a:p>
          <a:p>
            <a:pPr algn="l" eaLnBrk="1" hangingPunct="1"/>
            <a:r>
              <a:rPr lang="en-US" sz="2000" b="1" dirty="0" smtClean="0"/>
              <a:t>CREATE  TABLE  EMP (ENO  NUMBER(4), ENAME  VARCHAR (30), SAL NUMBER (6), DEPTNO  NUMBER(2)  REFERENCES  DEPT (DEPTNO));</a:t>
            </a:r>
          </a:p>
          <a:p>
            <a:pPr algn="l" eaLnBrk="1" hangingPunct="1"/>
            <a:endParaRPr lang="en-US" sz="2000" b="1" dirty="0" smtClean="0"/>
          </a:p>
          <a:p>
            <a:pPr algn="l" eaLnBrk="1" hangingPunct="1"/>
            <a:r>
              <a:rPr lang="en-US" sz="2000" b="1" dirty="0" smtClean="0"/>
              <a:t>Note: </a:t>
            </a:r>
          </a:p>
          <a:p>
            <a:pPr algn="l" eaLnBrk="1" hangingPunct="1"/>
            <a:r>
              <a:rPr lang="en-US" sz="2000" b="1" dirty="0" smtClean="0"/>
              <a:t>         Ensure  that the  primary key column of the parent table and foreign key column of the child table have the same data type and size.</a:t>
            </a:r>
          </a:p>
          <a:p>
            <a:pPr algn="l" eaLnBrk="1" hangingPunct="1"/>
            <a:r>
              <a:rPr lang="en-US" sz="2000" b="1" dirty="0" smtClean="0"/>
              <a:t>         While inserting records into the child table’s foreign key column, ensure that the record exist in the parent table’s primary key column.</a:t>
            </a:r>
          </a:p>
          <a:p>
            <a:pPr algn="l" eaLnBrk="1" hangingPunct="1"/>
            <a:r>
              <a:rPr lang="en-US" sz="2000" b="1" dirty="0" smtClean="0"/>
              <a:t>        Normally it is not possible to delete or update a parent table record if it has  corresponding records in the child table.</a:t>
            </a:r>
          </a:p>
          <a:p>
            <a:pPr algn="l" eaLnBrk="1" hangingPunct="1"/>
            <a:endParaRPr lang="en-US" sz="2000" b="1" dirty="0" smtClean="0"/>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762000" y="152400"/>
            <a:ext cx="8001000" cy="914400"/>
          </a:xfrm>
        </p:spPr>
        <p:txBody>
          <a:bodyPr/>
          <a:lstStyle/>
          <a:p>
            <a:pPr eaLnBrk="1" hangingPunct="1"/>
            <a:r>
              <a:rPr lang="en-US" sz="3600" b="1" dirty="0" smtClean="0"/>
              <a:t>ON DELETE CASCADE</a:t>
            </a:r>
          </a:p>
        </p:txBody>
      </p:sp>
      <p:sp>
        <p:nvSpPr>
          <p:cNvPr id="44035" name="Rectangle 3"/>
          <p:cNvSpPr>
            <a:spLocks noGrp="1" noChangeArrowheads="1"/>
          </p:cNvSpPr>
          <p:nvPr>
            <p:ph type="subTitle" idx="1"/>
          </p:nvPr>
        </p:nvSpPr>
        <p:spPr>
          <a:xfrm>
            <a:off x="228600" y="1295400"/>
            <a:ext cx="8610600" cy="5334000"/>
          </a:xfrm>
        </p:spPr>
        <p:txBody>
          <a:bodyPr/>
          <a:lstStyle/>
          <a:p>
            <a:pPr algn="l" eaLnBrk="1" hangingPunct="1"/>
            <a:r>
              <a:rPr lang="en-US" sz="2400" b="1" dirty="0" smtClean="0"/>
              <a:t>            If you give</a:t>
            </a:r>
            <a:r>
              <a:rPr lang="en-US" sz="2400" dirty="0" smtClean="0"/>
              <a:t> </a:t>
            </a:r>
            <a:r>
              <a:rPr lang="en-US" sz="2400" b="1" dirty="0" smtClean="0"/>
              <a:t>this command along with a foreign key declaration, it becomes possible to delete a parent table record even if it has corresponding records in the child table. What happens is that along with the parent table record, corresponding records from the child table also get deleted.</a:t>
            </a:r>
          </a:p>
          <a:p>
            <a:pPr algn="l" eaLnBrk="1" hangingPunct="1"/>
            <a:endParaRPr lang="en-US" sz="2400" b="1" dirty="0" smtClean="0"/>
          </a:p>
          <a:p>
            <a:pPr algn="l" eaLnBrk="1" hangingPunct="1"/>
            <a:r>
              <a:rPr lang="en-US" sz="2400" dirty="0" smtClean="0"/>
              <a:t>Eg: </a:t>
            </a:r>
          </a:p>
          <a:p>
            <a:pPr algn="l" eaLnBrk="1" hangingPunct="1"/>
            <a:r>
              <a:rPr lang="en-US" sz="2400" b="1" dirty="0" smtClean="0"/>
              <a:t>    </a:t>
            </a:r>
            <a:r>
              <a:rPr lang="en-US" sz="2000" b="1" dirty="0" smtClean="0"/>
              <a:t>CREATE  TABLE  EMP (ENO NUMBER(4), ENAME  VARCHAR (20), SAL  NUMBER (6), DEPTNO  NUMBER(2)  REFERENCES  DEPT (DEPTNO)  ON  DELETE  CASCADE);</a:t>
            </a:r>
          </a:p>
          <a:p>
            <a:pPr algn="l" eaLnBrk="1" hangingPunct="1"/>
            <a:endParaRPr lang="en-US" sz="24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0"/>
            <a:ext cx="7772400" cy="762000"/>
          </a:xfrm>
        </p:spPr>
        <p:txBody>
          <a:bodyPr/>
          <a:lstStyle/>
          <a:p>
            <a:pPr eaLnBrk="1" hangingPunct="1"/>
            <a:r>
              <a:rPr lang="en-US" sz="3600" b="1" dirty="0" smtClean="0"/>
              <a:t>SUBQUERY</a:t>
            </a:r>
          </a:p>
        </p:txBody>
      </p:sp>
      <p:sp>
        <p:nvSpPr>
          <p:cNvPr id="45059" name="Rectangle 3"/>
          <p:cNvSpPr>
            <a:spLocks noGrp="1" noChangeArrowheads="1"/>
          </p:cNvSpPr>
          <p:nvPr>
            <p:ph type="subTitle" idx="1"/>
          </p:nvPr>
        </p:nvSpPr>
        <p:spPr>
          <a:xfrm>
            <a:off x="228600" y="990600"/>
            <a:ext cx="8686800" cy="5715000"/>
          </a:xfrm>
        </p:spPr>
        <p:txBody>
          <a:bodyPr/>
          <a:lstStyle/>
          <a:p>
            <a:pPr algn="l" eaLnBrk="1" hangingPunct="1"/>
            <a:r>
              <a:rPr lang="en-US" sz="2400" b="1" dirty="0" smtClean="0"/>
              <a:t>        </a:t>
            </a:r>
            <a:r>
              <a:rPr lang="en-US" sz="2000" b="1" dirty="0" smtClean="0"/>
              <a:t>Query (select statement) inside a query is called Subquery. This will improve performance because it reduces the network traffic.</a:t>
            </a:r>
          </a:p>
          <a:p>
            <a:pPr eaLnBrk="1" hangingPunct="1"/>
            <a:r>
              <a:rPr lang="en-US" sz="2000" b="1" dirty="0" smtClean="0"/>
              <a:t>Single –row subquery (subquery that returns a single record)</a:t>
            </a:r>
          </a:p>
          <a:p>
            <a:pPr algn="l" eaLnBrk="1" hangingPunct="1"/>
            <a:r>
              <a:rPr lang="en-US" sz="2000" b="1" dirty="0" smtClean="0"/>
              <a:t>Eg  to find employee details whose designation is same as that of HARI. </a:t>
            </a:r>
          </a:p>
          <a:p>
            <a:pPr algn="l" eaLnBrk="1" hangingPunct="1"/>
            <a:r>
              <a:rPr lang="en-US" sz="1800" b="1" dirty="0" smtClean="0"/>
              <a:t>      SELECT  *  FROM  EMPLOYEE  WHERE   DGN  =  (SELECT   DGN  FROM  EMPLOYEE  WHERE  ENAME  =  ‘HARI’);</a:t>
            </a:r>
          </a:p>
          <a:p>
            <a:pPr algn="l" eaLnBrk="1" hangingPunct="1"/>
            <a:r>
              <a:rPr lang="en-US" sz="2000" b="1" dirty="0" smtClean="0"/>
              <a:t> </a:t>
            </a:r>
          </a:p>
          <a:p>
            <a:pPr algn="l" eaLnBrk="1" hangingPunct="1"/>
            <a:r>
              <a:rPr lang="en-US" sz="1800" b="1" dirty="0" smtClean="0"/>
              <a:t>SELECT  *   FROM  EMPLOYEE  WHERE  SAL &gt; (SELECT  AVG (SAL) FROM  EMPLOYEE); </a:t>
            </a:r>
          </a:p>
          <a:p>
            <a:pPr algn="l" eaLnBrk="1" hangingPunct="1"/>
            <a:r>
              <a:rPr lang="en-US" sz="2000" b="1" dirty="0" smtClean="0"/>
              <a:t>Eg to find out second highest salary.</a:t>
            </a:r>
          </a:p>
          <a:p>
            <a:pPr algn="l" eaLnBrk="1" hangingPunct="1"/>
            <a:r>
              <a:rPr lang="en-US" sz="1800" b="1" dirty="0" smtClean="0"/>
              <a:t>                    SELECT  MAX (SAL)  FROM  EMPLOYEE   WHERE  SAL NOT  IN (SELECT  MAX (SAL)  FROM  EMPLOYEE);</a:t>
            </a:r>
          </a:p>
          <a:p>
            <a:pPr eaLnBrk="1" hangingPunct="1"/>
            <a:r>
              <a:rPr lang="en-US" sz="2000" b="1" dirty="0" smtClean="0"/>
              <a:t>Multiple –row subquery (subquery that returns more than one record)</a:t>
            </a:r>
          </a:p>
          <a:p>
            <a:pPr algn="l" eaLnBrk="1" hangingPunct="1"/>
            <a:r>
              <a:rPr lang="en-US" sz="1800" b="1" dirty="0" smtClean="0"/>
              <a:t> SELECT  *  FROM  EMPLOYEE  WHERE   DGN  IN  (SELECT   DGN  FROM  EMPLOYEE  WHERE  ENAME  =  ‘AJITH’);</a:t>
            </a:r>
          </a:p>
          <a:p>
            <a:pPr algn="l" eaLnBrk="1" hangingPunct="1"/>
            <a:endParaRPr lang="en-US" sz="2000" b="1" dirty="0" smtClean="0"/>
          </a:p>
          <a:p>
            <a:pPr algn="l" eaLnBrk="1" hangingPunct="1"/>
            <a:endParaRPr lang="en-US" sz="2400" b="1" dirty="0" smtClean="0"/>
          </a:p>
          <a:p>
            <a:pPr algn="l" eaLnBrk="1" hangingPunct="1"/>
            <a:r>
              <a:rPr lang="en-US" sz="2400" b="1"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609600" y="152400"/>
            <a:ext cx="7772400" cy="762000"/>
          </a:xfrm>
        </p:spPr>
        <p:txBody>
          <a:bodyPr/>
          <a:lstStyle/>
          <a:p>
            <a:pPr eaLnBrk="1" hangingPunct="1"/>
            <a:r>
              <a:rPr lang="en-US" sz="3600" b="1" dirty="0" smtClean="0"/>
              <a:t>MULTIPLE  SUBQUERY</a:t>
            </a:r>
          </a:p>
        </p:txBody>
      </p:sp>
      <p:sp>
        <p:nvSpPr>
          <p:cNvPr id="46083" name="Rectangle 3"/>
          <p:cNvSpPr>
            <a:spLocks noGrp="1" noChangeArrowheads="1"/>
          </p:cNvSpPr>
          <p:nvPr>
            <p:ph type="subTitle" idx="1"/>
          </p:nvPr>
        </p:nvSpPr>
        <p:spPr>
          <a:xfrm>
            <a:off x="228600" y="1143000"/>
            <a:ext cx="8763000" cy="4495800"/>
          </a:xfrm>
        </p:spPr>
        <p:txBody>
          <a:bodyPr/>
          <a:lstStyle/>
          <a:p>
            <a:pPr algn="l" eaLnBrk="1" hangingPunct="1"/>
            <a:r>
              <a:rPr lang="en-US" sz="2400" b="1" dirty="0" smtClean="0"/>
              <a:t>Eg:  </a:t>
            </a:r>
          </a:p>
          <a:p>
            <a:pPr algn="l" eaLnBrk="1" hangingPunct="1"/>
            <a:r>
              <a:rPr lang="en-US" sz="2000" b="1" dirty="0" smtClean="0"/>
              <a:t>             SELECT  *  FROM  EMPLOYEE  WHERE  DGN  IN (SELECT DGN  FROM  EMPLOYEE  WHERE  ENAME  =  ‘HARI’)  AND  SAL = (SELECT  SAL  FROM  EMPLOYEE  WHERE  ENAME  =  ‘UNNI’);</a:t>
            </a:r>
          </a:p>
          <a:p>
            <a:pPr algn="l" eaLnBrk="1" hangingPunct="1"/>
            <a:endParaRPr lang="en-US" sz="2400" b="1" dirty="0" smtClean="0"/>
          </a:p>
          <a:p>
            <a:pPr algn="l" eaLnBrk="1" hangingPunct="1"/>
            <a:r>
              <a:rPr lang="en-US" sz="2400" b="1" dirty="0" smtClean="0"/>
              <a:t>Note</a:t>
            </a:r>
          </a:p>
          <a:p>
            <a:pPr algn="l" eaLnBrk="1" hangingPunct="1"/>
            <a:r>
              <a:rPr lang="en-US" sz="2400" b="1" dirty="0" smtClean="0"/>
              <a:t>         You can club any no of queries like this using ‘AND’ operator or ‘OR’ operator.</a:t>
            </a:r>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152400"/>
            <a:ext cx="7772400" cy="609600"/>
          </a:xfrm>
        </p:spPr>
        <p:txBody>
          <a:bodyPr/>
          <a:lstStyle/>
          <a:p>
            <a:pPr eaLnBrk="1" hangingPunct="1"/>
            <a:r>
              <a:rPr lang="en-US" sz="3600" b="1" dirty="0" smtClean="0"/>
              <a:t>CREATE</a:t>
            </a:r>
          </a:p>
        </p:txBody>
      </p:sp>
      <p:sp>
        <p:nvSpPr>
          <p:cNvPr id="6147" name="Rectangle 3"/>
          <p:cNvSpPr>
            <a:spLocks noGrp="1" noChangeArrowheads="1"/>
          </p:cNvSpPr>
          <p:nvPr>
            <p:ph type="subTitle" idx="1"/>
          </p:nvPr>
        </p:nvSpPr>
        <p:spPr>
          <a:xfrm>
            <a:off x="228600" y="1066800"/>
            <a:ext cx="8763000" cy="4572000"/>
          </a:xfrm>
        </p:spPr>
        <p:txBody>
          <a:bodyPr/>
          <a:lstStyle/>
          <a:p>
            <a:pPr algn="l" eaLnBrk="1" hangingPunct="1"/>
            <a:r>
              <a:rPr lang="en-US" sz="2400" b="1" dirty="0" smtClean="0"/>
              <a:t>This is used to create a table.</a:t>
            </a:r>
          </a:p>
          <a:p>
            <a:pPr algn="l" eaLnBrk="1" hangingPunct="1"/>
            <a:endParaRPr lang="en-US" sz="2400" b="1" dirty="0" smtClean="0"/>
          </a:p>
          <a:p>
            <a:pPr algn="l" eaLnBrk="1" hangingPunct="1"/>
            <a:r>
              <a:rPr lang="en-US" sz="2400" b="1" dirty="0" smtClean="0"/>
              <a:t>Syntax:</a:t>
            </a:r>
          </a:p>
          <a:p>
            <a:pPr algn="l" eaLnBrk="1" hangingPunct="1"/>
            <a:r>
              <a:rPr lang="en-US" sz="2000" b="1" dirty="0" smtClean="0"/>
              <a:t>CREATE  TABLE &lt;TABLE NAME&gt; (COL1  DATA TYPE, COL2 DATA TYPE, …..)</a:t>
            </a:r>
          </a:p>
          <a:p>
            <a:pPr algn="l" eaLnBrk="1" hangingPunct="1"/>
            <a:endParaRPr lang="en-US" sz="2000" b="1" dirty="0" smtClean="0"/>
          </a:p>
          <a:p>
            <a:pPr algn="l" eaLnBrk="1" hangingPunct="1"/>
            <a:r>
              <a:rPr lang="en-US" sz="2000" b="1" dirty="0" smtClean="0"/>
              <a:t>Eg.  </a:t>
            </a:r>
          </a:p>
          <a:p>
            <a:pPr algn="l" eaLnBrk="1" hangingPunct="1"/>
            <a:r>
              <a:rPr lang="en-US" sz="2000" b="1" dirty="0" smtClean="0"/>
              <a:t>  CREATE  TABLE  EMP (ENO  NUMBER(4), ENAME  VARCHAR(20), DGN  CHAR(18), DOJ  DATE, SAL  NUMBER(6));</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685800" y="228600"/>
            <a:ext cx="7772400" cy="609600"/>
          </a:xfrm>
        </p:spPr>
        <p:txBody>
          <a:bodyPr/>
          <a:lstStyle/>
          <a:p>
            <a:pPr eaLnBrk="1" hangingPunct="1"/>
            <a:r>
              <a:rPr lang="en-US" sz="3600" b="1" dirty="0" smtClean="0"/>
              <a:t>MULTILEVEL SUBQUERY</a:t>
            </a:r>
          </a:p>
        </p:txBody>
      </p:sp>
      <p:sp>
        <p:nvSpPr>
          <p:cNvPr id="47107" name="Rectangle 3"/>
          <p:cNvSpPr>
            <a:spLocks noGrp="1" noChangeArrowheads="1"/>
          </p:cNvSpPr>
          <p:nvPr>
            <p:ph type="subTitle" idx="1"/>
          </p:nvPr>
        </p:nvSpPr>
        <p:spPr>
          <a:xfrm>
            <a:off x="152400" y="1295400"/>
            <a:ext cx="8763000" cy="5029200"/>
          </a:xfrm>
        </p:spPr>
        <p:txBody>
          <a:bodyPr/>
          <a:lstStyle/>
          <a:p>
            <a:pPr algn="l" eaLnBrk="1" hangingPunct="1"/>
            <a:r>
              <a:rPr lang="en-US" sz="2400" b="1" dirty="0" smtClean="0"/>
              <a:t>Sub query inside a subquery is called Multilevel subquery.</a:t>
            </a:r>
          </a:p>
          <a:p>
            <a:pPr algn="l" eaLnBrk="1" hangingPunct="1"/>
            <a:endParaRPr lang="en-US" sz="2400" b="1" dirty="0" smtClean="0"/>
          </a:p>
          <a:p>
            <a:pPr algn="l" eaLnBrk="1" hangingPunct="1"/>
            <a:r>
              <a:rPr lang="en-US" sz="2400" b="1" dirty="0" smtClean="0"/>
              <a:t>Eg to display details of the employee who gets the second highest salary.</a:t>
            </a:r>
          </a:p>
          <a:p>
            <a:pPr algn="l" eaLnBrk="1" hangingPunct="1"/>
            <a:r>
              <a:rPr lang="en-US" sz="2400" b="1" dirty="0" smtClean="0"/>
              <a:t>       </a:t>
            </a:r>
            <a:r>
              <a:rPr lang="en-US" sz="2000" b="1" dirty="0" smtClean="0"/>
              <a:t>SELECT</a:t>
            </a:r>
            <a:r>
              <a:rPr lang="en-US" sz="2400" b="1" dirty="0" smtClean="0"/>
              <a:t>  </a:t>
            </a:r>
            <a:r>
              <a:rPr lang="en-US" sz="2000" b="1" dirty="0" smtClean="0"/>
              <a:t>ENO, ENAME, SAL   FROM </a:t>
            </a:r>
            <a:r>
              <a:rPr lang="en-US" sz="2400" b="1" dirty="0" smtClean="0"/>
              <a:t> </a:t>
            </a:r>
            <a:r>
              <a:rPr lang="en-US" sz="2000" b="1" dirty="0" smtClean="0"/>
              <a:t>EMPLOYEE  WHERE  SAL  IN (SELECT  MAX (SAL)  FROM  EMPLOYEE   WHERE  SAL  NOT  IN (SELECT  MAX (SAL)  FROM  EMPLOYEE));</a:t>
            </a:r>
          </a:p>
          <a:p>
            <a:pPr algn="l" eaLnBrk="1" hangingPunct="1"/>
            <a:endParaRPr lang="en-US" sz="2800" b="1"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09600" y="152400"/>
            <a:ext cx="7772400" cy="685800"/>
          </a:xfrm>
        </p:spPr>
        <p:txBody>
          <a:bodyPr/>
          <a:lstStyle/>
          <a:p>
            <a:pPr eaLnBrk="1" hangingPunct="1"/>
            <a:r>
              <a:rPr lang="en-US" sz="3600" b="1" dirty="0" smtClean="0"/>
              <a:t>CORRELATED  SUBQUERY</a:t>
            </a:r>
          </a:p>
        </p:txBody>
      </p:sp>
      <p:sp>
        <p:nvSpPr>
          <p:cNvPr id="48131" name="Rectangle 3"/>
          <p:cNvSpPr>
            <a:spLocks noGrp="1" noChangeArrowheads="1"/>
          </p:cNvSpPr>
          <p:nvPr>
            <p:ph type="subTitle" idx="1"/>
          </p:nvPr>
        </p:nvSpPr>
        <p:spPr>
          <a:xfrm>
            <a:off x="228600" y="1143000"/>
            <a:ext cx="8686800" cy="4495800"/>
          </a:xfrm>
        </p:spPr>
        <p:txBody>
          <a:bodyPr/>
          <a:lstStyle/>
          <a:p>
            <a:pPr algn="l" eaLnBrk="1" hangingPunct="1"/>
            <a:r>
              <a:rPr lang="en-US" sz="2400" b="1" dirty="0" smtClean="0"/>
              <a:t>               It is a type of subquery which is executed once for each row processed by the main query. The execution of the subquery is co-related to the candidate row of the main query.</a:t>
            </a:r>
          </a:p>
          <a:p>
            <a:pPr algn="l" eaLnBrk="1" hangingPunct="1"/>
            <a:r>
              <a:rPr lang="en-US" sz="2400" b="1" dirty="0" smtClean="0"/>
              <a:t>Eg: </a:t>
            </a:r>
          </a:p>
          <a:p>
            <a:pPr algn="l" eaLnBrk="1" hangingPunct="1"/>
            <a:r>
              <a:rPr lang="en-US" sz="2000" b="1" dirty="0" smtClean="0"/>
              <a:t>     SELECT  *  FROM  EMPLOYEE  E  WHERE  E.SAL &gt; (SELECT  AVG  (SAL)  FROM   EMPLOYEE   WHERE   E.DEPTNO  =  DEPTNO);</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09600" y="228600"/>
            <a:ext cx="7772400" cy="685800"/>
          </a:xfrm>
        </p:spPr>
        <p:txBody>
          <a:bodyPr/>
          <a:lstStyle/>
          <a:p>
            <a:pPr eaLnBrk="1" hangingPunct="1"/>
            <a:r>
              <a:rPr lang="en-US" sz="3600" b="1" dirty="0" smtClean="0"/>
              <a:t>OTHER  DATABASE  OBJECTS</a:t>
            </a:r>
          </a:p>
        </p:txBody>
      </p:sp>
      <p:sp>
        <p:nvSpPr>
          <p:cNvPr id="48131" name="Rectangle 3"/>
          <p:cNvSpPr>
            <a:spLocks noGrp="1" noChangeArrowheads="1"/>
          </p:cNvSpPr>
          <p:nvPr>
            <p:ph type="subTitle" idx="1"/>
          </p:nvPr>
        </p:nvSpPr>
        <p:spPr>
          <a:xfrm>
            <a:off x="304800" y="1219200"/>
            <a:ext cx="8534400" cy="4419600"/>
          </a:xfrm>
        </p:spPr>
        <p:txBody>
          <a:bodyPr/>
          <a:lstStyle/>
          <a:p>
            <a:pPr marL="457200" indent="-457200" algn="l" eaLnBrk="1" hangingPunct="1">
              <a:buFont typeface="+mj-lt"/>
              <a:buAutoNum type="arabicPeriod"/>
            </a:pPr>
            <a:r>
              <a:rPr lang="en-US" sz="2400" b="1" dirty="0" smtClean="0"/>
              <a:t>SYNONYM</a:t>
            </a:r>
          </a:p>
          <a:p>
            <a:pPr marL="457200" indent="-457200" algn="l" eaLnBrk="1" hangingPunct="1">
              <a:buFont typeface="+mj-lt"/>
              <a:buAutoNum type="arabicPeriod"/>
            </a:pPr>
            <a:r>
              <a:rPr lang="en-US" sz="2400" b="1" dirty="0" smtClean="0"/>
              <a:t>VIEW</a:t>
            </a:r>
          </a:p>
          <a:p>
            <a:pPr marL="457200" indent="-457200" algn="l" eaLnBrk="1" hangingPunct="1">
              <a:buFont typeface="+mj-lt"/>
              <a:buAutoNum type="arabicPeriod"/>
            </a:pPr>
            <a:r>
              <a:rPr lang="en-US" sz="2400" b="1" dirty="0" smtClean="0"/>
              <a:t>SEQUENCE</a:t>
            </a:r>
          </a:p>
          <a:p>
            <a:pPr marL="457200" indent="-457200" algn="l" eaLnBrk="1" hangingPunct="1">
              <a:buFont typeface="+mj-lt"/>
              <a:buAutoNum type="arabicPeriod"/>
            </a:pPr>
            <a:r>
              <a:rPr lang="en-US" sz="2400" b="1" dirty="0" smtClean="0"/>
              <a:t>INDEX</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457199"/>
          </a:xfrm>
        </p:spPr>
        <p:txBody>
          <a:bodyPr/>
          <a:lstStyle/>
          <a:p>
            <a:r>
              <a:rPr lang="en-US" sz="3600" b="1" dirty="0" smtClean="0"/>
              <a:t>SYNONYM</a:t>
            </a:r>
            <a:endParaRPr lang="en-US" sz="3600" b="1" dirty="0"/>
          </a:p>
        </p:txBody>
      </p:sp>
      <p:sp>
        <p:nvSpPr>
          <p:cNvPr id="3" name="Subtitle 2"/>
          <p:cNvSpPr>
            <a:spLocks noGrp="1"/>
          </p:cNvSpPr>
          <p:nvPr>
            <p:ph type="subTitle" idx="1"/>
          </p:nvPr>
        </p:nvSpPr>
        <p:spPr>
          <a:xfrm>
            <a:off x="228600" y="914400"/>
            <a:ext cx="8686800" cy="5486400"/>
          </a:xfrm>
        </p:spPr>
        <p:txBody>
          <a:bodyPr/>
          <a:lstStyle/>
          <a:p>
            <a:pPr algn="l"/>
            <a:r>
              <a:rPr lang="en-US" sz="2000" b="1" dirty="0" smtClean="0"/>
              <a:t>               Synonym is like a duplicate table which is created on a table. Whatever changes (DML commands) you make in a synonym will be reflected in the associated table also.</a:t>
            </a:r>
          </a:p>
          <a:p>
            <a:pPr algn="l"/>
            <a:r>
              <a:rPr lang="en-US" sz="2400" b="1" dirty="0" smtClean="0"/>
              <a:t>Syntax.</a:t>
            </a:r>
          </a:p>
          <a:p>
            <a:pPr algn="l"/>
            <a:r>
              <a:rPr lang="en-US" sz="2000" b="1" dirty="0" smtClean="0"/>
              <a:t>CREATE  SYNONYM &lt;SYNONYM NAME&gt;  FOR  &lt;TABLE NAME&gt;</a:t>
            </a:r>
          </a:p>
          <a:p>
            <a:pPr algn="l"/>
            <a:endParaRPr lang="en-US" sz="2000" b="1" dirty="0" smtClean="0"/>
          </a:p>
          <a:p>
            <a:pPr algn="l"/>
            <a:r>
              <a:rPr lang="en-US" sz="2000" b="1" dirty="0" smtClean="0"/>
              <a:t>Eg.  Assume the table name is employee</a:t>
            </a:r>
          </a:p>
          <a:p>
            <a:pPr algn="l"/>
            <a:r>
              <a:rPr lang="en-US" sz="2000" b="1" dirty="0" smtClean="0"/>
              <a:t>CREATE  SYNONYM  EMPS  FOR  EMPLOYEE;</a:t>
            </a:r>
          </a:p>
          <a:p>
            <a:pPr algn="l"/>
            <a:r>
              <a:rPr lang="en-US" sz="2000" b="1" u="sng" dirty="0" smtClean="0"/>
              <a:t>Public synonym</a:t>
            </a:r>
            <a:r>
              <a:rPr lang="en-US" sz="2000" b="1" dirty="0" smtClean="0"/>
              <a:t> is a type of synonym which can be created only by the DBA.</a:t>
            </a:r>
          </a:p>
          <a:p>
            <a:r>
              <a:rPr lang="en-US" sz="2400" b="1" dirty="0" smtClean="0"/>
              <a:t>DROPING A SYNONYM</a:t>
            </a:r>
          </a:p>
          <a:p>
            <a:pPr algn="l"/>
            <a:r>
              <a:rPr lang="en-US" sz="2000" b="1" dirty="0" smtClean="0"/>
              <a:t>Syntax.</a:t>
            </a:r>
          </a:p>
          <a:p>
            <a:pPr algn="l"/>
            <a:r>
              <a:rPr lang="en-US" sz="2000" b="1" dirty="0" smtClean="0"/>
              <a:t>DROP  SYNONYM  &lt;SYNONYM  NAME&gt; </a:t>
            </a:r>
          </a:p>
          <a:p>
            <a:pPr algn="l"/>
            <a:r>
              <a:rPr lang="en-US" sz="2000" b="1" dirty="0" smtClean="0"/>
              <a:t>Eg. </a:t>
            </a:r>
          </a:p>
          <a:p>
            <a:pPr algn="l"/>
            <a:r>
              <a:rPr lang="en-US" sz="2000" b="1" dirty="0" smtClean="0"/>
              <a:t>DROP   SYNONYM   EMPS ;</a:t>
            </a:r>
          </a:p>
          <a:p>
            <a:pPr algn="l"/>
            <a:endParaRPr lang="en-US" sz="2000"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609600" y="0"/>
            <a:ext cx="7772400" cy="762000"/>
          </a:xfrm>
        </p:spPr>
        <p:txBody>
          <a:bodyPr/>
          <a:lstStyle/>
          <a:p>
            <a:pPr eaLnBrk="1" hangingPunct="1"/>
            <a:r>
              <a:rPr lang="en-US" sz="3600" b="1" dirty="0" smtClean="0"/>
              <a:t>VIEW</a:t>
            </a:r>
          </a:p>
        </p:txBody>
      </p:sp>
      <p:sp>
        <p:nvSpPr>
          <p:cNvPr id="49155" name="Rectangle 3"/>
          <p:cNvSpPr>
            <a:spLocks noGrp="1" noChangeArrowheads="1"/>
          </p:cNvSpPr>
          <p:nvPr>
            <p:ph type="subTitle" idx="1"/>
          </p:nvPr>
        </p:nvSpPr>
        <p:spPr>
          <a:xfrm>
            <a:off x="152400" y="1066800"/>
            <a:ext cx="8839200" cy="5562600"/>
          </a:xfrm>
        </p:spPr>
        <p:txBody>
          <a:bodyPr/>
          <a:lstStyle/>
          <a:p>
            <a:pPr algn="l" eaLnBrk="1" hangingPunct="1"/>
            <a:r>
              <a:rPr lang="en-US" sz="2400" b="1" dirty="0" smtClean="0"/>
              <a:t>       View can be defined as a virtual table which is created by using a query. Whatever changes you make in a view will be reflected on the associated table also. </a:t>
            </a:r>
          </a:p>
          <a:p>
            <a:pPr algn="l" eaLnBrk="1" hangingPunct="1"/>
            <a:r>
              <a:rPr lang="en-US" sz="2000" b="1" dirty="0" smtClean="0"/>
              <a:t>Syntax: </a:t>
            </a:r>
          </a:p>
          <a:p>
            <a:pPr algn="l" eaLnBrk="1" hangingPunct="1"/>
            <a:r>
              <a:rPr lang="en-US" sz="2000" b="1" dirty="0" smtClean="0"/>
              <a:t>CREATE VIEW &lt;VIEW NAME&gt;  AS  QUERY</a:t>
            </a:r>
          </a:p>
          <a:p>
            <a:pPr algn="l" eaLnBrk="1" hangingPunct="1"/>
            <a:r>
              <a:rPr lang="en-US" sz="2000" b="1" dirty="0" smtClean="0"/>
              <a:t>Eg: </a:t>
            </a:r>
          </a:p>
          <a:p>
            <a:pPr algn="l" eaLnBrk="1" hangingPunct="1"/>
            <a:r>
              <a:rPr lang="en-US" sz="2000" b="1" dirty="0" smtClean="0"/>
              <a:t>CREATE VIEW  EMPV  AS  SELECT  *  FROM  EMPLOYEE;</a:t>
            </a:r>
          </a:p>
          <a:p>
            <a:pPr algn="l" eaLnBrk="1" hangingPunct="1"/>
            <a:r>
              <a:rPr lang="en-US" sz="2000" b="1" dirty="0" smtClean="0"/>
              <a:t>Note: Here </a:t>
            </a:r>
            <a:r>
              <a:rPr lang="en-US" sz="2000" b="1" dirty="0" err="1" smtClean="0"/>
              <a:t>empv</a:t>
            </a:r>
            <a:r>
              <a:rPr lang="en-US" sz="2000" b="1" dirty="0" smtClean="0"/>
              <a:t> is the view name and employee is the table name</a:t>
            </a:r>
          </a:p>
          <a:p>
            <a:pPr algn="l" eaLnBrk="1" hangingPunct="1"/>
            <a:endParaRPr lang="en-US" sz="2400" b="1" dirty="0" smtClean="0"/>
          </a:p>
          <a:p>
            <a:pPr algn="l" eaLnBrk="1" hangingPunct="1"/>
            <a:r>
              <a:rPr lang="en-US" sz="2000" b="1" dirty="0" smtClean="0"/>
              <a:t>CREATE  VIEW   EMPV  AS  SELECT  ENO,  DGN,  SAL  FROM  EMPLOYEE  WHERE  DEPTNO = 20;</a:t>
            </a:r>
          </a:p>
          <a:p>
            <a:pPr algn="l" eaLnBrk="1" hangingPunct="1"/>
            <a:endParaRPr lang="en-US" sz="2400" b="1" dirty="0" smtClean="0"/>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609600" y="228600"/>
            <a:ext cx="7772400" cy="762000"/>
          </a:xfrm>
        </p:spPr>
        <p:txBody>
          <a:bodyPr/>
          <a:lstStyle/>
          <a:p>
            <a:pPr eaLnBrk="1" hangingPunct="1"/>
            <a:r>
              <a:rPr lang="en-US" sz="3600" b="1" dirty="0" smtClean="0"/>
              <a:t>VIEW (</a:t>
            </a:r>
            <a:r>
              <a:rPr lang="en-US" sz="3600" b="1" dirty="0" err="1" smtClean="0"/>
              <a:t>contd</a:t>
            </a:r>
            <a:r>
              <a:rPr lang="en-US" sz="3600" b="1" dirty="0" smtClean="0"/>
              <a:t>)</a:t>
            </a:r>
          </a:p>
        </p:txBody>
      </p:sp>
      <p:sp>
        <p:nvSpPr>
          <p:cNvPr id="50179" name="Rectangle 3"/>
          <p:cNvSpPr>
            <a:spLocks noGrp="1" noChangeArrowheads="1"/>
          </p:cNvSpPr>
          <p:nvPr>
            <p:ph type="subTitle" idx="1"/>
          </p:nvPr>
        </p:nvSpPr>
        <p:spPr>
          <a:xfrm>
            <a:off x="152400" y="1295400"/>
            <a:ext cx="8686800" cy="5105400"/>
          </a:xfrm>
        </p:spPr>
        <p:txBody>
          <a:bodyPr/>
          <a:lstStyle/>
          <a:p>
            <a:pPr eaLnBrk="1" hangingPunct="1"/>
            <a:r>
              <a:rPr lang="en-US" sz="2800" b="1" dirty="0" smtClean="0"/>
              <a:t>Changing column names in a view</a:t>
            </a:r>
          </a:p>
          <a:p>
            <a:pPr algn="l" eaLnBrk="1" hangingPunct="1"/>
            <a:r>
              <a:rPr lang="en-US" sz="2400" b="1" dirty="0" smtClean="0"/>
              <a:t>Eg: </a:t>
            </a:r>
          </a:p>
          <a:p>
            <a:pPr algn="l" eaLnBrk="1" hangingPunct="1"/>
            <a:r>
              <a:rPr lang="en-US" sz="2400" b="1" dirty="0" smtClean="0"/>
              <a:t> </a:t>
            </a:r>
            <a:r>
              <a:rPr lang="en-US" sz="1800" b="1" dirty="0" smtClean="0"/>
              <a:t>CREATE  VIEW  EMPV (EMPNO, DESIGNATION, SALARY) AS  SELECT  ENO, DGN, SAL  FROM  EMPLOYEE  WHERE  DEPTNO =  20;</a:t>
            </a:r>
          </a:p>
          <a:p>
            <a:r>
              <a:rPr lang="en-US" sz="2400" b="1" dirty="0" smtClean="0"/>
              <a:t>DROPING A VIEW</a:t>
            </a:r>
          </a:p>
          <a:p>
            <a:pPr algn="l"/>
            <a:r>
              <a:rPr lang="en-US" sz="2400" b="1" dirty="0" smtClean="0"/>
              <a:t>Eg</a:t>
            </a:r>
          </a:p>
          <a:p>
            <a:pPr algn="l"/>
            <a:r>
              <a:rPr lang="en-US" sz="2400" b="1" dirty="0" smtClean="0"/>
              <a:t>      </a:t>
            </a:r>
            <a:r>
              <a:rPr lang="en-US" sz="2000" b="1" dirty="0" smtClean="0"/>
              <a:t>DROP  VIEW  EMPV;</a:t>
            </a:r>
          </a:p>
          <a:p>
            <a:pPr algn="l" eaLnBrk="1" hangingPunct="1"/>
            <a:endParaRPr lang="en-US" sz="2400" b="1" dirty="0" smtClean="0"/>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3"/>
            <a:ext cx="7772400" cy="533397"/>
          </a:xfrm>
        </p:spPr>
        <p:txBody>
          <a:bodyPr/>
          <a:lstStyle/>
          <a:p>
            <a:r>
              <a:rPr lang="en-US" sz="3600" b="1" dirty="0" smtClean="0"/>
              <a:t>SEQUENCE</a:t>
            </a:r>
            <a:endParaRPr lang="en-US" sz="3600" b="1" dirty="0"/>
          </a:p>
        </p:txBody>
      </p:sp>
      <p:sp>
        <p:nvSpPr>
          <p:cNvPr id="3" name="Subtitle 2"/>
          <p:cNvSpPr>
            <a:spLocks noGrp="1"/>
          </p:cNvSpPr>
          <p:nvPr>
            <p:ph type="subTitle" idx="1"/>
          </p:nvPr>
        </p:nvSpPr>
        <p:spPr>
          <a:xfrm>
            <a:off x="304800" y="1143000"/>
            <a:ext cx="8534400" cy="5410200"/>
          </a:xfrm>
        </p:spPr>
        <p:txBody>
          <a:bodyPr/>
          <a:lstStyle/>
          <a:p>
            <a:pPr algn="l"/>
            <a:r>
              <a:rPr lang="en-US" sz="2400" b="1" dirty="0" smtClean="0"/>
              <a:t>Sequence is used to generate unique integer values.</a:t>
            </a:r>
          </a:p>
          <a:p>
            <a:pPr algn="l"/>
            <a:r>
              <a:rPr lang="en-US" sz="2000" b="1" dirty="0" smtClean="0"/>
              <a:t>Eg.</a:t>
            </a:r>
          </a:p>
          <a:p>
            <a:pPr algn="l"/>
            <a:r>
              <a:rPr lang="en-US" sz="2000" b="1" dirty="0" smtClean="0"/>
              <a:t>CREATE  SEQUENCE  SS  INCREMENT  BY  1  MAXVALUE  10 MINVALUE  1;</a:t>
            </a:r>
          </a:p>
          <a:p>
            <a:pPr algn="l"/>
            <a:r>
              <a:rPr lang="en-US" sz="2000" b="1" dirty="0" smtClean="0"/>
              <a:t>Note.</a:t>
            </a:r>
          </a:p>
          <a:p>
            <a:pPr algn="l"/>
            <a:r>
              <a:rPr lang="en-US" sz="2000" b="1" dirty="0" smtClean="0"/>
              <a:t>          Assume that you have a table called stud which has a single column </a:t>
            </a:r>
            <a:r>
              <a:rPr lang="en-US" sz="2000" b="1" dirty="0" err="1" smtClean="0"/>
              <a:t>rollno</a:t>
            </a:r>
            <a:r>
              <a:rPr lang="en-US" sz="2000" b="1" dirty="0" smtClean="0"/>
              <a:t> (data type number(3)). Now we may insert records into this table using the sequence which we have created.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38199"/>
          </a:xfrm>
        </p:spPr>
        <p:txBody>
          <a:bodyPr/>
          <a:lstStyle/>
          <a:p>
            <a:r>
              <a:rPr lang="en-US" sz="3600" b="1" dirty="0" smtClean="0"/>
              <a:t>SEQUENCE (</a:t>
            </a:r>
            <a:r>
              <a:rPr lang="en-US" sz="3600" b="1" dirty="0" err="1" smtClean="0"/>
              <a:t>Contd</a:t>
            </a:r>
            <a:r>
              <a:rPr lang="en-US" sz="3600" b="1" dirty="0" smtClean="0"/>
              <a:t>)</a:t>
            </a:r>
            <a:endParaRPr lang="en-US" sz="3600" b="1" dirty="0"/>
          </a:p>
        </p:txBody>
      </p:sp>
      <p:sp>
        <p:nvSpPr>
          <p:cNvPr id="3" name="Subtitle 2"/>
          <p:cNvSpPr>
            <a:spLocks noGrp="1"/>
          </p:cNvSpPr>
          <p:nvPr>
            <p:ph type="subTitle" idx="1"/>
          </p:nvPr>
        </p:nvSpPr>
        <p:spPr>
          <a:xfrm>
            <a:off x="152400" y="1066800"/>
            <a:ext cx="8686800" cy="5486400"/>
          </a:xfrm>
        </p:spPr>
        <p:txBody>
          <a:bodyPr/>
          <a:lstStyle/>
          <a:p>
            <a:pPr algn="l"/>
            <a:r>
              <a:rPr lang="en-US" sz="2000" b="1" dirty="0" smtClean="0"/>
              <a:t>Eg.</a:t>
            </a:r>
          </a:p>
          <a:p>
            <a:pPr algn="l"/>
            <a:r>
              <a:rPr lang="en-US" sz="2000" b="1" dirty="0" smtClean="0"/>
              <a:t>INSERT  INTO  STUD  VALUES (SS.NEXTVAL);</a:t>
            </a:r>
          </a:p>
          <a:p>
            <a:pPr algn="l"/>
            <a:r>
              <a:rPr lang="en-US" sz="2000" b="1" dirty="0" smtClean="0"/>
              <a:t>Then type / to repeat the process.</a:t>
            </a:r>
          </a:p>
          <a:p>
            <a:pPr algn="l"/>
            <a:r>
              <a:rPr lang="en-US" sz="2000" b="1" dirty="0" smtClean="0"/>
              <a:t>INSERT  INTO  STUD  VALUES (SS.CURRVAL);</a:t>
            </a:r>
          </a:p>
          <a:p>
            <a:pPr algn="l"/>
            <a:endParaRPr lang="en-US" sz="2000" b="1" dirty="0" smtClean="0"/>
          </a:p>
          <a:p>
            <a:pPr algn="l"/>
            <a:r>
              <a:rPr lang="en-US" sz="2000" b="1" dirty="0" smtClean="0"/>
              <a:t>Eg.</a:t>
            </a:r>
          </a:p>
          <a:p>
            <a:pPr algn="l"/>
            <a:r>
              <a:rPr lang="en-US" sz="2000" b="1" dirty="0" smtClean="0"/>
              <a:t>CREATE  SEQUENCE  SS  START  WITH  6  INCREMENT  BY  1 MAXVALUE  10  MINVALUE  1  CYCLE  CACHE  7;</a:t>
            </a:r>
          </a:p>
          <a:p>
            <a:pPr algn="l"/>
            <a:endParaRPr lang="en-IN" sz="2000" b="1" dirty="0" smtClean="0"/>
          </a:p>
          <a:p>
            <a:pPr algn="l"/>
            <a:r>
              <a:rPr lang="en-IN" sz="2000" b="1" dirty="0" smtClean="0"/>
              <a:t>SELECT  *  FROM  CAT; - Will display table, synonym, view and sequence names</a:t>
            </a:r>
            <a:endParaRPr lang="en-US" sz="2000" b="1" dirty="0" smtClean="0"/>
          </a:p>
          <a:p>
            <a:r>
              <a:rPr lang="en-US" sz="2000" b="1" dirty="0" smtClean="0"/>
              <a:t>DROPING  A  SEQUENCE</a:t>
            </a:r>
          </a:p>
          <a:p>
            <a:pPr algn="l"/>
            <a:r>
              <a:rPr lang="en-US" sz="2000" b="1" dirty="0" smtClean="0"/>
              <a:t>Eg</a:t>
            </a:r>
          </a:p>
          <a:p>
            <a:pPr algn="l"/>
            <a:r>
              <a:rPr lang="en-US" sz="2000" b="1" dirty="0" smtClean="0"/>
              <a:t>      DROP  SEQUENCE  SS;</a:t>
            </a:r>
          </a:p>
          <a:p>
            <a:pPr algn="l"/>
            <a:endParaRPr lang="en-IN" sz="2000" b="1" dirty="0" smtClean="0"/>
          </a:p>
          <a:p>
            <a:pPr algn="l"/>
            <a:endParaRPr lang="en-US" sz="2000" b="1" dirty="0" smtClean="0"/>
          </a:p>
          <a:p>
            <a:pPr algn="l"/>
            <a:r>
              <a:rPr lang="en-US" sz="2000" b="1" dirty="0" smtClean="0"/>
              <a:t>        </a:t>
            </a:r>
          </a:p>
          <a:p>
            <a:pPr algn="l"/>
            <a:r>
              <a:rPr lang="en-US" sz="2000" b="1" dirty="0"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762000" y="0"/>
            <a:ext cx="7772400" cy="609600"/>
          </a:xfrm>
        </p:spPr>
        <p:txBody>
          <a:bodyPr/>
          <a:lstStyle/>
          <a:p>
            <a:pPr eaLnBrk="1" hangingPunct="1"/>
            <a:r>
              <a:rPr lang="en-US" sz="3600" b="1" dirty="0" smtClean="0"/>
              <a:t>INDEX</a:t>
            </a:r>
          </a:p>
        </p:txBody>
      </p:sp>
      <p:sp>
        <p:nvSpPr>
          <p:cNvPr id="51203" name="Rectangle 3"/>
          <p:cNvSpPr>
            <a:spLocks noGrp="1" noChangeArrowheads="1"/>
          </p:cNvSpPr>
          <p:nvPr>
            <p:ph type="subTitle" idx="1"/>
          </p:nvPr>
        </p:nvSpPr>
        <p:spPr>
          <a:xfrm>
            <a:off x="228600" y="762000"/>
            <a:ext cx="8686800" cy="5943600"/>
          </a:xfrm>
        </p:spPr>
        <p:txBody>
          <a:bodyPr/>
          <a:lstStyle/>
          <a:p>
            <a:pPr algn="l" eaLnBrk="1" hangingPunct="1"/>
            <a:r>
              <a:rPr lang="en-US" sz="2000" b="1" dirty="0" smtClean="0"/>
              <a:t>Index is a database object which is created on a table or view. Sorted keys are stored in the Index. It is not possible to open an Index. This will improve performance because of greater accessing speed of records. </a:t>
            </a:r>
          </a:p>
          <a:p>
            <a:pPr algn="l" eaLnBrk="1" hangingPunct="1"/>
            <a:endParaRPr lang="en-US" sz="2000" b="1" dirty="0" smtClean="0"/>
          </a:p>
          <a:p>
            <a:pPr algn="l" eaLnBrk="1" hangingPunct="1"/>
            <a:r>
              <a:rPr lang="en-US" sz="2000" b="1" dirty="0" smtClean="0"/>
              <a:t>Syntax: </a:t>
            </a:r>
          </a:p>
          <a:p>
            <a:pPr algn="l" eaLnBrk="1" hangingPunct="1"/>
            <a:r>
              <a:rPr lang="en-US" sz="2000" b="1" dirty="0" smtClean="0"/>
              <a:t>CREATE  INDEX &lt;INDEX NAME&gt; ON  &lt;TABLE NAME&gt; (COLUMN NAME)</a:t>
            </a:r>
          </a:p>
          <a:p>
            <a:pPr algn="l" eaLnBrk="1" hangingPunct="1"/>
            <a:r>
              <a:rPr lang="en-US" sz="1800" b="1" dirty="0" smtClean="0"/>
              <a:t>EG: </a:t>
            </a:r>
          </a:p>
          <a:p>
            <a:pPr algn="l" eaLnBrk="1" hangingPunct="1"/>
            <a:r>
              <a:rPr lang="en-US" sz="2000" b="1" dirty="0" smtClean="0"/>
              <a:t>CREATE  INDEX  EMPX  ON  EMPL (ENO);</a:t>
            </a:r>
          </a:p>
          <a:p>
            <a:pPr algn="l" eaLnBrk="1" hangingPunct="1"/>
            <a:endParaRPr lang="en-US" sz="2000" b="1" dirty="0" smtClean="0"/>
          </a:p>
          <a:p>
            <a:pPr algn="l" eaLnBrk="1" hangingPunct="1"/>
            <a:r>
              <a:rPr lang="en-US" sz="2000" b="1" dirty="0" smtClean="0"/>
              <a:t>CREATE  INDEX  EMPX  ON  EMPL (ENO)  REVERSE;</a:t>
            </a:r>
          </a:p>
          <a:p>
            <a:pPr eaLnBrk="1" hangingPunct="1"/>
            <a:r>
              <a:rPr lang="en-US" sz="2000" b="1" dirty="0" smtClean="0"/>
              <a:t>COMPOSITE INDEX  </a:t>
            </a:r>
          </a:p>
          <a:p>
            <a:pPr algn="l" eaLnBrk="1" hangingPunct="1"/>
            <a:r>
              <a:rPr lang="en-US" sz="1800" b="1" dirty="0" smtClean="0"/>
              <a:t>Specifying for more than one column in an index is called COMPOSITE INDEX. </a:t>
            </a:r>
          </a:p>
          <a:p>
            <a:pPr algn="l" eaLnBrk="1" hangingPunct="1"/>
            <a:r>
              <a:rPr lang="en-US" sz="2000" b="1" dirty="0" smtClean="0"/>
              <a:t>Eg: </a:t>
            </a:r>
          </a:p>
          <a:p>
            <a:pPr algn="l" eaLnBrk="1" hangingPunct="1"/>
            <a:r>
              <a:rPr lang="en-US" sz="1800" b="1" dirty="0" smtClean="0"/>
              <a:t>     CREATE  INDEX  EMPX  ON  EMPL( ENO,ENAME);</a:t>
            </a:r>
          </a:p>
          <a:p>
            <a:pPr algn="l" eaLnBrk="1" hangingPunct="1"/>
            <a:endParaRPr lang="en-US" sz="2000" b="1" dirty="0" smtClean="0"/>
          </a:p>
          <a:p>
            <a:pPr algn="l" eaLnBrk="1" hangingPunct="1"/>
            <a:endParaRPr lang="en-US" sz="2000" b="1" dirty="0" smtClean="0"/>
          </a:p>
          <a:p>
            <a:pPr algn="l" eaLnBrk="1" hangingPunct="1"/>
            <a:r>
              <a:rPr lang="en-US" sz="2000" b="1" dirty="0" smtClean="0"/>
              <a:t>         </a:t>
            </a:r>
          </a:p>
          <a:p>
            <a:pPr algn="l" eaLnBrk="1" hangingPunct="1"/>
            <a:endParaRPr lang="en-US" sz="2000" b="1" dirty="0" smtClean="0"/>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609600" y="152400"/>
            <a:ext cx="7772400" cy="533400"/>
          </a:xfrm>
        </p:spPr>
        <p:txBody>
          <a:bodyPr/>
          <a:lstStyle/>
          <a:p>
            <a:pPr eaLnBrk="1" hangingPunct="1"/>
            <a:r>
              <a:rPr lang="en-US" sz="3600" b="1" dirty="0" smtClean="0"/>
              <a:t>INDEX (</a:t>
            </a:r>
            <a:r>
              <a:rPr lang="en-US" sz="3600" b="1" dirty="0" err="1" smtClean="0"/>
              <a:t>contd</a:t>
            </a:r>
            <a:r>
              <a:rPr lang="en-US" sz="3600" b="1" dirty="0" smtClean="0"/>
              <a:t>)</a:t>
            </a:r>
          </a:p>
        </p:txBody>
      </p:sp>
      <p:sp>
        <p:nvSpPr>
          <p:cNvPr id="52227" name="Rectangle 3"/>
          <p:cNvSpPr>
            <a:spLocks noGrp="1" noChangeArrowheads="1"/>
          </p:cNvSpPr>
          <p:nvPr>
            <p:ph type="subTitle" idx="1"/>
          </p:nvPr>
        </p:nvSpPr>
        <p:spPr>
          <a:xfrm>
            <a:off x="152400" y="762000"/>
            <a:ext cx="8610600" cy="5791200"/>
          </a:xfrm>
        </p:spPr>
        <p:txBody>
          <a:bodyPr/>
          <a:lstStyle/>
          <a:p>
            <a:pPr eaLnBrk="1" hangingPunct="1"/>
            <a:r>
              <a:rPr lang="en-US" sz="2400" b="1" dirty="0" smtClean="0"/>
              <a:t>UNIQUE  INDEX  </a:t>
            </a:r>
          </a:p>
          <a:p>
            <a:pPr algn="l" eaLnBrk="1" hangingPunct="1"/>
            <a:r>
              <a:rPr lang="en-US" sz="2400" b="1" dirty="0" smtClean="0"/>
              <a:t>          </a:t>
            </a:r>
            <a:r>
              <a:rPr lang="en-US" sz="2000" b="1" dirty="0" smtClean="0"/>
              <a:t>This type of Index can’t be created on a table which has duplicate records in the key column (column to be indexed).</a:t>
            </a:r>
          </a:p>
          <a:p>
            <a:pPr algn="l" eaLnBrk="1" hangingPunct="1"/>
            <a:r>
              <a:rPr lang="en-US" sz="2000" b="1" dirty="0" smtClean="0"/>
              <a:t>Eg:</a:t>
            </a:r>
          </a:p>
          <a:p>
            <a:pPr algn="l" eaLnBrk="1" hangingPunct="1"/>
            <a:r>
              <a:rPr lang="en-US" sz="2000" b="1" dirty="0" smtClean="0"/>
              <a:t>  CREATE  UNIQUE   INDEX  EMPX  ON  EMPL (ENO);</a:t>
            </a:r>
          </a:p>
          <a:p>
            <a:pPr algn="l" eaLnBrk="1" hangingPunct="1"/>
            <a:r>
              <a:rPr lang="en-US" sz="2400" b="1" dirty="0" smtClean="0"/>
              <a:t>Note: </a:t>
            </a:r>
          </a:p>
          <a:p>
            <a:pPr algn="l" eaLnBrk="1" hangingPunct="1"/>
            <a:r>
              <a:rPr lang="en-US" sz="2000" b="1" dirty="0" smtClean="0"/>
              <a:t>       When you create a table with Unique or Primary Key constraint, a Unique Index is automatically created for that table.</a:t>
            </a:r>
          </a:p>
          <a:p>
            <a:pPr algn="l" eaLnBrk="1" hangingPunct="1"/>
            <a:endParaRPr lang="en-IN" sz="2000" b="1" dirty="0" smtClean="0"/>
          </a:p>
          <a:p>
            <a:pPr algn="l" eaLnBrk="1" hangingPunct="1"/>
            <a:r>
              <a:rPr lang="en-IN" sz="2000" b="1" dirty="0" smtClean="0"/>
              <a:t>SELECT  INDEX_NAME FROM USER_INDEXES;</a:t>
            </a:r>
            <a:endParaRPr lang="en-US" sz="2000" b="1" dirty="0" smtClean="0"/>
          </a:p>
          <a:p>
            <a:pPr algn="l" eaLnBrk="1" hangingPunct="1"/>
            <a:endParaRPr lang="en-US" sz="2000" b="1" dirty="0" smtClean="0"/>
          </a:p>
          <a:p>
            <a:pPr eaLnBrk="1" hangingPunct="1"/>
            <a:r>
              <a:rPr lang="en-US" sz="2400" b="1" dirty="0" smtClean="0"/>
              <a:t>Dropping an Index</a:t>
            </a:r>
          </a:p>
          <a:p>
            <a:pPr algn="l" eaLnBrk="1" hangingPunct="1"/>
            <a:r>
              <a:rPr lang="en-US" sz="2000" b="1" dirty="0" smtClean="0"/>
              <a:t>EG.</a:t>
            </a:r>
          </a:p>
          <a:p>
            <a:pPr algn="l" eaLnBrk="1" hangingPunct="1"/>
            <a:r>
              <a:rPr lang="en-US" sz="2000" b="1" dirty="0" smtClean="0"/>
              <a:t>DROP  INDEX  EMPX;</a:t>
            </a:r>
          </a:p>
          <a:p>
            <a:pPr algn="l" eaLnBrk="1" hangingPunct="1"/>
            <a:endParaRPr lang="en-IN" sz="2000" b="1" dirty="0" smtClean="0"/>
          </a:p>
          <a:p>
            <a:pPr algn="l" eaLnBrk="1" hangingPunct="1"/>
            <a:endParaRPr lang="en-US" sz="2000" b="1" dirty="0" smtClean="0"/>
          </a:p>
          <a:p>
            <a:pPr algn="l" eaLnBrk="1" hangingPunct="1"/>
            <a:endParaRPr lang="en-US" sz="24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838200" y="152400"/>
            <a:ext cx="7772400" cy="685800"/>
          </a:xfrm>
        </p:spPr>
        <p:txBody>
          <a:bodyPr/>
          <a:lstStyle/>
          <a:p>
            <a:pPr eaLnBrk="1" hangingPunct="1"/>
            <a:r>
              <a:rPr lang="en-US" sz="3600" b="1" dirty="0" smtClean="0"/>
              <a:t>DESC</a:t>
            </a:r>
          </a:p>
        </p:txBody>
      </p:sp>
      <p:sp>
        <p:nvSpPr>
          <p:cNvPr id="7171" name="Rectangle 3"/>
          <p:cNvSpPr>
            <a:spLocks noGrp="1" noChangeArrowheads="1"/>
          </p:cNvSpPr>
          <p:nvPr>
            <p:ph type="subTitle" idx="1"/>
          </p:nvPr>
        </p:nvSpPr>
        <p:spPr>
          <a:xfrm>
            <a:off x="228600" y="1066800"/>
            <a:ext cx="8763000" cy="4572000"/>
          </a:xfrm>
        </p:spPr>
        <p:txBody>
          <a:bodyPr/>
          <a:lstStyle/>
          <a:p>
            <a:pPr algn="l" eaLnBrk="1" hangingPunct="1"/>
            <a:r>
              <a:rPr lang="en-US" sz="2400" b="1" dirty="0" smtClean="0"/>
              <a:t>To display the structure of the table.</a:t>
            </a:r>
          </a:p>
          <a:p>
            <a:pPr eaLnBrk="1" hangingPunct="1"/>
            <a:endParaRPr lang="en-US" dirty="0" smtClean="0"/>
          </a:p>
          <a:p>
            <a:pPr algn="l" eaLnBrk="1" hangingPunct="1"/>
            <a:r>
              <a:rPr lang="en-US" sz="2400" b="1" dirty="0" smtClean="0"/>
              <a:t>Syntax: </a:t>
            </a:r>
          </a:p>
          <a:p>
            <a:pPr algn="l" eaLnBrk="1" hangingPunct="1"/>
            <a:r>
              <a:rPr lang="en-US" sz="2000" b="1" dirty="0" smtClean="0"/>
              <a:t>      DESC  &lt;TABLE NAME&gt;</a:t>
            </a:r>
          </a:p>
          <a:p>
            <a:pPr algn="l" eaLnBrk="1" hangingPunct="1"/>
            <a:r>
              <a:rPr lang="en-US" sz="2000" b="1" dirty="0" smtClean="0"/>
              <a:t>Eg: </a:t>
            </a:r>
          </a:p>
          <a:p>
            <a:pPr algn="l" eaLnBrk="1" hangingPunct="1"/>
            <a:r>
              <a:rPr lang="en-US" sz="2000" b="1" dirty="0" smtClean="0"/>
              <a:t>     DESC  EMP;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62000" y="0"/>
            <a:ext cx="7772400" cy="762000"/>
          </a:xfrm>
        </p:spPr>
        <p:txBody>
          <a:bodyPr/>
          <a:lstStyle/>
          <a:p>
            <a:pPr eaLnBrk="1" hangingPunct="1"/>
            <a:r>
              <a:rPr lang="en-US" sz="3600" b="1" dirty="0" smtClean="0"/>
              <a:t>ALTER</a:t>
            </a:r>
          </a:p>
        </p:txBody>
      </p:sp>
      <p:sp>
        <p:nvSpPr>
          <p:cNvPr id="8195" name="Rectangle 3"/>
          <p:cNvSpPr>
            <a:spLocks noGrp="1" noChangeArrowheads="1"/>
          </p:cNvSpPr>
          <p:nvPr>
            <p:ph type="subTitle" idx="1"/>
          </p:nvPr>
        </p:nvSpPr>
        <p:spPr>
          <a:xfrm>
            <a:off x="228600" y="762000"/>
            <a:ext cx="8610600" cy="5715000"/>
          </a:xfrm>
        </p:spPr>
        <p:txBody>
          <a:bodyPr/>
          <a:lstStyle/>
          <a:p>
            <a:pPr algn="l" eaLnBrk="1" hangingPunct="1"/>
            <a:r>
              <a:rPr lang="en-US" sz="2400" b="1" dirty="0" smtClean="0"/>
              <a:t>          To change the structure of the table. </a:t>
            </a:r>
          </a:p>
          <a:p>
            <a:pPr algn="l" eaLnBrk="1" hangingPunct="1"/>
            <a:endParaRPr lang="en-US" sz="2000" b="1" dirty="0" smtClean="0"/>
          </a:p>
          <a:p>
            <a:pPr algn="l" eaLnBrk="1" hangingPunct="1"/>
            <a:r>
              <a:rPr lang="en-US" sz="2000" b="1" dirty="0" smtClean="0"/>
              <a:t>Eg to increase the size of a column.</a:t>
            </a:r>
          </a:p>
          <a:p>
            <a:pPr algn="l" eaLnBrk="1" hangingPunct="1"/>
            <a:r>
              <a:rPr lang="en-US" sz="2000" b="1" dirty="0" smtClean="0"/>
              <a:t> ALTER  TABLE  EMP  MODIFY  ENAME  VARCHAR (25);</a:t>
            </a:r>
          </a:p>
          <a:p>
            <a:pPr algn="l" eaLnBrk="1" hangingPunct="1"/>
            <a:endParaRPr lang="en-US" sz="2000" b="1" dirty="0" smtClean="0"/>
          </a:p>
          <a:p>
            <a:pPr algn="l" eaLnBrk="1" hangingPunct="1"/>
            <a:r>
              <a:rPr lang="en-US" sz="2000" b="1" dirty="0" smtClean="0"/>
              <a:t>Note: </a:t>
            </a:r>
          </a:p>
          <a:p>
            <a:pPr algn="l" eaLnBrk="1" hangingPunct="1"/>
            <a:r>
              <a:rPr lang="en-US" sz="2000" b="1" dirty="0" smtClean="0"/>
              <a:t>       Do not reduce the size of the data type. </a:t>
            </a:r>
          </a:p>
          <a:p>
            <a:pPr algn="l" eaLnBrk="1" hangingPunct="1"/>
            <a:endParaRPr lang="en-US" sz="2000" b="1" dirty="0" smtClean="0"/>
          </a:p>
          <a:p>
            <a:pPr algn="l" eaLnBrk="1" hangingPunct="1"/>
            <a:r>
              <a:rPr lang="en-US" sz="2000" b="1" dirty="0" smtClean="0"/>
              <a:t>Eg:  For adding a new column</a:t>
            </a:r>
          </a:p>
          <a:p>
            <a:pPr algn="l" eaLnBrk="1" hangingPunct="1"/>
            <a:endParaRPr lang="en-US" sz="2000" b="1" dirty="0" smtClean="0"/>
          </a:p>
          <a:p>
            <a:pPr algn="l" eaLnBrk="1" hangingPunct="1"/>
            <a:r>
              <a:rPr lang="en-US" sz="2000" b="1" dirty="0" smtClean="0"/>
              <a:t>ALTER  TABLE  EMP  ADD  COMMISSION  NUMBER (7,2);</a:t>
            </a:r>
          </a:p>
          <a:p>
            <a:pPr algn="l" eaLnBrk="1" hangingPunct="1"/>
            <a:endParaRPr lang="en-US" sz="2000" b="1" dirty="0" smtClean="0"/>
          </a:p>
          <a:p>
            <a:pPr algn="l" eaLnBrk="1" hangingPunct="1"/>
            <a:r>
              <a:rPr lang="en-US" sz="2000" b="1" dirty="0" smtClean="0"/>
              <a:t>Eg to remove an existing column</a:t>
            </a:r>
          </a:p>
          <a:p>
            <a:pPr algn="l" eaLnBrk="1" hangingPunct="1"/>
            <a:endParaRPr lang="en-US" sz="2000" b="1" dirty="0" smtClean="0"/>
          </a:p>
          <a:p>
            <a:pPr algn="l" eaLnBrk="1" hangingPunct="1"/>
            <a:r>
              <a:rPr lang="en-US" sz="2000" b="1" dirty="0" smtClean="0"/>
              <a:t>ALTER  TABLE  EMP  DROP  COLUMN  COMMISSION;</a:t>
            </a:r>
          </a:p>
          <a:p>
            <a:pPr algn="l" eaLnBrk="1" hangingPunct="1"/>
            <a:endParaRPr lang="en-US" sz="2000" b="1" dirty="0" smtClean="0"/>
          </a:p>
          <a:p>
            <a:pPr algn="l" eaLnBrk="1" hangingPunct="1"/>
            <a:endParaRPr lang="en-US" sz="20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0"/>
            <a:ext cx="7772400" cy="685800"/>
          </a:xfrm>
        </p:spPr>
        <p:txBody>
          <a:bodyPr/>
          <a:lstStyle/>
          <a:p>
            <a:pPr eaLnBrk="1" hangingPunct="1"/>
            <a:r>
              <a:rPr lang="en-US" sz="3600" b="1" dirty="0" smtClean="0"/>
              <a:t>INSERT</a:t>
            </a:r>
          </a:p>
        </p:txBody>
      </p:sp>
      <p:sp>
        <p:nvSpPr>
          <p:cNvPr id="11267" name="Rectangle 3"/>
          <p:cNvSpPr>
            <a:spLocks noGrp="1" noChangeArrowheads="1"/>
          </p:cNvSpPr>
          <p:nvPr>
            <p:ph type="subTitle" idx="1"/>
          </p:nvPr>
        </p:nvSpPr>
        <p:spPr>
          <a:xfrm>
            <a:off x="152400" y="762000"/>
            <a:ext cx="8839200" cy="5867400"/>
          </a:xfrm>
        </p:spPr>
        <p:txBody>
          <a:bodyPr/>
          <a:lstStyle/>
          <a:p>
            <a:pPr algn="l" eaLnBrk="1" hangingPunct="1"/>
            <a:r>
              <a:rPr lang="en-US" sz="2400" b="1" dirty="0" smtClean="0"/>
              <a:t>To insert records (rows) into a table</a:t>
            </a:r>
            <a:r>
              <a:rPr lang="en-US" dirty="0" smtClean="0"/>
              <a:t>.</a:t>
            </a:r>
          </a:p>
          <a:p>
            <a:pPr algn="l" eaLnBrk="1" hangingPunct="1"/>
            <a:r>
              <a:rPr lang="en-US" sz="2000" b="1" dirty="0" smtClean="0"/>
              <a:t>Syntax:    INSERT  INTO &lt;TABLE NAME&gt; VALUES (COL1 VALUE,COL2 VALUE, …..)</a:t>
            </a:r>
          </a:p>
          <a:p>
            <a:pPr algn="l" eaLnBrk="1" hangingPunct="1"/>
            <a:r>
              <a:rPr lang="en-US" sz="2000" b="1" dirty="0" smtClean="0"/>
              <a:t>Eg:</a:t>
            </a:r>
          </a:p>
          <a:p>
            <a:pPr algn="l" eaLnBrk="1" hangingPunct="1"/>
            <a:r>
              <a:rPr lang="en-US" sz="1800" b="1" dirty="0" smtClean="0"/>
              <a:t>INSERT  INTO  EMP  VALUES(1,’ANU’,’MANAGER’,’02-APR-2000’,94000);</a:t>
            </a:r>
          </a:p>
          <a:p>
            <a:pPr algn="l" eaLnBrk="1" hangingPunct="1"/>
            <a:r>
              <a:rPr lang="en-US" sz="2000" b="1" dirty="0" smtClean="0"/>
              <a:t>Note: Ensure that non numeric data are enclosed in single quotes. </a:t>
            </a:r>
          </a:p>
          <a:p>
            <a:pPr algn="l" eaLnBrk="1" hangingPunct="1"/>
            <a:r>
              <a:rPr lang="en-US" sz="2000" b="1" dirty="0" smtClean="0"/>
              <a:t>Eg  for  inserting  multiple  values</a:t>
            </a:r>
          </a:p>
          <a:p>
            <a:pPr algn="l" eaLnBrk="1" hangingPunct="1"/>
            <a:r>
              <a:rPr lang="en-US" sz="1800" b="1" dirty="0" smtClean="0"/>
              <a:t>INSERT  INTO  EMP  VALUES(&amp;ENO,’&amp;ENAME’,’&amp;DGN’,’&amp;DOJ’,&amp;SAL);</a:t>
            </a:r>
          </a:p>
          <a:p>
            <a:pPr algn="l" eaLnBrk="1" hangingPunct="1"/>
            <a:r>
              <a:rPr lang="en-US" sz="2000" b="1" dirty="0" smtClean="0"/>
              <a:t>Note. </a:t>
            </a:r>
          </a:p>
          <a:p>
            <a:pPr algn="l" eaLnBrk="1" hangingPunct="1"/>
            <a:r>
              <a:rPr lang="en-US" sz="2000" b="1" dirty="0" smtClean="0"/>
              <a:t>          You will be asked to enter records one by one. After entering all the records you may give  a / and press Enter key so that you can keep on inserting records.</a:t>
            </a:r>
          </a:p>
          <a:p>
            <a:pPr eaLnBrk="1" hangingPunct="1"/>
            <a:r>
              <a:rPr lang="en-US" sz="2000" b="1" dirty="0" smtClean="0"/>
              <a:t>INSERTING  NULL VALUE</a:t>
            </a:r>
          </a:p>
          <a:p>
            <a:pPr algn="l" eaLnBrk="1" hangingPunct="1"/>
            <a:r>
              <a:rPr lang="en-US" sz="2000" b="1" dirty="0" smtClean="0"/>
              <a:t>Eg to insert null value to the column  SAL</a:t>
            </a:r>
          </a:p>
          <a:p>
            <a:pPr algn="l" eaLnBrk="1" hangingPunct="1"/>
            <a:r>
              <a:rPr lang="en-US" sz="1800" b="1" dirty="0" smtClean="0"/>
              <a:t>INSERT  INTO  EMP(ENO,ENAME,DGN,DOJ)  VALUES(12,’JOY’,’CLERK’,</a:t>
            </a:r>
            <a:r>
              <a:rPr lang="en-US" sz="1800" b="1" dirty="0" smtClean="0"/>
              <a:t>’01-AUG-2022</a:t>
            </a:r>
            <a:r>
              <a:rPr lang="en-US" sz="1800" b="1" dirty="0" smtClean="0"/>
              <a:t>’);</a:t>
            </a:r>
          </a:p>
          <a:p>
            <a:pPr algn="l" eaLnBrk="1" hangingPunct="1"/>
            <a:endParaRPr lang="en-US" sz="2000" b="1" dirty="0" smtClean="0"/>
          </a:p>
          <a:p>
            <a:pPr algn="l" eaLnBrk="1" hangingPunct="1"/>
            <a:endParaRPr lang="en-US" sz="2000" b="1" dirty="0" smtClean="0"/>
          </a:p>
          <a:p>
            <a:pPr algn="l" eaLnBrk="1" hangingPunct="1"/>
            <a:endParaRPr lang="en-US" dirty="0" smtClean="0"/>
          </a:p>
          <a:p>
            <a:pPr algn="l" eaLnBrk="1" hangingPunct="1"/>
            <a:endParaRPr lang="en-US" dirty="0" smtClean="0"/>
          </a:p>
          <a:p>
            <a:pPr algn="l" eaLnBrk="1" hangingPunct="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62000" y="0"/>
            <a:ext cx="7772400" cy="762000"/>
          </a:xfrm>
        </p:spPr>
        <p:txBody>
          <a:bodyPr/>
          <a:lstStyle/>
          <a:p>
            <a:pPr eaLnBrk="1" hangingPunct="1"/>
            <a:r>
              <a:rPr lang="en-US" sz="3600" b="1" dirty="0" smtClean="0"/>
              <a:t>SELECT</a:t>
            </a:r>
          </a:p>
        </p:txBody>
      </p:sp>
      <p:sp>
        <p:nvSpPr>
          <p:cNvPr id="13315" name="Rectangle 3"/>
          <p:cNvSpPr>
            <a:spLocks noGrp="1" noChangeArrowheads="1"/>
          </p:cNvSpPr>
          <p:nvPr>
            <p:ph type="subTitle" idx="1"/>
          </p:nvPr>
        </p:nvSpPr>
        <p:spPr>
          <a:xfrm>
            <a:off x="228600" y="838200"/>
            <a:ext cx="8686800" cy="5791200"/>
          </a:xfrm>
        </p:spPr>
        <p:txBody>
          <a:bodyPr/>
          <a:lstStyle/>
          <a:p>
            <a:pPr algn="l" eaLnBrk="1" hangingPunct="1"/>
            <a:r>
              <a:rPr lang="en-US" sz="2400" b="1" dirty="0" smtClean="0"/>
              <a:t>To retrieve records from a table</a:t>
            </a:r>
            <a:r>
              <a:rPr lang="en-US" sz="2400" dirty="0" smtClean="0"/>
              <a:t>.</a:t>
            </a:r>
          </a:p>
          <a:p>
            <a:pPr algn="l" eaLnBrk="1" hangingPunct="1"/>
            <a:r>
              <a:rPr lang="en-US" sz="2400" b="1" dirty="0" smtClean="0"/>
              <a:t>Syntax: </a:t>
            </a:r>
          </a:p>
          <a:p>
            <a:pPr algn="l" eaLnBrk="1" hangingPunct="1"/>
            <a:r>
              <a:rPr lang="en-US" sz="2000" b="1" dirty="0" smtClean="0"/>
              <a:t> SELECT  COL1,COL2,… FROM  &lt;TABLE NAME&gt; [WHERE CLAUSE]</a:t>
            </a:r>
          </a:p>
          <a:p>
            <a:pPr algn="l" eaLnBrk="1" hangingPunct="1"/>
            <a:endParaRPr lang="en-US" sz="2400" b="1" dirty="0" smtClean="0"/>
          </a:p>
          <a:p>
            <a:pPr algn="l" eaLnBrk="1" hangingPunct="1"/>
            <a:r>
              <a:rPr lang="en-US" sz="2000" b="1" dirty="0" smtClean="0"/>
              <a:t>Eg:</a:t>
            </a:r>
          </a:p>
          <a:p>
            <a:pPr algn="l" eaLnBrk="1" hangingPunct="1"/>
            <a:r>
              <a:rPr lang="en-US" sz="2000" b="1" dirty="0" smtClean="0"/>
              <a:t>SELECT  ENAME, DGN, SAL  FROM  EMP;</a:t>
            </a:r>
          </a:p>
          <a:p>
            <a:pPr algn="l" eaLnBrk="1" hangingPunct="1"/>
            <a:r>
              <a:rPr lang="en-US" sz="2000" b="1" dirty="0" smtClean="0"/>
              <a:t>SELECT  *  FROM  EMP;</a:t>
            </a:r>
          </a:p>
          <a:p>
            <a:pPr algn="l" eaLnBrk="1" hangingPunct="1"/>
            <a:r>
              <a:rPr lang="en-US" sz="2000" b="1" dirty="0" smtClean="0"/>
              <a:t>SELECT  *  FROM  EMP  WHERE  ENAME = ‘ANU’;</a:t>
            </a:r>
          </a:p>
          <a:p>
            <a:pPr algn="l" eaLnBrk="1" hangingPunct="1"/>
            <a:r>
              <a:rPr lang="en-US" sz="2000" b="1" dirty="0" smtClean="0"/>
              <a:t>SELECT  *  FROM  EMP  WHERE  SAL &gt; 20000;</a:t>
            </a:r>
          </a:p>
          <a:p>
            <a:pPr algn="l" eaLnBrk="1" hangingPunct="1"/>
            <a:r>
              <a:rPr lang="en-US" sz="2000" b="1" dirty="0" smtClean="0"/>
              <a:t>SELECT  *  FROM  EMP  WHERE </a:t>
            </a:r>
          </a:p>
          <a:p>
            <a:pPr algn="l" eaLnBrk="1" hangingPunct="1"/>
            <a:r>
              <a:rPr lang="en-US" sz="2000" b="1" dirty="0" smtClean="0"/>
              <a:t>      SAL &gt; 20000  AND  DGN = ‘MANAGER’;</a:t>
            </a:r>
          </a:p>
          <a:p>
            <a:pPr algn="l" eaLnBrk="1" hangingPunct="1"/>
            <a:r>
              <a:rPr lang="en-US" sz="2000" b="1" dirty="0" smtClean="0"/>
              <a:t>SELECT  *  FROM  EMP  WHERE </a:t>
            </a:r>
          </a:p>
          <a:p>
            <a:pPr algn="l" eaLnBrk="1" hangingPunct="1"/>
            <a:r>
              <a:rPr lang="en-US" sz="2000" b="1" dirty="0" smtClean="0"/>
              <a:t>      SAL &gt; 20000  OR  DGN = ‘MANAGER’;</a:t>
            </a:r>
          </a:p>
          <a:p>
            <a:pPr algn="l" eaLnBrk="1" hangingPunct="1"/>
            <a:endParaRPr lang="en-US" sz="2000" b="1" dirty="0" smtClean="0"/>
          </a:p>
          <a:p>
            <a:pPr algn="l" eaLnBrk="1" hangingPunct="1"/>
            <a:endParaRPr lang="en-US" sz="2000" b="1" dirty="0" smtClean="0"/>
          </a:p>
          <a:p>
            <a:pPr algn="l" eaLnBrk="1" hangingPunct="1"/>
            <a:endParaRPr lang="en-US" sz="2000" b="1" dirty="0" smtClean="0"/>
          </a:p>
          <a:p>
            <a:pPr algn="l" eaLnBrk="1" hangingPunct="1"/>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6811</TotalTime>
  <Words>3371</Words>
  <Application>Microsoft Office PowerPoint</Application>
  <PresentationFormat>On-screen Show (4:3)</PresentationFormat>
  <Paragraphs>565</Paragraphs>
  <Slides>59</Slides>
  <Notes>7</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Default Design</vt:lpstr>
      <vt:lpstr>SQL *Plus</vt:lpstr>
      <vt:lpstr>SQL Commands</vt:lpstr>
      <vt:lpstr>Basic Data Types</vt:lpstr>
      <vt:lpstr>Data Types (contd)</vt:lpstr>
      <vt:lpstr>CREATE</vt:lpstr>
      <vt:lpstr>DESC</vt:lpstr>
      <vt:lpstr>ALTER</vt:lpstr>
      <vt:lpstr>INSERT</vt:lpstr>
      <vt:lpstr>SELECT</vt:lpstr>
      <vt:lpstr>SELECT ( contd)</vt:lpstr>
      <vt:lpstr>UPDATE</vt:lpstr>
      <vt:lpstr>DELETE</vt:lpstr>
      <vt:lpstr>TRUNCATE</vt:lpstr>
      <vt:lpstr>DROP</vt:lpstr>
      <vt:lpstr>COMMIT</vt:lpstr>
      <vt:lpstr>GRANT</vt:lpstr>
      <vt:lpstr>ORDER  BY</vt:lpstr>
      <vt:lpstr>SQL * Plus Functions</vt:lpstr>
      <vt:lpstr>Date functions</vt:lpstr>
      <vt:lpstr>Character functions</vt:lpstr>
      <vt:lpstr>Numeric functions</vt:lpstr>
      <vt:lpstr>Conversion functions</vt:lpstr>
      <vt:lpstr>Miscellaneous functions</vt:lpstr>
      <vt:lpstr>GROUP FUNCTIONS</vt:lpstr>
      <vt:lpstr>GROUP  BY</vt:lpstr>
      <vt:lpstr>HAVING</vt:lpstr>
      <vt:lpstr>JOIN</vt:lpstr>
      <vt:lpstr>OUTER JOIN can be classified into 3 types.</vt:lpstr>
      <vt:lpstr>INNER  JOIN</vt:lpstr>
      <vt:lpstr>LEFT  OUTER  JOIN</vt:lpstr>
      <vt:lpstr>RIGHT  OUTER  JOIN</vt:lpstr>
      <vt:lpstr>FULL OUTER JOIN</vt:lpstr>
      <vt:lpstr>SELF  JOIN</vt:lpstr>
      <vt:lpstr>Equi  Join</vt:lpstr>
      <vt:lpstr>Non Equi join</vt:lpstr>
      <vt:lpstr>SET  OPERATORS</vt:lpstr>
      <vt:lpstr>UNION</vt:lpstr>
      <vt:lpstr>UNION  ALL</vt:lpstr>
      <vt:lpstr>INTERSECT</vt:lpstr>
      <vt:lpstr>MINUS</vt:lpstr>
      <vt:lpstr>CONSTRAINTS</vt:lpstr>
      <vt:lpstr>NOT  NULL  CONSTRAINT</vt:lpstr>
      <vt:lpstr> CHECK  CONSTRAINT</vt:lpstr>
      <vt:lpstr>UNIQUE  CONSTRAINT</vt:lpstr>
      <vt:lpstr>PRIMARY KEY CONSTRAINT</vt:lpstr>
      <vt:lpstr>FOREIGN KEY CONSTRAINT</vt:lpstr>
      <vt:lpstr>ON DELETE CASCADE</vt:lpstr>
      <vt:lpstr>SUBQUERY</vt:lpstr>
      <vt:lpstr>MULTIPLE  SUBQUERY</vt:lpstr>
      <vt:lpstr>MULTILEVEL SUBQUERY</vt:lpstr>
      <vt:lpstr>CORRELATED  SUBQUERY</vt:lpstr>
      <vt:lpstr>OTHER  DATABASE  OBJECTS</vt:lpstr>
      <vt:lpstr>SYNONYM</vt:lpstr>
      <vt:lpstr>VIEW</vt:lpstr>
      <vt:lpstr>VIEW (contd)</vt:lpstr>
      <vt:lpstr>SEQUENCE</vt:lpstr>
      <vt:lpstr>SEQUENCE (Contd)</vt:lpstr>
      <vt:lpstr>INDEX</vt:lpstr>
      <vt:lpstr>INDEX (contd)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2000</dc:title>
  <dc:creator>indiaoption</dc:creator>
  <cp:lastModifiedBy>manoj</cp:lastModifiedBy>
  <cp:revision>731</cp:revision>
  <dcterms:created xsi:type="dcterms:W3CDTF">2008-04-22T04:31:28Z</dcterms:created>
  <dcterms:modified xsi:type="dcterms:W3CDTF">2022-08-17T13:03:35Z</dcterms:modified>
</cp:coreProperties>
</file>