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56" r:id="rId4"/>
    <p:sldId id="266" r:id="rId5"/>
    <p:sldId id="265" r:id="rId6"/>
    <p:sldId id="267" r:id="rId7"/>
    <p:sldId id="268" r:id="rId8"/>
    <p:sldId id="270" r:id="rId9"/>
    <p:sldId id="277" r:id="rId10"/>
    <p:sldId id="276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8" autoAdjust="0"/>
    <p:restoredTop sz="93219" autoAdjust="0"/>
  </p:normalViewPr>
  <p:slideViewPr>
    <p:cSldViewPr snapToGrid="0">
      <p:cViewPr varScale="1">
        <p:scale>
          <a:sx n="108" d="100"/>
          <a:sy n="108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2479247294411361E-4"/>
          <c:y val="8.76371191935712E-2"/>
          <c:w val="0.94674865670913555"/>
          <c:h val="0.80584454933426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9FE-CE4B-ABD7-D3261EA4BA62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9FE-CE4B-ABD7-D3261EA4BA6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9FE-CE4B-ABD7-D3261EA4BA62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9FE-CE4B-ABD7-D3261EA4BA62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9FE-CE4B-ABD7-D3261EA4BA62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9FE-CE4B-ABD7-D3261EA4BA62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9FE-CE4B-ABD7-D3261EA4BA62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9FE-CE4B-ABD7-D3261EA4BA6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9FE-CE4B-ABD7-D3261EA4BA62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9FE-CE4B-ABD7-D3261EA4BA62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AASIKHA A </c:v>
                </c:pt>
                <c:pt idx="1">
                  <c:v>DEVARAJ V</c:v>
                </c:pt>
                <c:pt idx="2">
                  <c:v>AFIYA A</c:v>
                </c:pt>
                <c:pt idx="3">
                  <c:v>AAFIYAH TASNEEM H</c:v>
                </c:pt>
                <c:pt idx="4">
                  <c:v>AASHA RASINA 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FE-CE4B-ABD7-D3261EA4BA6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07DB-05BB-44B6-B921-B36E4883F0AF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25B2B-5ED6-491E-992C-FE06C601A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5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6A20-4C18-F9D7-C90B-2C6A97C2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B8EAF-483B-12DC-D02C-D7521143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5B76-AAB0-749A-ACD1-1B1F30EF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96D8-3ED7-55FF-3E43-33FC69BD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4D45-0E59-106A-D878-DD79DC6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E31-C95E-E737-4103-983CE9A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ED7C-5EC2-CF85-7B33-CAC095D06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77EC-8DB0-293D-55E2-38D6B326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506A-386E-D539-95D8-AB54F1B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B74F-BC5E-F301-083C-905E555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C362E-9AEF-CBB3-B6DD-E0700CC6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93F0-B0E6-1C5A-4783-B8513836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3F42-551F-07B7-91CF-F2658060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9B2A-D76F-211A-FF9B-3B3F1385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A1BF-AC5B-1A8A-2D34-84FC58F7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987-E3D4-5ACF-9951-9FADD764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749D-F400-6164-0D85-F3E2E196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C863-C31D-24DC-721F-1B4959E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AD97-84B4-7969-2C85-5D0DFC6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55B2-2580-A355-EC36-DF6A789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6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1002-BB3B-2702-7E51-8ECC256C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B6-14DE-D88E-F41C-B5FDD65D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4D72-5C29-123D-6CB1-DC6415EC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E0B8-665A-73F1-CEE6-7B15BCA9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4F6C-30B9-DDCC-7D4F-54AF927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1823-703B-19A9-9A3D-64042149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B94-BAC7-45AF-72CF-7F82B25CD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E8E5-7080-0A81-3DC5-8B2D89643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CEAB-6D8E-40DA-1ACF-0B212790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0B81D-EAB8-8A4D-078A-14131AFA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89E-CD3A-2BAB-025E-3BEC4CE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5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EA0-88F0-281D-6C4A-C35A43A8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3FF5-7331-465B-268A-EE64285A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3BAE-2111-9F8B-B800-99894545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0A8D8-4476-5371-0957-3DD62B97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D7A81-1D2D-E9C2-6CDC-1DD3A154D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120C1-0C58-E935-160B-B5F2E81E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99478-A6DC-D18F-0388-9EEEAB94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324A-CFC8-578E-FF37-DC2D261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DDE-E408-BAB0-80C1-80941F8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E9723-8EDC-7FB4-A7BF-6F34242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BAE33-0B3A-D549-5E7F-B1030701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7C20-F10F-7961-6507-069D5C64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3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1B8D6-1033-09E2-82FA-5061AD46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AE28C-1CA5-73E1-D197-844914A9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0C12-3B6D-F9D4-95A9-E6C76D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D67A-5499-D701-F239-D65B6F0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4203-3DB2-192A-D4CC-BB9BB3C9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DAF89-5826-069E-F5A4-E96E29935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EB3E-C3A8-813C-A2D0-2E54E6BC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1231-0050-79EF-6820-627CBE50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90189-B5AC-AAD7-88FB-24B1493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A615-2970-C5F9-B580-DDB2B39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4EC10-BA9F-2222-4A62-B1DBA389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738-B25A-AD9B-1FA4-677576C5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8BA6-B832-BCD9-88F0-55416D1F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6BF7D-9BE5-9A98-A261-E8D8F57B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EE69-2AA2-C0F4-AE7D-B938E7A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814BB-CAE2-0B46-5D14-D406F517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79556-06FB-6114-EBDA-32DAD053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D8E8-C0A2-E5F7-5BD9-B9DCAB4D4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9C0D-F541-45F1-871E-ED8778E97C9C}" type="datetimeFigureOut">
              <a:rPr lang="en-IN" smtClean="0"/>
              <a:t>12/07/24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2AD0-9B67-BA41-2E71-ABFA3BA19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4C70-519E-C84E-3A38-0E868C2C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3A7019-547D-DD90-5025-361D7573A5E0}"/>
              </a:ext>
            </a:extLst>
          </p:cNvPr>
          <p:cNvSpPr txBox="1"/>
          <p:nvPr/>
        </p:nvSpPr>
        <p:spPr>
          <a:xfrm>
            <a:off x="-8199120" y="5559772"/>
            <a:ext cx="864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2500" dirty="0">
                <a:solidFill>
                  <a:schemeClr val="bg1"/>
                </a:solidFill>
                <a:latin typeface="Rockwell Extra Bold" panose="02060903040505020403" pitchFamily="18" charset="0"/>
              </a:rPr>
              <a:t>USING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4B42-A949-5A34-1A18-2D059D563542}"/>
              </a:ext>
            </a:extLst>
          </p:cNvPr>
          <p:cNvSpPr txBox="1"/>
          <p:nvPr/>
        </p:nvSpPr>
        <p:spPr>
          <a:xfrm>
            <a:off x="865095" y="718001"/>
            <a:ext cx="10273552" cy="271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INTEL® UNNATI INDUSTRIAL TRAINING PROGRAM 2024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PIXEL PIONEERS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GPS TOLL-BASED SYSTEM SIMULATION USING PYTHON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SUBMISSION DATE – 15/07/2024</a:t>
            </a:r>
            <a:r>
              <a:rPr lang="en-IN" sz="2000" dirty="0">
                <a:effectLst/>
              </a:rPr>
              <a:t> </a:t>
            </a:r>
            <a:endParaRPr lang="en-US" sz="2000" dirty="0"/>
          </a:p>
        </p:txBody>
      </p:sp>
      <p:pic>
        <p:nvPicPr>
          <p:cNvPr id="6" name="Picture 5" descr="A highway with cars on it&#10;&#10;Description automatically generated">
            <a:extLst>
              <a:ext uri="{FF2B5EF4-FFF2-40B4-BE49-F238E27FC236}">
                <a16:creationId xmlns:a16="http://schemas.microsoft.com/office/drawing/2014/main" id="{03ED9197-09B4-3D0D-1D7A-C51BC961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512" y="3702424"/>
            <a:ext cx="2926976" cy="292697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AF519E-FB74-0533-60A3-8B8EF58B4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36428"/>
              </p:ext>
            </p:extLst>
          </p:nvPr>
        </p:nvGraphicFramePr>
        <p:xfrm>
          <a:off x="8496300" y="3794760"/>
          <a:ext cx="2834640" cy="2042160"/>
        </p:xfrm>
        <a:graphic>
          <a:graphicData uri="http://schemas.openxmlformats.org/drawingml/2006/table">
            <a:tbl>
              <a:tblPr/>
              <a:tblGrid>
                <a:gridCol w="2834640">
                  <a:extLst>
                    <a:ext uri="{9D8B030D-6E8A-4147-A177-3AD203B41FA5}">
                      <a16:colId xmlns:a16="http://schemas.microsoft.com/office/drawing/2014/main" val="1384247623"/>
                    </a:ext>
                  </a:extLst>
                </a:gridCol>
              </a:tblGrid>
              <a:tr h="477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AASIKHA A</a:t>
                      </a:r>
                    </a:p>
                    <a:p>
                      <a:pPr 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[LEAD]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391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AAFIYAH TASNEEM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6144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AFIYA.A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13247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DEVARAJ V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7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AASHA RASINA</a:t>
                      </a:r>
                    </a:p>
                    <a:p>
                      <a:pPr algn="ctr"/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2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F092F8-086D-83BD-D15C-9DCB812C2477}"/>
              </a:ext>
            </a:extLst>
          </p:cNvPr>
          <p:cNvSpPr txBox="1"/>
          <p:nvPr/>
        </p:nvSpPr>
        <p:spPr>
          <a:xfrm>
            <a:off x="861060" y="4446508"/>
            <a:ext cx="301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Ms. A. SNEGAA</a:t>
            </a:r>
          </a:p>
        </p:txBody>
      </p:sp>
    </p:spTree>
    <p:extLst>
      <p:ext uri="{BB962C8B-B14F-4D97-AF65-F5344CB8AC3E}">
        <p14:creationId xmlns:p14="http://schemas.microsoft.com/office/powerpoint/2010/main" val="127041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FF569-50F0-CFAB-6A38-0A6BDC009DF4}"/>
              </a:ext>
            </a:extLst>
          </p:cNvPr>
          <p:cNvSpPr txBox="1"/>
          <p:nvPr/>
        </p:nvSpPr>
        <p:spPr>
          <a:xfrm>
            <a:off x="5563185" y="408953"/>
            <a:ext cx="605614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Contributions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AASIKHA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Role: Project Lead, Simulation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Contributions: Designed project architecture, implemented vehicle movement simulation, coordinated team activities.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DEVARAJ V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Role: Data Analyst, Visualization Expert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Contributions: Developed Matplotlib visualizations, created interactive maps with Folium,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AFIYA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Role: UI/UX Designer, Tkinter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Contributions: Designed Tkinter UI, integrated data visualizations, ensured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63860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656E27-59A5-BE32-CDF9-0A712713F293}"/>
              </a:ext>
            </a:extLst>
          </p:cNvPr>
          <p:cNvSpPr txBox="1"/>
          <p:nvPr/>
        </p:nvSpPr>
        <p:spPr>
          <a:xfrm>
            <a:off x="382982" y="533156"/>
            <a:ext cx="6357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AAFIYAH TASNEEM 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Role: Data Scientist, Algorithm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Contributions: Developed toll calculation algorithms, implemented distance computation using Haversine formula, optimized algorithms.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AASHA RASINA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Role: Quality Assurance, Documentation Lead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Contributions: Conducted testing and debugging, documented project workflow, ensured code quality and version control.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42734C-D651-D735-7275-66CFB0E35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161592"/>
              </p:ext>
            </p:extLst>
          </p:nvPr>
        </p:nvGraphicFramePr>
        <p:xfrm>
          <a:off x="1046016" y="3573803"/>
          <a:ext cx="7050406" cy="328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975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341D1-0C20-C6B9-710A-93293E6797C2}"/>
              </a:ext>
            </a:extLst>
          </p:cNvPr>
          <p:cNvSpPr txBox="1"/>
          <p:nvPr/>
        </p:nvSpPr>
        <p:spPr>
          <a:xfrm>
            <a:off x="5013063" y="82132"/>
            <a:ext cx="726499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IN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endParaRPr lang="en-IN" sz="2000" b="0" i="0" u="sng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 vehicle movement and toll calculation simulation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an interactive Tkinter dashboard with Folium and Matplotlib visualizations.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dynamic toll calculation based on traffic conditions.</a:t>
            </a:r>
          </a:p>
          <a:p>
            <a:pPr algn="l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Simulation: Highlighted the benefits of real-time simulations in understanding vehicle movements and toll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Dynamic Toll Calculation: Emphasized adaptive toll systems for effective transportation management.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646000-E8BA-2B60-B48D-2D7B288E4967}"/>
              </a:ext>
            </a:extLst>
          </p:cNvPr>
          <p:cNvSpPr txBox="1"/>
          <p:nvPr/>
        </p:nvSpPr>
        <p:spPr>
          <a:xfrm>
            <a:off x="805070" y="1331843"/>
            <a:ext cx="50987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Managing dynamic toll charges and vehicle movements in a simulated environment.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vehicle paths, toll zones, and associated financial impacts.</a:t>
            </a:r>
            <a:endParaRPr kumimoji="0" lang="en-IN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993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C6A71-C907-0358-D36E-3DD52CFEF97C}"/>
              </a:ext>
            </a:extLst>
          </p:cNvPr>
          <p:cNvSpPr txBox="1"/>
          <p:nvPr/>
        </p:nvSpPr>
        <p:spPr>
          <a:xfrm>
            <a:off x="5356522" y="0"/>
            <a:ext cx="653489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IDEA BRIEF (SOLUTION)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Toll Calculation: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toll rates based on real-time congestion levels and distance travelled.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adjustments for low, medium, and high congestion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Simulation: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Realistic simulation of vehicle movements from start to end locations.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tracking of vehicle paths and toll zone crossings.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Algorithms: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Haversine formula for precise distance calculation between GPS coordinates.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Polygon containment algorithm for accurate toll zone crossing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Simulation Details: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multiple vehicles with unique start and end locations.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Step-wise movement simulation for realistic travel paths.</a:t>
            </a:r>
          </a:p>
        </p:txBody>
      </p:sp>
    </p:spTree>
    <p:extLst>
      <p:ext uri="{BB962C8B-B14F-4D97-AF65-F5344CB8AC3E}">
        <p14:creationId xmlns:p14="http://schemas.microsoft.com/office/powerpoint/2010/main" val="237428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28BAE2-3BE8-92C9-68EC-E7C4D6866542}"/>
              </a:ext>
            </a:extLst>
          </p:cNvPr>
          <p:cNvSpPr txBox="1"/>
          <p:nvPr/>
        </p:nvSpPr>
        <p:spPr>
          <a:xfrm>
            <a:off x="76798" y="187975"/>
            <a:ext cx="813419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Folium for Map Visualization: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maps displaying vehicle paths and toll zones.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highlighting of toll zone crossings.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Matplotlib for Data Representation: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 illustrating initial balances, final balances, and toll charges.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visual representation of financial impacts on each vehicle.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Tkinter Dashboard: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graphs and data tables for comprehensive</a:t>
            </a:r>
          </a:p>
          <a:p>
            <a:pPr lvl="1" algn="l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button to open and view the map in a web </a:t>
            </a:r>
          </a:p>
          <a:p>
            <a:pPr lvl="1" algn="l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browser.</a:t>
            </a:r>
          </a:p>
          <a:p>
            <a:pPr lvl="1" algn="l"/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Outcomes and Benefits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Understanding: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visualization of vehicle movements and financial deductions.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Insightful data on the impact of dynamic toll charges.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Practical Application: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use in real-world toll management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further development in traffic and toll management solutions.</a:t>
            </a:r>
          </a:p>
        </p:txBody>
      </p:sp>
    </p:spTree>
    <p:extLst>
      <p:ext uri="{BB962C8B-B14F-4D97-AF65-F5344CB8AC3E}">
        <p14:creationId xmlns:p14="http://schemas.microsoft.com/office/powerpoint/2010/main" val="288499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8DB8F-E025-859A-3971-22F6C162B02A}"/>
              </a:ext>
            </a:extLst>
          </p:cNvPr>
          <p:cNvSpPr txBox="1"/>
          <p:nvPr/>
        </p:nvSpPr>
        <p:spPr>
          <a:xfrm>
            <a:off x="5356522" y="26041"/>
            <a:ext cx="683547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Toll Calculation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Adaptive Toll Rates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Adjusts based on congestion levels for dynamic tolling.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Distance-Based Calculation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Haversine formula for accurate, proportional toll charges.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Vehicle Simulation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Step-Wise Movement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Simulates realistic vehicle travel in defined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Tracking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Monitors locations and detects toll zone crossings.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Visualization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Maps with Folium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vehicle paths and toll zones; highlights crossings.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Graphical Data Representation with Matplotlib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Bar charts for initial/final balances and toll charges.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User Interface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Tkinter Dashboard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Integrates map visualization, data charts, and detailed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Map Link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Opens map in a web browser for enhanced user engagement.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412470-6B3C-CA63-D707-6C322E95F996}"/>
              </a:ext>
            </a:extLst>
          </p:cNvPr>
          <p:cNvSpPr txBox="1"/>
          <p:nvPr/>
        </p:nvSpPr>
        <p:spPr>
          <a:xfrm>
            <a:off x="159022" y="1697645"/>
            <a:ext cx="82532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Financial Tracking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Account Management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initial and final balances,</a:t>
            </a:r>
          </a:p>
          <a:p>
            <a:pPr algn="l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toll charges.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Transparency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Clear breakdown of toll </a:t>
            </a:r>
          </a:p>
          <a:p>
            <a:pPr algn="l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deductions and balances.</a:t>
            </a:r>
          </a:p>
          <a:p>
            <a:pPr algn="l"/>
            <a:endParaRPr lang="en-IN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Expandable Features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Designed for more vehicles and </a:t>
            </a:r>
          </a:p>
          <a:p>
            <a:pPr algn="l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complex toll zones in future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Future-Ready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Potential for live traffic data integration </a:t>
            </a:r>
          </a:p>
          <a:p>
            <a:pPr algn="l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454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77EDA8-69EC-6CC3-9D85-ABF744E2D65F}"/>
              </a:ext>
            </a:extLst>
          </p:cNvPr>
          <p:cNvSpPr txBox="1"/>
          <p:nvPr/>
        </p:nvSpPr>
        <p:spPr>
          <a:xfrm>
            <a:off x="126112" y="241670"/>
            <a:ext cx="756520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Core for simulation logic, toll calculations, data handling, visualization, and GUI development.</a:t>
            </a:r>
          </a:p>
          <a:p>
            <a:pPr algn="l"/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Math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Functions for operations, Haversine formula for distance.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Generates random start/end locations for diverse scenarios.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Geospatial Visualization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Folium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maps, visualizes vehicle paths, toll zones</a:t>
            </a:r>
          </a:p>
          <a:p>
            <a:pPr algn="l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polygons, markers.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Matplotlib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Static/animated/interactive visualizations, bar 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 for financial data.</a:t>
            </a:r>
          </a:p>
          <a:p>
            <a:pPr algn="l"/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Tkinter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Standard interface to Tk GUI toolkit, creates integrated dashboard with graphs, tables, interactive buttons.</a:t>
            </a:r>
          </a:p>
          <a:p>
            <a:pPr algn="l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Collections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Efficient storage and manipulation, dictionaries for vehicle paths and account data.</a:t>
            </a:r>
          </a:p>
        </p:txBody>
      </p:sp>
    </p:spTree>
    <p:extLst>
      <p:ext uri="{BB962C8B-B14F-4D97-AF65-F5344CB8AC3E}">
        <p14:creationId xmlns:p14="http://schemas.microsoft.com/office/powerpoint/2010/main" val="98831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7FE63714-0549-1EF1-1DB2-218C543BCC9A}"/>
              </a:ext>
            </a:extLst>
          </p:cNvPr>
          <p:cNvSpPr/>
          <p:nvPr/>
        </p:nvSpPr>
        <p:spPr>
          <a:xfrm>
            <a:off x="1038203" y="347241"/>
            <a:ext cx="5675113" cy="5185458"/>
          </a:xfrm>
          <a:prstGeom prst="donut">
            <a:avLst>
              <a:gd name="adj" fmla="val 355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70223F-0519-20C5-93EE-E8271F747CE4}"/>
              </a:ext>
            </a:extLst>
          </p:cNvPr>
          <p:cNvSpPr/>
          <p:nvPr/>
        </p:nvSpPr>
        <p:spPr>
          <a:xfrm>
            <a:off x="3045268" y="152294"/>
            <a:ext cx="1660981" cy="706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4246-C313-19B5-7FB7-9010BC04C046}"/>
              </a:ext>
            </a:extLst>
          </p:cNvPr>
          <p:cNvSpPr/>
          <p:nvPr/>
        </p:nvSpPr>
        <p:spPr>
          <a:xfrm>
            <a:off x="5124953" y="786658"/>
            <a:ext cx="1942093" cy="104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349E3B-97ED-454D-5236-2AB52D471DA3}"/>
              </a:ext>
            </a:extLst>
          </p:cNvPr>
          <p:cNvSpPr/>
          <p:nvPr/>
        </p:nvSpPr>
        <p:spPr>
          <a:xfrm>
            <a:off x="947883" y="858349"/>
            <a:ext cx="1686301" cy="914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AND REVIEW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8002FE-194F-7370-D6C4-59E30ED1BE37}"/>
              </a:ext>
            </a:extLst>
          </p:cNvPr>
          <p:cNvSpPr/>
          <p:nvPr/>
        </p:nvSpPr>
        <p:spPr>
          <a:xfrm>
            <a:off x="5810234" y="2245547"/>
            <a:ext cx="1782757" cy="104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TOLL ZONE</a:t>
            </a:r>
          </a:p>
          <a:p>
            <a:pPr algn="ctr"/>
            <a:r>
              <a:rPr lang="en-US" dirty="0"/>
              <a:t>DEDUCTION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982A68-D1F6-06C8-9EDC-0DA7E40F0889}"/>
              </a:ext>
            </a:extLst>
          </p:cNvPr>
          <p:cNvSpPr/>
          <p:nvPr/>
        </p:nvSpPr>
        <p:spPr>
          <a:xfrm>
            <a:off x="457974" y="2142378"/>
            <a:ext cx="1721235" cy="937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INTEGRATION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9F8A97-C041-228A-BCD6-0907AC5556F3}"/>
              </a:ext>
            </a:extLst>
          </p:cNvPr>
          <p:cNvSpPr/>
          <p:nvPr/>
        </p:nvSpPr>
        <p:spPr>
          <a:xfrm>
            <a:off x="5362645" y="3704436"/>
            <a:ext cx="1953230" cy="9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CONGESTION</a:t>
            </a:r>
          </a:p>
          <a:p>
            <a:pPr algn="ctr"/>
            <a:r>
              <a:rPr lang="en-US" dirty="0"/>
              <a:t>LEVEL</a:t>
            </a:r>
          </a:p>
          <a:p>
            <a:pPr algn="ctr"/>
            <a:r>
              <a:rPr lang="en-US" dirty="0"/>
              <a:t>DETERMINATION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B2698-1ED6-845C-BBF7-26F5C62AABCC}"/>
              </a:ext>
            </a:extLst>
          </p:cNvPr>
          <p:cNvSpPr/>
          <p:nvPr/>
        </p:nvSpPr>
        <p:spPr>
          <a:xfrm>
            <a:off x="413313" y="3633388"/>
            <a:ext cx="1743566" cy="937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F61CF5-D6B8-81B6-081B-C73661FEC569}"/>
              </a:ext>
            </a:extLst>
          </p:cNvPr>
          <p:cNvSpPr/>
          <p:nvPr/>
        </p:nvSpPr>
        <p:spPr>
          <a:xfrm>
            <a:off x="4409698" y="4963717"/>
            <a:ext cx="1686301" cy="9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TOLL </a:t>
            </a:r>
          </a:p>
          <a:p>
            <a:pPr algn="ctr"/>
            <a:r>
              <a:rPr lang="en-US" dirty="0"/>
              <a:t>CALCULATION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3A17D3-C27E-78B9-E496-5A9A4D4CE7BA}"/>
              </a:ext>
            </a:extLst>
          </p:cNvPr>
          <p:cNvSpPr/>
          <p:nvPr/>
        </p:nvSpPr>
        <p:spPr>
          <a:xfrm>
            <a:off x="1997321" y="4963718"/>
            <a:ext cx="1721235" cy="938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FBC81E1-EC23-3096-3DAD-2B71BCFDACC5}"/>
              </a:ext>
            </a:extLst>
          </p:cNvPr>
          <p:cNvSpPr/>
          <p:nvPr/>
        </p:nvSpPr>
        <p:spPr>
          <a:xfrm rot="4200000">
            <a:off x="2711160" y="332413"/>
            <a:ext cx="533341" cy="41034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Arrow: Curved Left 88">
            <a:extLst>
              <a:ext uri="{FF2B5EF4-FFF2-40B4-BE49-F238E27FC236}">
                <a16:creationId xmlns:a16="http://schemas.microsoft.com/office/drawing/2014/main" id="{FCAA270B-8920-A744-94C9-63F8E5410151}"/>
              </a:ext>
            </a:extLst>
          </p:cNvPr>
          <p:cNvSpPr/>
          <p:nvPr/>
        </p:nvSpPr>
        <p:spPr>
          <a:xfrm>
            <a:off x="2792169" y="1315676"/>
            <a:ext cx="2842918" cy="3589495"/>
          </a:xfrm>
          <a:prstGeom prst="curvedLeftArrow">
            <a:avLst>
              <a:gd name="adj1" fmla="val 8452"/>
              <a:gd name="adj2" fmla="val 35616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CB7EB3-1D50-85E2-99C4-AE20938B9329}"/>
              </a:ext>
            </a:extLst>
          </p:cNvPr>
          <p:cNvSpPr txBox="1"/>
          <p:nvPr/>
        </p:nvSpPr>
        <p:spPr>
          <a:xfrm>
            <a:off x="2629540" y="2680074"/>
            <a:ext cx="242960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PROCESS FLOW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8B25B-B2B3-B000-1C47-F45D479B7961}"/>
              </a:ext>
            </a:extLst>
          </p:cNvPr>
          <p:cNvSpPr txBox="1"/>
          <p:nvPr/>
        </p:nvSpPr>
        <p:spPr>
          <a:xfrm>
            <a:off x="8126362" y="216825"/>
            <a:ext cx="315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52696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32360-5A4C-A174-EDED-C2FF76AE172B}"/>
              </a:ext>
            </a:extLst>
          </p:cNvPr>
          <p:cNvSpPr txBox="1"/>
          <p:nvPr/>
        </p:nvSpPr>
        <p:spPr>
          <a:xfrm>
            <a:off x="3047048" y="272534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881BC-5E2F-DFE8-21B2-A07030A93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29" y="2841911"/>
            <a:ext cx="12219029" cy="1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871</Words>
  <Application>Microsoft Macintosh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Arial Black</vt:lpstr>
      <vt:lpstr>Calibri</vt:lpstr>
      <vt:lpstr>Calibri Light</vt:lpstr>
      <vt:lpstr>Calisto MT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afiya a</dc:creator>
  <cp:lastModifiedBy>Devaraj  Venkatesh</cp:lastModifiedBy>
  <cp:revision>27</cp:revision>
  <dcterms:created xsi:type="dcterms:W3CDTF">2024-07-06T17:39:58Z</dcterms:created>
  <dcterms:modified xsi:type="dcterms:W3CDTF">2024-07-12T13:33:29Z</dcterms:modified>
</cp:coreProperties>
</file>