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16"/>
  </p:notesMasterIdLst>
  <p:handoutMasterIdLst>
    <p:handoutMasterId r:id="rId17"/>
  </p:handoutMasterIdLst>
  <p:sldIdLst>
    <p:sldId id="256" r:id="rId5"/>
    <p:sldId id="257" r:id="rId6"/>
    <p:sldId id="275" r:id="rId7"/>
    <p:sldId id="276" r:id="rId8"/>
    <p:sldId id="258" r:id="rId9"/>
    <p:sldId id="261" r:id="rId10"/>
    <p:sldId id="277" r:id="rId11"/>
    <p:sldId id="278" r:id="rId12"/>
    <p:sldId id="279" r:id="rId13"/>
    <p:sldId id="27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74" autoAdjust="0"/>
  </p:normalViewPr>
  <p:slideViewPr>
    <p:cSldViewPr snapToGrid="0">
      <p:cViewPr varScale="1">
        <p:scale>
          <a:sx n="66" d="100"/>
          <a:sy n="66" d="100"/>
        </p:scale>
        <p:origin x="668" y="5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stockChart>
        <c:ser>
          <c:idx val="1"/>
          <c:order val="0"/>
          <c:tx>
            <c:strRef>
              <c:f>Sheet1!$C$1</c:f>
              <c:strCache>
                <c:ptCount val="1"/>
                <c:pt idx="0">
                  <c:v>Open</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Sheet1!$C$2:$C$6</c:f>
              <c:numCache>
                <c:formatCode>General</c:formatCode>
                <c:ptCount val="5"/>
                <c:pt idx="0">
                  <c:v>44</c:v>
                </c:pt>
                <c:pt idx="1">
                  <c:v>25</c:v>
                </c:pt>
                <c:pt idx="2">
                  <c:v>38</c:v>
                </c:pt>
                <c:pt idx="3">
                  <c:v>50</c:v>
                </c:pt>
                <c:pt idx="4">
                  <c:v>34</c:v>
                </c:pt>
              </c:numCache>
            </c:numRef>
          </c:val>
          <c:smooth val="0"/>
          <c:extLst>
            <c:ext xmlns:c16="http://schemas.microsoft.com/office/drawing/2014/chart" uri="{C3380CC4-5D6E-409C-BE32-E72D297353CC}">
              <c16:uniqueId val="{00000001-C347-46B4-AD93-192D80B04C89}"/>
            </c:ext>
          </c:extLst>
        </c:ser>
        <c:ser>
          <c:idx val="2"/>
          <c:order val="1"/>
          <c:tx>
            <c:strRef>
              <c:f>Sheet1!$D$1</c:f>
              <c:strCache>
                <c:ptCount val="1"/>
                <c:pt idx="0">
                  <c:v>High</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Sheet1!$D$2:$D$6</c:f>
              <c:numCache>
                <c:formatCode>General</c:formatCode>
                <c:ptCount val="5"/>
                <c:pt idx="0">
                  <c:v>55</c:v>
                </c:pt>
                <c:pt idx="1">
                  <c:v>57</c:v>
                </c:pt>
                <c:pt idx="2">
                  <c:v>57</c:v>
                </c:pt>
                <c:pt idx="3">
                  <c:v>58</c:v>
                </c:pt>
                <c:pt idx="4">
                  <c:v>58</c:v>
                </c:pt>
              </c:numCache>
            </c:numRef>
          </c:val>
          <c:smooth val="0"/>
          <c:extLst>
            <c:ext xmlns:c16="http://schemas.microsoft.com/office/drawing/2014/chart" uri="{C3380CC4-5D6E-409C-BE32-E72D297353CC}">
              <c16:uniqueId val="{00000002-C347-46B4-AD93-192D80B04C89}"/>
            </c:ext>
          </c:extLst>
        </c:ser>
        <c:ser>
          <c:idx val="3"/>
          <c:order val="2"/>
          <c:tx>
            <c:strRef>
              <c:f>Sheet1!$E$1</c:f>
              <c:strCache>
                <c:ptCount val="1"/>
                <c:pt idx="0">
                  <c:v>Low</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Sheet1!$E$2:$E$6</c:f>
              <c:numCache>
                <c:formatCode>General</c:formatCode>
                <c:ptCount val="5"/>
                <c:pt idx="0">
                  <c:v>11</c:v>
                </c:pt>
                <c:pt idx="1">
                  <c:v>12</c:v>
                </c:pt>
                <c:pt idx="2">
                  <c:v>13</c:v>
                </c:pt>
                <c:pt idx="3">
                  <c:v>11</c:v>
                </c:pt>
                <c:pt idx="4">
                  <c:v>25</c:v>
                </c:pt>
              </c:numCache>
            </c:numRef>
          </c:val>
          <c:smooth val="0"/>
          <c:extLst>
            <c:ext xmlns:c16="http://schemas.microsoft.com/office/drawing/2014/chart" uri="{C3380CC4-5D6E-409C-BE32-E72D297353CC}">
              <c16:uniqueId val="{00000003-C347-46B4-AD93-192D80B04C89}"/>
            </c:ext>
          </c:extLst>
        </c:ser>
        <c:ser>
          <c:idx val="4"/>
          <c:order val="3"/>
          <c:tx>
            <c:strRef>
              <c:f>Sheet1!$F$1</c:f>
              <c:strCache>
                <c:ptCount val="1"/>
                <c:pt idx="0">
                  <c:v>Close</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Sheet1!$F$2:$F$6</c:f>
              <c:numCache>
                <c:formatCode>General</c:formatCode>
                <c:ptCount val="5"/>
                <c:pt idx="0">
                  <c:v>25</c:v>
                </c:pt>
                <c:pt idx="1">
                  <c:v>38</c:v>
                </c:pt>
                <c:pt idx="2">
                  <c:v>50</c:v>
                </c:pt>
                <c:pt idx="3">
                  <c:v>35</c:v>
                </c:pt>
                <c:pt idx="4">
                  <c:v>43</c:v>
                </c:pt>
              </c:numCache>
            </c:numRef>
          </c:val>
          <c:smooth val="0"/>
          <c:extLst>
            <c:ext xmlns:c16="http://schemas.microsoft.com/office/drawing/2014/chart" uri="{C3380CC4-5D6E-409C-BE32-E72D297353CC}">
              <c16:uniqueId val="{00000004-C347-46B4-AD93-192D80B04C89}"/>
            </c:ext>
          </c:extLst>
        </c:ser>
        <c:dLbls>
          <c:showLegendKey val="0"/>
          <c:showVal val="0"/>
          <c:showCatName val="0"/>
          <c:showSerName val="0"/>
          <c:showPercent val="0"/>
          <c:showBubbleSize val="0"/>
        </c:dLbls>
        <c:axId val="438650936"/>
        <c:axId val="438651920"/>
      </c:stockChart>
      <c:catAx>
        <c:axId val="438650936"/>
        <c:scaling>
          <c:orientation val="minMax"/>
        </c:scaling>
        <c:delete val="1"/>
        <c:axPos val="b"/>
        <c:numFmt formatCode="General" sourceLinked="1"/>
        <c:majorTickMark val="none"/>
        <c:minorTickMark val="none"/>
        <c:tickLblPos val="nextTo"/>
        <c:crossAx val="438651920"/>
        <c:crosses val="autoZero"/>
        <c:auto val="1"/>
        <c:lblAlgn val="ctr"/>
        <c:lblOffset val="100"/>
        <c:noMultiLvlLbl val="0"/>
      </c:catAx>
      <c:valAx>
        <c:axId val="438651920"/>
        <c:scaling>
          <c:orientation val="minMax"/>
        </c:scaling>
        <c:delete val="1"/>
        <c:axPos val="l"/>
        <c:numFmt formatCode="General" sourceLinked="1"/>
        <c:majorTickMark val="none"/>
        <c:minorTickMark val="none"/>
        <c:tickLblPos val="nextTo"/>
        <c:crossAx val="43865093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6">
  <a:schemeClr val="accent4"/>
  <a:schemeClr val="accent4"/>
  <a:schemeClr val="accent4"/>
  <a:schemeClr val="accent4"/>
  <a:schemeClr val="accent4"/>
  <a:schemeClr val="accent4"/>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5/19/2022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358972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102100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5/19/2022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5/19/2022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5/19/2022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5/19/2022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5/19/2022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5/19/2022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5/19/2022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5/19/2022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5/19/2022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3.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572852" y="502276"/>
            <a:ext cx="5171126" cy="2511380"/>
          </a:xfrm>
          <a:noFill/>
          <a:ln>
            <a:solidFill>
              <a:schemeClr val="tx1"/>
            </a:solidFill>
          </a:ln>
          <a:effectLst>
            <a:glow rad="152400">
              <a:schemeClr val="tx1">
                <a:alpha val="13000"/>
              </a:schemeClr>
            </a:glow>
          </a:effectLst>
        </p:spPr>
        <p:txBody>
          <a:bodyPr>
            <a:noAutofit/>
          </a:bodyPr>
          <a:lstStyle/>
          <a:p>
            <a:r>
              <a:rPr lang="en-US" sz="4000" dirty="0">
                <a:solidFill>
                  <a:schemeClr val="tx1"/>
                </a:solidFill>
              </a:rPr>
              <a:t>TRANSPORT OPMTIMIZATION PROGRAM</a:t>
            </a:r>
            <a:br>
              <a:rPr lang="en-US" sz="4000" dirty="0">
                <a:solidFill>
                  <a:schemeClr val="tx1"/>
                </a:solidFill>
              </a:rPr>
            </a:br>
            <a:r>
              <a:rPr lang="en-US" sz="4000" dirty="0">
                <a:solidFill>
                  <a:schemeClr val="tx1"/>
                </a:solidFill>
              </a:rPr>
              <a:t>(T.O.P.)</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618964"/>
            <a:ext cx="4486656" cy="2511380"/>
          </a:xfrm>
        </p:spPr>
        <p:txBody>
          <a:bodyPr>
            <a:normAutofit/>
          </a:bodyPr>
          <a:lstStyle/>
          <a:p>
            <a:r>
              <a:rPr lang="en-US" sz="1800" dirty="0">
                <a:solidFill>
                  <a:schemeClr val="tx1"/>
                </a:solidFill>
              </a:rPr>
              <a:t>Group Members:</a:t>
            </a:r>
          </a:p>
          <a:p>
            <a:r>
              <a:rPr lang="en-US" sz="1800" dirty="0" err="1">
                <a:solidFill>
                  <a:schemeClr val="tx1"/>
                </a:solidFill>
              </a:rPr>
              <a:t>Harshit</a:t>
            </a:r>
            <a:r>
              <a:rPr lang="en-US" sz="1800" dirty="0">
                <a:solidFill>
                  <a:schemeClr val="tx1"/>
                </a:solidFill>
              </a:rPr>
              <a:t> Gupta      – 20BCS4925</a:t>
            </a:r>
          </a:p>
          <a:p>
            <a:r>
              <a:rPr lang="en-US" sz="1800" dirty="0">
                <a:solidFill>
                  <a:schemeClr val="tx1"/>
                </a:solidFill>
              </a:rPr>
              <a:t>Kinshuk Chauhan – 20BCS4917</a:t>
            </a:r>
          </a:p>
          <a:p>
            <a:r>
              <a:rPr lang="en-US" sz="1800" dirty="0" err="1">
                <a:solidFill>
                  <a:schemeClr val="tx1"/>
                </a:solidFill>
              </a:rPr>
              <a:t>Ashutosh</a:t>
            </a:r>
            <a:r>
              <a:rPr lang="en-US" sz="1800" dirty="0">
                <a:solidFill>
                  <a:schemeClr val="tx1"/>
                </a:solidFill>
              </a:rPr>
              <a:t> Kumar  – 20BCS4960</a:t>
            </a:r>
          </a:p>
          <a:p>
            <a:r>
              <a:rPr lang="en-US" sz="1800" dirty="0" err="1">
                <a:solidFill>
                  <a:schemeClr val="tx1"/>
                </a:solidFill>
              </a:rPr>
              <a:t>Ankul</a:t>
            </a:r>
            <a:r>
              <a:rPr lang="en-US" sz="1800" dirty="0">
                <a:solidFill>
                  <a:schemeClr val="tx1"/>
                </a:solidFill>
              </a:rPr>
              <a:t> </a:t>
            </a:r>
            <a:r>
              <a:rPr lang="en-US" sz="1800" dirty="0" err="1">
                <a:solidFill>
                  <a:schemeClr val="tx1"/>
                </a:solidFill>
              </a:rPr>
              <a:t>Agnihotri</a:t>
            </a:r>
            <a:r>
              <a:rPr lang="en-US" sz="1800" dirty="0">
                <a:solidFill>
                  <a:schemeClr val="tx1"/>
                </a:solidFill>
              </a:rPr>
              <a:t>    – 20BCS4913</a:t>
            </a:r>
          </a:p>
          <a:p>
            <a:r>
              <a:rPr lang="en-US" sz="1800" dirty="0" err="1">
                <a:solidFill>
                  <a:schemeClr val="tx1"/>
                </a:solidFill>
              </a:rPr>
              <a:t>Sohail</a:t>
            </a:r>
            <a:r>
              <a:rPr lang="en-US" sz="1800" dirty="0">
                <a:solidFill>
                  <a:schemeClr val="tx1"/>
                </a:solidFill>
              </a:rPr>
              <a:t> </a:t>
            </a:r>
            <a:r>
              <a:rPr lang="en-US" sz="1800" dirty="0" err="1">
                <a:solidFill>
                  <a:schemeClr val="tx1"/>
                </a:solidFill>
              </a:rPr>
              <a:t>Iqrar</a:t>
            </a:r>
            <a:r>
              <a:rPr lang="en-US" sz="1800" dirty="0">
                <a:solidFill>
                  <a:schemeClr val="tx1"/>
                </a:solidFill>
              </a:rPr>
              <a:t>          – 20BCS7814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758"/>
            <a:ext cx="6096000" cy="2369714"/>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17877"/>
          <a:stretch/>
        </p:blipFill>
        <p:spPr>
          <a:xfrm>
            <a:off x="6096000" y="2395472"/>
            <a:ext cx="6096000" cy="1893195"/>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19126"/>
          <a:stretch/>
        </p:blipFill>
        <p:spPr>
          <a:xfrm>
            <a:off x="6096000" y="4288667"/>
            <a:ext cx="6096000" cy="2569334"/>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4672" y="804671"/>
            <a:ext cx="4486656" cy="1062766"/>
          </a:xfrm>
        </p:spPr>
        <p:txBody>
          <a:bodyPr>
            <a:normAutofit/>
          </a:bodyPr>
          <a:lstStyle/>
          <a:p>
            <a:r>
              <a:rPr lang="en-IN" sz="3200" b="1" dirty="0">
                <a:solidFill>
                  <a:schemeClr val="accent1">
                    <a:lumMod val="75000"/>
                  </a:schemeClr>
                </a:solidFill>
              </a:rPr>
              <a:t>OUTCOMES</a:t>
            </a:r>
          </a:p>
        </p:txBody>
      </p:sp>
      <p:sp>
        <p:nvSpPr>
          <p:cNvPr id="6" name="Text Placeholder 5"/>
          <p:cNvSpPr>
            <a:spLocks noGrp="1"/>
          </p:cNvSpPr>
          <p:nvPr>
            <p:ph type="body" sz="half" idx="2"/>
          </p:nvPr>
        </p:nvSpPr>
        <p:spPr>
          <a:xfrm>
            <a:off x="637247" y="2498501"/>
            <a:ext cx="4486656" cy="4095482"/>
          </a:xfrm>
        </p:spPr>
        <p:txBody>
          <a:bodyPr>
            <a:normAutofit fontScale="92500" lnSpcReduction="20000"/>
          </a:bodyPr>
          <a:lstStyle/>
          <a:p>
            <a:pPr marL="285750" indent="-285750" algn="just">
              <a:buFont typeface="Arial" panose="020B0604020202020204" pitchFamily="34" charset="0"/>
              <a:buChar char="•"/>
            </a:pPr>
            <a:r>
              <a:rPr lang="en-IN" sz="2500" dirty="0">
                <a:solidFill>
                  <a:schemeClr val="tx1">
                    <a:lumMod val="85000"/>
                    <a:lumOff val="15000"/>
                  </a:schemeClr>
                </a:solidFill>
              </a:rPr>
              <a:t>The very motive and aim of our efforts through this project is to make people spend less money as they share the amount on every ride with others who also do the same. Our little efforts of carpooling helps people to use lesser number of vehicles as compared to what they would have done if travelled alone causing a drastic effect on pollution and also lessens the traffic overall.</a:t>
            </a:r>
          </a:p>
          <a:p>
            <a:endParaRPr lang="en-IN" sz="2500" dirty="0"/>
          </a:p>
        </p:txBody>
      </p:sp>
      <p:pic>
        <p:nvPicPr>
          <p:cNvPr id="5" name="Content Placeholder 4"/>
          <p:cNvPicPr>
            <a:picLocks noGrp="1" noChangeAspect="1"/>
          </p:cNvPicPr>
          <p:nvPr>
            <p:ph idx="1"/>
          </p:nvPr>
        </p:nvPicPr>
        <p:blipFill>
          <a:blip r:embed="rId2"/>
          <a:stretch>
            <a:fillRect/>
          </a:stretch>
        </p:blipFill>
        <p:spPr>
          <a:xfrm>
            <a:off x="6091707" y="0"/>
            <a:ext cx="6100292" cy="6858000"/>
          </a:xfrm>
          <a:prstGeom prst="rect">
            <a:avLst/>
          </a:prstGeom>
        </p:spPr>
      </p:pic>
    </p:spTree>
    <p:extLst>
      <p:ext uri="{BB962C8B-B14F-4D97-AF65-F5344CB8AC3E}">
        <p14:creationId xmlns:p14="http://schemas.microsoft.com/office/powerpoint/2010/main" val="47127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7147775" y="228599"/>
            <a:ext cx="4224270" cy="639114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Please do visit our</a:t>
            </a:r>
            <a:br>
              <a:rPr lang="en-US" dirty="0">
                <a:solidFill>
                  <a:schemeClr val="bg1"/>
                </a:solidFill>
              </a:rPr>
            </a:br>
            <a:r>
              <a:rPr lang="en-US" dirty="0">
                <a:solidFill>
                  <a:schemeClr val="bg1"/>
                </a:solidFill>
              </a:rPr>
              <a:t>website to get a better experience. </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buNone/>
            </a:pPr>
            <a:endParaRPr lang="en-US" dirty="0">
              <a:solidFill>
                <a:schemeClr val="bg1"/>
              </a:solidFill>
            </a:endParaRPr>
          </a:p>
          <a:p>
            <a:endParaRPr lang="en-US" dirty="0">
              <a:solidFill>
                <a:schemeClr val="bg1"/>
              </a:solidFill>
            </a:endParaRPr>
          </a:p>
        </p:txBody>
      </p:sp>
      <p:pic>
        <p:nvPicPr>
          <p:cNvPr id="2050" name="Picture 2" descr="How to Send a Thank You Email to Blog Commenters in WordP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68" y="228599"/>
            <a:ext cx="5962296" cy="6391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808523" y="468923"/>
            <a:ext cx="4494998" cy="1184031"/>
          </a:xfrm>
          <a:noFill/>
          <a:ln>
            <a:solidFill>
              <a:schemeClr val="bg1"/>
            </a:solidFill>
          </a:ln>
          <a:effectLst>
            <a:glow rad="152400">
              <a:schemeClr val="bg1">
                <a:alpha val="13000"/>
              </a:schemeClr>
            </a:glow>
          </a:effectLst>
        </p:spPr>
        <p:txBody>
          <a:bodyPr wrap="square">
            <a:noAutofit/>
          </a:bodyPr>
          <a:lstStyle/>
          <a:p>
            <a:r>
              <a:rPr lang="en-US" sz="3500" dirty="0">
                <a:solidFill>
                  <a:schemeClr val="bg1"/>
                </a:solidFill>
              </a:rPr>
              <a:t>Introduction</a:t>
            </a:r>
          </a:p>
        </p:txBody>
      </p:sp>
      <p:sp>
        <p:nvSpPr>
          <p:cNvPr id="8" name="Text Placeholder 7"/>
          <p:cNvSpPr>
            <a:spLocks noGrp="1"/>
          </p:cNvSpPr>
          <p:nvPr>
            <p:ph type="body" sz="half" idx="2"/>
          </p:nvPr>
        </p:nvSpPr>
        <p:spPr>
          <a:xfrm>
            <a:off x="309093" y="2145325"/>
            <a:ext cx="5512158" cy="2838799"/>
          </a:xfrm>
        </p:spPr>
        <p:txBody>
          <a:bodyPr>
            <a:noAutofit/>
          </a:bodyPr>
          <a:lstStyle/>
          <a:p>
            <a:pPr algn="just"/>
            <a:r>
              <a:rPr lang="en-IN" sz="2000" dirty="0"/>
              <a:t>Due to the increasing amount of peoples, every single people travel to their Destination alone in their own car. Traveling alone leads to increases individual fuel costs. The carpooling system merges multiple new people in a car which leads to meeting new people in a car, reducing air pollution and noise pollution. The carpooling system saves the economy of every people as they share their rides and also share the cost with the other member in the car. It will stop endless Spending money on travel. Rather than using public transportation such as local trains, buses, and metros. </a:t>
            </a:r>
          </a:p>
        </p:txBody>
      </p:sp>
      <p:pic>
        <p:nvPicPr>
          <p:cNvPr id="4" name="Picture Placeholder 3"/>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3411" t="15260" r="2884" b="11661"/>
          <a:stretch/>
        </p:blipFill>
        <p:spPr>
          <a:xfrm>
            <a:off x="6091707" y="0"/>
            <a:ext cx="6100293"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817673" y="481802"/>
            <a:ext cx="4494998" cy="1184031"/>
          </a:xfrm>
          <a:noFill/>
          <a:ln>
            <a:solidFill>
              <a:schemeClr val="bg1"/>
            </a:solidFill>
          </a:ln>
          <a:effectLst>
            <a:glow rad="152400">
              <a:schemeClr val="bg1">
                <a:alpha val="13000"/>
              </a:schemeClr>
            </a:glow>
          </a:effectLst>
        </p:spPr>
        <p:txBody>
          <a:bodyPr wrap="square">
            <a:noAutofit/>
          </a:bodyPr>
          <a:lstStyle/>
          <a:p>
            <a:r>
              <a:rPr lang="en-US" sz="3500" dirty="0">
                <a:solidFill>
                  <a:schemeClr val="bg1"/>
                </a:solidFill>
              </a:rPr>
              <a:t>What is car pooling ?</a:t>
            </a:r>
          </a:p>
        </p:txBody>
      </p:sp>
      <p:sp>
        <p:nvSpPr>
          <p:cNvPr id="8" name="Text Placeholder 7"/>
          <p:cNvSpPr>
            <a:spLocks noGrp="1"/>
          </p:cNvSpPr>
          <p:nvPr>
            <p:ph type="body" sz="half" idx="2"/>
          </p:nvPr>
        </p:nvSpPr>
        <p:spPr>
          <a:xfrm>
            <a:off x="309093" y="2621843"/>
            <a:ext cx="5512158" cy="2838799"/>
          </a:xfrm>
        </p:spPr>
        <p:txBody>
          <a:bodyPr>
            <a:noAutofit/>
          </a:bodyPr>
          <a:lstStyle/>
          <a:p>
            <a:pPr algn="just"/>
            <a:r>
              <a:rPr lang="en-IN" sz="2400" dirty="0"/>
              <a:t>Carpooling is a mode of transportation in which a non-profit driver can share a common route and time in their personal car with passengers. Researchers believe that the characteristics of participants in carpool trips influence carpool formation.</a:t>
            </a:r>
          </a:p>
        </p:txBody>
      </p:sp>
      <p:sp>
        <p:nvSpPr>
          <p:cNvPr id="9" name="Picture Placeholder 8"/>
          <p:cNvSpPr>
            <a:spLocks noGrp="1"/>
          </p:cNvSpPr>
          <p:nvPr>
            <p:ph type="pic" idx="1"/>
          </p:nvPr>
        </p:nvSpPr>
        <p:spPr/>
      </p:sp>
      <p:pic>
        <p:nvPicPr>
          <p:cNvPr id="2050" name="Picture 2" descr="https://entrackr.com/wp-content/uploads/2019/09/WhatsApp-Image-2019-09-16-at-9.35.56-AM-1200x600.jpeg"/>
          <p:cNvPicPr>
            <a:picLocks noChangeAspect="1" noChangeArrowheads="1"/>
          </p:cNvPicPr>
          <p:nvPr/>
        </p:nvPicPr>
        <p:blipFill rotWithShape="1">
          <a:blip r:embed="rId3">
            <a:extLst>
              <a:ext uri="{28A0092B-C50C-407E-A947-70E740481C1C}">
                <a14:useLocalDpi xmlns:a14="http://schemas.microsoft.com/office/drawing/2010/main" val="0"/>
              </a:ext>
            </a:extLst>
          </a:blip>
          <a:srcRect l="14930" r="17676"/>
          <a:stretch/>
        </p:blipFill>
        <p:spPr bwMode="auto">
          <a:xfrm>
            <a:off x="6095999" y="0"/>
            <a:ext cx="6096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2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808523" y="468923"/>
            <a:ext cx="4494998" cy="1184031"/>
          </a:xfrm>
          <a:noFill/>
          <a:ln>
            <a:solidFill>
              <a:schemeClr val="bg1"/>
            </a:solidFill>
          </a:ln>
          <a:effectLst>
            <a:glow rad="152400">
              <a:schemeClr val="bg1">
                <a:alpha val="13000"/>
              </a:schemeClr>
            </a:glow>
          </a:effectLst>
        </p:spPr>
        <p:txBody>
          <a:bodyPr wrap="square">
            <a:noAutofit/>
          </a:bodyPr>
          <a:lstStyle/>
          <a:p>
            <a:r>
              <a:rPr lang="en-US" sz="3500" dirty="0">
                <a:solidFill>
                  <a:schemeClr val="bg1"/>
                </a:solidFill>
              </a:rPr>
              <a:t>Objective</a:t>
            </a:r>
          </a:p>
        </p:txBody>
      </p:sp>
      <p:sp>
        <p:nvSpPr>
          <p:cNvPr id="8" name="Text Placeholder 7"/>
          <p:cNvSpPr>
            <a:spLocks noGrp="1"/>
          </p:cNvSpPr>
          <p:nvPr>
            <p:ph type="body" sz="half" idx="2"/>
          </p:nvPr>
        </p:nvSpPr>
        <p:spPr>
          <a:xfrm>
            <a:off x="309093" y="2145325"/>
            <a:ext cx="5512158" cy="2838799"/>
          </a:xfrm>
        </p:spPr>
        <p:txBody>
          <a:bodyPr>
            <a:noAutofit/>
          </a:bodyPr>
          <a:lstStyle/>
          <a:p>
            <a:pPr algn="just"/>
            <a:r>
              <a:rPr lang="en-IN" sz="2200" dirty="0"/>
              <a:t>The main objective of this project is to create a platform to solve major environmental issues and to provide customers with optimized facilities. This is going to prove a good approach to resolving the issues related to costly cab booking and also save the time of the customers. </a:t>
            </a:r>
          </a:p>
          <a:p>
            <a:pPr algn="just"/>
            <a:r>
              <a:rPr lang="en-IN" sz="2200" dirty="0"/>
              <a:t>This will also have several good effects like a better use of resources and a reduction in time incompatibility. </a:t>
            </a:r>
          </a:p>
        </p:txBody>
      </p:sp>
      <p:pic>
        <p:nvPicPr>
          <p:cNvPr id="6" name="Picture Placeholder 5"/>
          <p:cNvPicPr>
            <a:picLocks noGrp="1" noChangeAspect="1"/>
          </p:cNvPicPr>
          <p:nvPr>
            <p:ph type="pic" idx="1"/>
          </p:nvPr>
        </p:nvPicPr>
        <p:blipFill rotWithShape="1">
          <a:blip r:embed="rId3"/>
          <a:srcRect l="1950" r="1950" b="9295"/>
          <a:stretch/>
        </p:blipFill>
        <p:spPr>
          <a:xfrm>
            <a:off x="6095999" y="0"/>
            <a:ext cx="6102097" cy="6220496"/>
          </a:xfrm>
          <a:prstGeom prst="rect">
            <a:avLst/>
          </a:prstGeom>
        </p:spPr>
      </p:pic>
    </p:spTree>
    <p:extLst>
      <p:ext uri="{BB962C8B-B14F-4D97-AF65-F5344CB8AC3E}">
        <p14:creationId xmlns:p14="http://schemas.microsoft.com/office/powerpoint/2010/main" val="116388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8894-19E5-4916-B37E-B4A80B9B8D52}"/>
              </a:ext>
            </a:extLst>
          </p:cNvPr>
          <p:cNvSpPr>
            <a:spLocks noGrp="1"/>
          </p:cNvSpPr>
          <p:nvPr>
            <p:ph type="title" idx="4294967295"/>
          </p:nvPr>
        </p:nvSpPr>
        <p:spPr>
          <a:xfrm>
            <a:off x="1871907" y="379116"/>
            <a:ext cx="8289523" cy="1495425"/>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What we have use in our project ?</a:t>
            </a:r>
          </a:p>
        </p:txBody>
      </p:sp>
      <p:graphicFrame>
        <p:nvGraphicFramePr>
          <p:cNvPr id="6" name="Content Placeholder 5" descr="Financial Chart">
            <a:extLst>
              <a:ext uri="{FF2B5EF4-FFF2-40B4-BE49-F238E27FC236}">
                <a16:creationId xmlns:a16="http://schemas.microsoft.com/office/drawing/2014/main" id="{553FBC4F-691A-471D-8ADC-EEE7AF67D66D}"/>
              </a:ext>
            </a:extLst>
          </p:cNvPr>
          <p:cNvGraphicFramePr>
            <a:graphicFrameLocks noGrp="1"/>
          </p:cNvGraphicFramePr>
          <p:nvPr>
            <p:ph idx="4294967295"/>
            <p:extLst>
              <p:ext uri="{D42A27DB-BD31-4B8C-83A1-F6EECF244321}">
                <p14:modId xmlns:p14="http://schemas.microsoft.com/office/powerpoint/2010/main" val="2490087338"/>
              </p:ext>
            </p:extLst>
          </p:nvPr>
        </p:nvGraphicFramePr>
        <p:xfrm flipH="1">
          <a:off x="-45718" y="965200"/>
          <a:ext cx="45719" cy="4571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4572" t="37104" r="34315" b="33760"/>
          <a:stretch/>
        </p:blipFill>
        <p:spPr>
          <a:xfrm>
            <a:off x="7817475" y="2408351"/>
            <a:ext cx="3129567" cy="1648496"/>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5220" t="11783" r="5491" b="18794"/>
          <a:stretch/>
        </p:blipFill>
        <p:spPr>
          <a:xfrm>
            <a:off x="592429" y="2627289"/>
            <a:ext cx="5653825" cy="3296993"/>
          </a:xfrm>
          <a:prstGeom prst="rect">
            <a:avLst/>
          </a:prstGeom>
        </p:spPr>
      </p:pic>
      <p:pic>
        <p:nvPicPr>
          <p:cNvPr id="16" name="Picture 15"/>
          <p:cNvPicPr>
            <a:picLocks noChangeAspect="1"/>
          </p:cNvPicPr>
          <p:nvPr/>
        </p:nvPicPr>
        <p:blipFill rotWithShape="1">
          <a:blip r:embed="rId6"/>
          <a:srcRect t="22770" r="-325" b="20025"/>
          <a:stretch/>
        </p:blipFill>
        <p:spPr>
          <a:xfrm>
            <a:off x="6926020" y="4056847"/>
            <a:ext cx="4617744" cy="1481069"/>
          </a:xfrm>
          <a:prstGeom prst="rect">
            <a:avLst/>
          </a:prstGeom>
        </p:spPr>
      </p:pic>
    </p:spTree>
    <p:extLst>
      <p:ext uri="{BB962C8B-B14F-4D97-AF65-F5344CB8AC3E}">
        <p14:creationId xmlns:p14="http://schemas.microsoft.com/office/powerpoint/2010/main" val="412895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42859" y="140677"/>
            <a:ext cx="7729728" cy="914400"/>
          </a:xfrm>
        </p:spPr>
        <p:style>
          <a:lnRef idx="2">
            <a:schemeClr val="dk1"/>
          </a:lnRef>
          <a:fillRef idx="1">
            <a:schemeClr val="lt1"/>
          </a:fillRef>
          <a:effectRef idx="0">
            <a:schemeClr val="dk1"/>
          </a:effectRef>
          <a:fontRef idx="minor">
            <a:schemeClr val="dk1"/>
          </a:fontRef>
        </p:style>
        <p:txBody>
          <a:bodyPr>
            <a:normAutofit/>
          </a:bodyPr>
          <a:lstStyle/>
          <a:p>
            <a:r>
              <a:rPr lang="en-IN" sz="4000" b="1" dirty="0">
                <a:solidFill>
                  <a:schemeClr val="accent1">
                    <a:lumMod val="75000"/>
                  </a:schemeClr>
                </a:solidFill>
              </a:rPr>
              <a:t>FRONT-END</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1" y="1285272"/>
            <a:ext cx="5941728" cy="2604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l="18424" t="22464" r="17850"/>
          <a:stretch/>
        </p:blipFill>
        <p:spPr>
          <a:xfrm>
            <a:off x="231821" y="4119614"/>
            <a:ext cx="4056844" cy="2458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35628" t="14205" r="27239" b="9642"/>
          <a:stretch/>
        </p:blipFill>
        <p:spPr>
          <a:xfrm>
            <a:off x="4916327" y="4111079"/>
            <a:ext cx="2711368" cy="2458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7" name="Picture 36"/>
          <p:cNvPicPr>
            <a:picLocks noChangeAspect="1"/>
          </p:cNvPicPr>
          <p:nvPr/>
        </p:nvPicPr>
        <p:blipFill rotWithShape="1">
          <a:blip r:embed="rId5">
            <a:extLst>
              <a:ext uri="{28A0092B-C50C-407E-A947-70E740481C1C}">
                <a14:useLocalDpi xmlns:a14="http://schemas.microsoft.com/office/drawing/2010/main" val="0"/>
              </a:ext>
            </a:extLst>
          </a:blip>
          <a:srcRect b="2907"/>
          <a:stretch/>
        </p:blipFill>
        <p:spPr>
          <a:xfrm>
            <a:off x="6384518" y="1285272"/>
            <a:ext cx="5493205" cy="2604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3" name="Picture 42"/>
          <p:cNvPicPr>
            <a:picLocks noChangeAspect="1"/>
          </p:cNvPicPr>
          <p:nvPr/>
        </p:nvPicPr>
        <p:blipFill rotWithShape="1">
          <a:blip r:embed="rId6">
            <a:extLst>
              <a:ext uri="{28A0092B-C50C-407E-A947-70E740481C1C}">
                <a14:useLocalDpi xmlns:a14="http://schemas.microsoft.com/office/drawing/2010/main" val="0"/>
              </a:ext>
            </a:extLst>
          </a:blip>
          <a:srcRect l="24583" r="24713"/>
          <a:stretch/>
        </p:blipFill>
        <p:spPr>
          <a:xfrm>
            <a:off x="8255358" y="4111080"/>
            <a:ext cx="3622365" cy="2458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194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42859" y="140677"/>
            <a:ext cx="7729728" cy="914400"/>
          </a:xfrm>
        </p:spPr>
        <p:style>
          <a:lnRef idx="2">
            <a:schemeClr val="dk1"/>
          </a:lnRef>
          <a:fillRef idx="1">
            <a:schemeClr val="lt1"/>
          </a:fillRef>
          <a:effectRef idx="0">
            <a:schemeClr val="dk1"/>
          </a:effectRef>
          <a:fontRef idx="minor">
            <a:schemeClr val="dk1"/>
          </a:fontRef>
        </p:style>
        <p:txBody>
          <a:bodyPr>
            <a:normAutofit/>
          </a:bodyPr>
          <a:lstStyle/>
          <a:p>
            <a:r>
              <a:rPr lang="en-IN" sz="4000" b="1" dirty="0">
                <a:solidFill>
                  <a:schemeClr val="accent1">
                    <a:lumMod val="75000"/>
                  </a:schemeClr>
                </a:solidFill>
              </a:rPr>
              <a:t>BACK-END</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41031"/>
          <a:stretch/>
        </p:blipFill>
        <p:spPr>
          <a:xfrm>
            <a:off x="1754744" y="4249625"/>
            <a:ext cx="3986012" cy="23750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0339"/>
          <a:stretch/>
        </p:blipFill>
        <p:spPr>
          <a:xfrm>
            <a:off x="7392473" y="1399160"/>
            <a:ext cx="4333742" cy="5105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9065"/>
          <a:stretch/>
        </p:blipFill>
        <p:spPr>
          <a:xfrm>
            <a:off x="585987" y="1352880"/>
            <a:ext cx="6323527" cy="2598942"/>
          </a:xfrm>
          <a:prstGeom prst="rect">
            <a:avLst/>
          </a:prstGeom>
        </p:spPr>
      </p:pic>
    </p:spTree>
    <p:extLst>
      <p:ext uri="{BB962C8B-B14F-4D97-AF65-F5344CB8AC3E}">
        <p14:creationId xmlns:p14="http://schemas.microsoft.com/office/powerpoint/2010/main" val="145740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42859" y="140677"/>
            <a:ext cx="7729728" cy="914400"/>
          </a:xfrm>
        </p:spPr>
        <p:style>
          <a:lnRef idx="2">
            <a:schemeClr val="dk1"/>
          </a:lnRef>
          <a:fillRef idx="1">
            <a:schemeClr val="lt1"/>
          </a:fillRef>
          <a:effectRef idx="0">
            <a:schemeClr val="dk1"/>
          </a:effectRef>
          <a:fontRef idx="minor">
            <a:schemeClr val="dk1"/>
          </a:fontRef>
        </p:style>
        <p:txBody>
          <a:bodyPr>
            <a:normAutofit/>
          </a:bodyPr>
          <a:lstStyle/>
          <a:p>
            <a:r>
              <a:rPr lang="en-IN" sz="4000" b="1" dirty="0">
                <a:solidFill>
                  <a:schemeClr val="accent1">
                    <a:lumMod val="75000"/>
                  </a:schemeClr>
                </a:solidFill>
              </a:rPr>
              <a:t> Data Flow Diagram</a:t>
            </a:r>
          </a:p>
        </p:txBody>
      </p:sp>
      <p:pic>
        <p:nvPicPr>
          <p:cNvPr id="8" name="Picture 7"/>
          <p:cNvPicPr/>
          <p:nvPr/>
        </p:nvPicPr>
        <p:blipFill rotWithShape="1">
          <a:blip r:embed="rId2">
            <a:extLst>
              <a:ext uri="{28A0092B-C50C-407E-A947-70E740481C1C}">
                <a14:useLocalDpi xmlns:a14="http://schemas.microsoft.com/office/drawing/2010/main" val="0"/>
              </a:ext>
            </a:extLst>
          </a:blip>
          <a:srcRect b="3846"/>
          <a:stretch/>
        </p:blipFill>
        <p:spPr bwMode="auto">
          <a:xfrm>
            <a:off x="634201" y="1509972"/>
            <a:ext cx="10947044" cy="4890827"/>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25030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42859" y="140677"/>
            <a:ext cx="7729728" cy="914400"/>
          </a:xfrm>
        </p:spPr>
        <p:style>
          <a:lnRef idx="2">
            <a:schemeClr val="dk1"/>
          </a:lnRef>
          <a:fillRef idx="1">
            <a:schemeClr val="lt1"/>
          </a:fillRef>
          <a:effectRef idx="0">
            <a:schemeClr val="dk1"/>
          </a:effectRef>
          <a:fontRef idx="minor">
            <a:schemeClr val="dk1"/>
          </a:fontRef>
        </p:style>
        <p:txBody>
          <a:bodyPr>
            <a:normAutofit/>
          </a:bodyPr>
          <a:lstStyle/>
          <a:p>
            <a:r>
              <a:rPr lang="en-IN" sz="4000" b="1" dirty="0">
                <a:solidFill>
                  <a:schemeClr val="accent1">
                    <a:lumMod val="75000"/>
                  </a:schemeClr>
                </a:solidFill>
              </a:rPr>
              <a:t> Use Case Diagram </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14883" y="1345464"/>
            <a:ext cx="10985679" cy="5068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249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E38AEF-4E2D-4D00-9707-4356DDB77317}">
  <ds:schemaRefs>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16c05727-aa75-4e4a-9b5f-8a80a1165891"/>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3.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366</Words>
  <Application>Microsoft Office PowerPoint</Application>
  <PresentationFormat>Widescreen</PresentationFormat>
  <Paragraphs>28</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TRANSPORT OPMTIMIZATION PROGRAM (T.O.P.)</vt:lpstr>
      <vt:lpstr>Introduction</vt:lpstr>
      <vt:lpstr>What is car pooling ?</vt:lpstr>
      <vt:lpstr>Objective</vt:lpstr>
      <vt:lpstr>What we have use in our project ?</vt:lpstr>
      <vt:lpstr>FRONT-END</vt:lpstr>
      <vt:lpstr>BACK-END</vt:lpstr>
      <vt:lpstr> Data Flow Diagram</vt:lpstr>
      <vt:lpstr> Use Case Diagram </vt:lpstr>
      <vt:lpstr>OUTCOMES</vt:lpstr>
      <vt:lpstr>Please do visit our website to get a better experience.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2021-07-14T05:14:26Z</dcterms:created>
  <dcterms:modified xsi:type="dcterms:W3CDTF">2022-05-19T05:13:43Z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