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61" r:id="rId3"/>
    <p:sldId id="262" r:id="rId4"/>
    <p:sldId id="257" r:id="rId5"/>
    <p:sldId id="258" r:id="rId6"/>
    <p:sldId id="269" r:id="rId7"/>
    <p:sldId id="264" r:id="rId8"/>
    <p:sldId id="265" r:id="rId9"/>
    <p:sldId id="266" r:id="rId10"/>
    <p:sldId id="267" r:id="rId11"/>
    <p:sldId id="268" r:id="rId12"/>
    <p:sldId id="270"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10285EB-AFCD-414E-8AD7-4EE43E823E58}">
          <p14:sldIdLst>
            <p14:sldId id="256"/>
            <p14:sldId id="261"/>
            <p14:sldId id="262"/>
            <p14:sldId id="257"/>
            <p14:sldId id="258"/>
            <p14:sldId id="269"/>
            <p14:sldId id="264"/>
            <p14:sldId id="265"/>
            <p14:sldId id="266"/>
          </p14:sldIdLst>
        </p14:section>
        <p14:section name="Untitled Section" id="{69385614-8518-43A8-B942-EE2E2BAB6F64}">
          <p14:sldIdLst>
            <p14:sldId id="267"/>
            <p14:sldId id="268"/>
            <p14:sldId id="27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EDEF221-21C5-42D8-B3D0-EF9C7465CFDE}" type="datetimeFigureOut">
              <a:rPr lang="en-IN" smtClean="0"/>
              <a:t>06-04-2024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1CE859-368E-45F0-9D8A-EADE817EE228}" type="slidenum">
              <a:rPr lang="en-IN" smtClean="0"/>
              <a:t>‹#›</a:t>
            </a:fld>
            <a:endParaRPr lang="en-IN"/>
          </a:p>
        </p:txBody>
      </p:sp>
    </p:spTree>
    <p:extLst>
      <p:ext uri="{BB962C8B-B14F-4D97-AF65-F5344CB8AC3E}">
        <p14:creationId xmlns:p14="http://schemas.microsoft.com/office/powerpoint/2010/main" val="39938682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EDEF221-21C5-42D8-B3D0-EF9C7465CFDE}" type="datetimeFigureOut">
              <a:rPr lang="en-IN" smtClean="0"/>
              <a:t>06-04-2024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1CE859-368E-45F0-9D8A-EADE817EE228}" type="slidenum">
              <a:rPr lang="en-IN" smtClean="0"/>
              <a:t>‹#›</a:t>
            </a:fld>
            <a:endParaRPr lang="en-IN"/>
          </a:p>
        </p:txBody>
      </p:sp>
    </p:spTree>
    <p:extLst>
      <p:ext uri="{BB962C8B-B14F-4D97-AF65-F5344CB8AC3E}">
        <p14:creationId xmlns:p14="http://schemas.microsoft.com/office/powerpoint/2010/main" val="35138888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EDEF221-21C5-42D8-B3D0-EF9C7465CFDE}" type="datetimeFigureOut">
              <a:rPr lang="en-IN" smtClean="0"/>
              <a:t>06-04-2024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1CE859-368E-45F0-9D8A-EADE817EE228}"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8346702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EDEF221-21C5-42D8-B3D0-EF9C7465CFDE}" type="datetimeFigureOut">
              <a:rPr lang="en-IN" smtClean="0"/>
              <a:t>06-04-2024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1CE859-368E-45F0-9D8A-EADE817EE228}" type="slidenum">
              <a:rPr lang="en-IN" smtClean="0"/>
              <a:t>‹#›</a:t>
            </a:fld>
            <a:endParaRPr lang="en-IN"/>
          </a:p>
        </p:txBody>
      </p:sp>
    </p:spTree>
    <p:extLst>
      <p:ext uri="{BB962C8B-B14F-4D97-AF65-F5344CB8AC3E}">
        <p14:creationId xmlns:p14="http://schemas.microsoft.com/office/powerpoint/2010/main" val="9560955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EDEF221-21C5-42D8-B3D0-EF9C7465CFDE}" type="datetimeFigureOut">
              <a:rPr lang="en-IN" smtClean="0"/>
              <a:t>06-04-2024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1CE859-368E-45F0-9D8A-EADE817EE228}"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0623532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EDEF221-21C5-42D8-B3D0-EF9C7465CFDE}" type="datetimeFigureOut">
              <a:rPr lang="en-IN" smtClean="0"/>
              <a:t>06-04-2024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1CE859-368E-45F0-9D8A-EADE817EE228}" type="slidenum">
              <a:rPr lang="en-IN" smtClean="0"/>
              <a:t>‹#›</a:t>
            </a:fld>
            <a:endParaRPr lang="en-IN"/>
          </a:p>
        </p:txBody>
      </p:sp>
    </p:spTree>
    <p:extLst>
      <p:ext uri="{BB962C8B-B14F-4D97-AF65-F5344CB8AC3E}">
        <p14:creationId xmlns:p14="http://schemas.microsoft.com/office/powerpoint/2010/main" val="13474186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DEF221-21C5-42D8-B3D0-EF9C7465CFDE}" type="datetimeFigureOut">
              <a:rPr lang="en-IN" smtClean="0"/>
              <a:t>06-04-2024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1CE859-368E-45F0-9D8A-EADE817EE228}" type="slidenum">
              <a:rPr lang="en-IN" smtClean="0"/>
              <a:t>‹#›</a:t>
            </a:fld>
            <a:endParaRPr lang="en-IN"/>
          </a:p>
        </p:txBody>
      </p:sp>
    </p:spTree>
    <p:extLst>
      <p:ext uri="{BB962C8B-B14F-4D97-AF65-F5344CB8AC3E}">
        <p14:creationId xmlns:p14="http://schemas.microsoft.com/office/powerpoint/2010/main" val="28145845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DEF221-21C5-42D8-B3D0-EF9C7465CFDE}" type="datetimeFigureOut">
              <a:rPr lang="en-IN" smtClean="0"/>
              <a:t>06-04-2024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1CE859-368E-45F0-9D8A-EADE817EE228}" type="slidenum">
              <a:rPr lang="en-IN" smtClean="0"/>
              <a:t>‹#›</a:t>
            </a:fld>
            <a:endParaRPr lang="en-IN"/>
          </a:p>
        </p:txBody>
      </p:sp>
    </p:spTree>
    <p:extLst>
      <p:ext uri="{BB962C8B-B14F-4D97-AF65-F5344CB8AC3E}">
        <p14:creationId xmlns:p14="http://schemas.microsoft.com/office/powerpoint/2010/main" val="22205154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DEF221-21C5-42D8-B3D0-EF9C7465CFDE}" type="datetimeFigureOut">
              <a:rPr lang="en-IN" smtClean="0"/>
              <a:t>06-04-2024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1CE859-368E-45F0-9D8A-EADE817EE228}" type="slidenum">
              <a:rPr lang="en-IN" smtClean="0"/>
              <a:t>‹#›</a:t>
            </a:fld>
            <a:endParaRPr lang="en-IN"/>
          </a:p>
        </p:txBody>
      </p:sp>
    </p:spTree>
    <p:extLst>
      <p:ext uri="{BB962C8B-B14F-4D97-AF65-F5344CB8AC3E}">
        <p14:creationId xmlns:p14="http://schemas.microsoft.com/office/powerpoint/2010/main" val="39680288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EDEF221-21C5-42D8-B3D0-EF9C7465CFDE}" type="datetimeFigureOut">
              <a:rPr lang="en-IN" smtClean="0"/>
              <a:t>06-04-2024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1CE859-368E-45F0-9D8A-EADE817EE228}" type="slidenum">
              <a:rPr lang="en-IN" smtClean="0"/>
              <a:t>‹#›</a:t>
            </a:fld>
            <a:endParaRPr lang="en-IN"/>
          </a:p>
        </p:txBody>
      </p:sp>
    </p:spTree>
    <p:extLst>
      <p:ext uri="{BB962C8B-B14F-4D97-AF65-F5344CB8AC3E}">
        <p14:creationId xmlns:p14="http://schemas.microsoft.com/office/powerpoint/2010/main" val="29479128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EDEF221-21C5-42D8-B3D0-EF9C7465CFDE}" type="datetimeFigureOut">
              <a:rPr lang="en-IN" smtClean="0"/>
              <a:t>06-04-2024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A1CE859-368E-45F0-9D8A-EADE817EE228}" type="slidenum">
              <a:rPr lang="en-IN" smtClean="0"/>
              <a:t>‹#›</a:t>
            </a:fld>
            <a:endParaRPr lang="en-IN"/>
          </a:p>
        </p:txBody>
      </p:sp>
    </p:spTree>
    <p:extLst>
      <p:ext uri="{BB962C8B-B14F-4D97-AF65-F5344CB8AC3E}">
        <p14:creationId xmlns:p14="http://schemas.microsoft.com/office/powerpoint/2010/main" val="8499742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EDEF221-21C5-42D8-B3D0-EF9C7465CFDE}" type="datetimeFigureOut">
              <a:rPr lang="en-IN" smtClean="0"/>
              <a:t>06-04-2024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A1CE859-368E-45F0-9D8A-EADE817EE228}" type="slidenum">
              <a:rPr lang="en-IN" smtClean="0"/>
              <a:t>‹#›</a:t>
            </a:fld>
            <a:endParaRPr lang="en-IN"/>
          </a:p>
        </p:txBody>
      </p:sp>
    </p:spTree>
    <p:extLst>
      <p:ext uri="{BB962C8B-B14F-4D97-AF65-F5344CB8AC3E}">
        <p14:creationId xmlns:p14="http://schemas.microsoft.com/office/powerpoint/2010/main" val="15451534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EDEF221-21C5-42D8-B3D0-EF9C7465CFDE}" type="datetimeFigureOut">
              <a:rPr lang="en-IN" smtClean="0"/>
              <a:t>06-04-2024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A1CE859-368E-45F0-9D8A-EADE817EE228}" type="slidenum">
              <a:rPr lang="en-IN" smtClean="0"/>
              <a:t>‹#›</a:t>
            </a:fld>
            <a:endParaRPr lang="en-IN"/>
          </a:p>
        </p:txBody>
      </p:sp>
    </p:spTree>
    <p:extLst>
      <p:ext uri="{BB962C8B-B14F-4D97-AF65-F5344CB8AC3E}">
        <p14:creationId xmlns:p14="http://schemas.microsoft.com/office/powerpoint/2010/main" val="40448465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DEF221-21C5-42D8-B3D0-EF9C7465CFDE}" type="datetimeFigureOut">
              <a:rPr lang="en-IN" smtClean="0"/>
              <a:t>06-04-2024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A1CE859-368E-45F0-9D8A-EADE817EE228}" type="slidenum">
              <a:rPr lang="en-IN" smtClean="0"/>
              <a:t>‹#›</a:t>
            </a:fld>
            <a:endParaRPr lang="en-IN"/>
          </a:p>
        </p:txBody>
      </p:sp>
    </p:spTree>
    <p:extLst>
      <p:ext uri="{BB962C8B-B14F-4D97-AF65-F5344CB8AC3E}">
        <p14:creationId xmlns:p14="http://schemas.microsoft.com/office/powerpoint/2010/main" val="4624949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EDEF221-21C5-42D8-B3D0-EF9C7465CFDE}" type="datetimeFigureOut">
              <a:rPr lang="en-IN" smtClean="0"/>
              <a:t>06-04-2024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A1CE859-368E-45F0-9D8A-EADE817EE228}" type="slidenum">
              <a:rPr lang="en-IN" smtClean="0"/>
              <a:t>‹#›</a:t>
            </a:fld>
            <a:endParaRPr lang="en-IN"/>
          </a:p>
        </p:txBody>
      </p:sp>
    </p:spTree>
    <p:extLst>
      <p:ext uri="{BB962C8B-B14F-4D97-AF65-F5344CB8AC3E}">
        <p14:creationId xmlns:p14="http://schemas.microsoft.com/office/powerpoint/2010/main" val="42296249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A1CE859-368E-45F0-9D8A-EADE817EE228}" type="slidenum">
              <a:rPr lang="en-IN" smtClean="0"/>
              <a:t>‹#›</a:t>
            </a:fld>
            <a:endParaRPr lang="en-IN"/>
          </a:p>
        </p:txBody>
      </p:sp>
      <p:sp>
        <p:nvSpPr>
          <p:cNvPr id="5" name="Date Placeholder 4"/>
          <p:cNvSpPr>
            <a:spLocks noGrp="1"/>
          </p:cNvSpPr>
          <p:nvPr>
            <p:ph type="dt" sz="half" idx="10"/>
          </p:nvPr>
        </p:nvSpPr>
        <p:spPr/>
        <p:txBody>
          <a:bodyPr/>
          <a:lstStyle/>
          <a:p>
            <a:fld id="{BEDEF221-21C5-42D8-B3D0-EF9C7465CFDE}" type="datetimeFigureOut">
              <a:rPr lang="en-IN" smtClean="0"/>
              <a:t>06-04-2024</a:t>
            </a:fld>
            <a:endParaRPr lang="en-IN"/>
          </a:p>
        </p:txBody>
      </p:sp>
    </p:spTree>
    <p:extLst>
      <p:ext uri="{BB962C8B-B14F-4D97-AF65-F5344CB8AC3E}">
        <p14:creationId xmlns:p14="http://schemas.microsoft.com/office/powerpoint/2010/main" val="40915088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theme" Target="../theme/theme1.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EDEF221-21C5-42D8-B3D0-EF9C7465CFDE}" type="datetimeFigureOut">
              <a:rPr lang="en-IN" smtClean="0"/>
              <a:t>06-04-2024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7A1CE859-368E-45F0-9D8A-EADE817EE228}" type="slidenum">
              <a:rPr lang="en-IN" smtClean="0"/>
              <a:t>‹#›</a:t>
            </a:fld>
            <a:endParaRPr lang="en-IN"/>
          </a:p>
        </p:txBody>
      </p:sp>
    </p:spTree>
    <p:extLst>
      <p:ext uri="{BB962C8B-B14F-4D97-AF65-F5344CB8AC3E}">
        <p14:creationId xmlns:p14="http://schemas.microsoft.com/office/powerpoint/2010/main" val="3920987699"/>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12.xml.rels><?xml version="1.0" encoding="UTF-8" standalone="yes"?>
<Relationships xmlns="http://schemas.openxmlformats.org/package/2006/relationships"><Relationship Id="rId3" Type="http://schemas.openxmlformats.org/officeDocument/2006/relationships/hyperlink" Target="https://www.sciencedirect.com/science/article/pii/S1877050920317051" TargetMode="External" /><Relationship Id="rId2" Type="http://schemas.openxmlformats.org/officeDocument/2006/relationships/hyperlink" Target="https://www.kaggle.com/datasets/aslanahmedov/self-driving-carbehavioural-cloning/code" TargetMode="External" /><Relationship Id="rId1" Type="http://schemas.openxmlformats.org/officeDocument/2006/relationships/slideLayout" Target="../slideLayouts/slideLayout6.xml" /><Relationship Id="rId5" Type="http://schemas.openxmlformats.org/officeDocument/2006/relationships/hyperlink" Target="https://www.quora.com/What-problems-do-self-driving-cars-solve" TargetMode="External" /><Relationship Id="rId4" Type="http://schemas.openxmlformats.org/officeDocument/2006/relationships/hyperlink" Target="https://www.opensourceforu.com/2023/09/ai-and-ml-algorithms-that-power-self-driving-cars/" TargetMode="Externa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7.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6.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CB8CF-8EDB-CBB2-75E5-2C4D1368270F}"/>
              </a:ext>
            </a:extLst>
          </p:cNvPr>
          <p:cNvSpPr>
            <a:spLocks noGrp="1"/>
          </p:cNvSpPr>
          <p:nvPr>
            <p:ph type="ctrTitle"/>
          </p:nvPr>
        </p:nvSpPr>
        <p:spPr>
          <a:xfrm rot="10800000" flipV="1">
            <a:off x="1285875" y="2807167"/>
            <a:ext cx="7155657" cy="45719"/>
          </a:xfrm>
        </p:spPr>
        <p:txBody>
          <a:bodyPr/>
          <a:lstStyle/>
          <a:p>
            <a:r>
              <a:rPr lang="en-GB" dirty="0"/>
              <a:t>SELF CAR DRIVING </a:t>
            </a:r>
            <a:endParaRPr lang="en-IN" dirty="0"/>
          </a:p>
        </p:txBody>
      </p:sp>
      <p:sp>
        <p:nvSpPr>
          <p:cNvPr id="3" name="Subtitle 2">
            <a:extLst>
              <a:ext uri="{FF2B5EF4-FFF2-40B4-BE49-F238E27FC236}">
                <a16:creationId xmlns:a16="http://schemas.microsoft.com/office/drawing/2014/main" id="{32684781-6BE3-3836-4E06-895245F190B5}"/>
              </a:ext>
            </a:extLst>
          </p:cNvPr>
          <p:cNvSpPr>
            <a:spLocks noGrp="1"/>
          </p:cNvSpPr>
          <p:nvPr>
            <p:ph type="subTitle" idx="1"/>
          </p:nvPr>
        </p:nvSpPr>
        <p:spPr>
          <a:xfrm>
            <a:off x="1507067" y="4050833"/>
            <a:ext cx="7766936" cy="1740367"/>
          </a:xfrm>
        </p:spPr>
        <p:txBody>
          <a:bodyPr>
            <a:normAutofit fontScale="85000" lnSpcReduction="20000"/>
          </a:bodyPr>
          <a:lstStyle/>
          <a:p>
            <a:r>
              <a:rPr lang="en-IN" sz="3000" dirty="0">
                <a:solidFill>
                  <a:schemeClr val="tx1"/>
                </a:solidFill>
                <a:latin typeface="Berlin Sans FB Demi" panose="020E0802020502020306" pitchFamily="34" charset="0"/>
              </a:rPr>
              <a:t>Created by</a:t>
            </a:r>
            <a:endParaRPr lang="en-GB" sz="3000" dirty="0">
              <a:solidFill>
                <a:schemeClr val="tx1"/>
              </a:solidFill>
              <a:latin typeface="Berlin Sans FB Demi" panose="020E0802020502020306" pitchFamily="34" charset="0"/>
            </a:endParaRPr>
          </a:p>
          <a:p>
            <a:r>
              <a:rPr lang="en-GB" dirty="0">
                <a:solidFill>
                  <a:schemeClr val="tx1"/>
                </a:solidFill>
                <a:latin typeface="Copperplate Gothic Bold" panose="020E0705020206020404" pitchFamily="34" charset="0"/>
                <a:ea typeface="Cascadia Code" panose="020B0609020000020004" pitchFamily="49" charset="0"/>
                <a:cs typeface="Cascadia Code" panose="020B0609020000020004" pitchFamily="49" charset="0"/>
              </a:rPr>
              <a:t>DEVA M</a:t>
            </a:r>
            <a:endParaRPr lang="en-IN" dirty="0">
              <a:solidFill>
                <a:schemeClr val="tx1"/>
              </a:solidFill>
              <a:latin typeface="Copperplate Gothic Bold" panose="020E0705020206020404" pitchFamily="34" charset="0"/>
              <a:ea typeface="Cascadia Code" panose="020B0609020000020004" pitchFamily="49" charset="0"/>
              <a:cs typeface="Cascadia Code" panose="020B0609020000020004" pitchFamily="49" charset="0"/>
            </a:endParaRPr>
          </a:p>
          <a:p>
            <a:r>
              <a:rPr lang="en-IN" dirty="0">
                <a:solidFill>
                  <a:schemeClr val="tx1"/>
                </a:solidFill>
                <a:latin typeface="Copperplate Gothic Bold" panose="020E0705020206020404" pitchFamily="34" charset="0"/>
                <a:ea typeface="Cascadia Code" panose="020B0609020000020004" pitchFamily="49" charset="0"/>
                <a:cs typeface="Cascadia Code" panose="020B0609020000020004" pitchFamily="49" charset="0"/>
              </a:rPr>
              <a:t>Reg no:- 912321104</a:t>
            </a:r>
            <a:r>
              <a:rPr lang="en-GB" dirty="0">
                <a:solidFill>
                  <a:schemeClr val="tx1"/>
                </a:solidFill>
                <a:latin typeface="Copperplate Gothic Bold" panose="020E0705020206020404" pitchFamily="34" charset="0"/>
                <a:ea typeface="Cascadia Code" panose="020B0609020000020004" pitchFamily="49" charset="0"/>
                <a:cs typeface="Cascadia Code" panose="020B0609020000020004" pitchFamily="49" charset="0"/>
              </a:rPr>
              <a:t>005</a:t>
            </a:r>
            <a:endParaRPr lang="en-IN" dirty="0">
              <a:solidFill>
                <a:schemeClr val="tx1"/>
              </a:solidFill>
              <a:latin typeface="Copperplate Gothic Bold" panose="020E0705020206020404" pitchFamily="34" charset="0"/>
              <a:ea typeface="Cascadia Code" panose="020B0609020000020004" pitchFamily="49" charset="0"/>
              <a:cs typeface="Cascadia Code" panose="020B0609020000020004" pitchFamily="49" charset="0"/>
            </a:endParaRPr>
          </a:p>
          <a:p>
            <a:r>
              <a:rPr lang="en-IN" dirty="0">
                <a:solidFill>
                  <a:schemeClr val="tx1"/>
                </a:solidFill>
                <a:latin typeface="Copperplate Gothic Bold" panose="020E0705020206020404" pitchFamily="34" charset="0"/>
                <a:ea typeface="Cascadia Code" panose="020B0609020000020004" pitchFamily="49" charset="0"/>
                <a:cs typeface="Cascadia Code" panose="020B0609020000020004" pitchFamily="49" charset="0"/>
              </a:rPr>
              <a:t>3</a:t>
            </a:r>
            <a:r>
              <a:rPr lang="en-IN" baseline="30000" dirty="0">
                <a:solidFill>
                  <a:schemeClr val="tx1"/>
                </a:solidFill>
                <a:latin typeface="Copperplate Gothic Bold" panose="020E0705020206020404" pitchFamily="34" charset="0"/>
                <a:ea typeface="Cascadia Code" panose="020B0609020000020004" pitchFamily="49" charset="0"/>
                <a:cs typeface="Cascadia Code" panose="020B0609020000020004" pitchFamily="49" charset="0"/>
              </a:rPr>
              <a:t>rd</a:t>
            </a:r>
            <a:r>
              <a:rPr lang="en-IN" dirty="0">
                <a:solidFill>
                  <a:schemeClr val="tx1"/>
                </a:solidFill>
                <a:latin typeface="Copperplate Gothic Bold" panose="020E0705020206020404" pitchFamily="34" charset="0"/>
                <a:ea typeface="Cascadia Code" panose="020B0609020000020004" pitchFamily="49" charset="0"/>
                <a:cs typeface="Cascadia Code" panose="020B0609020000020004" pitchFamily="49" charset="0"/>
              </a:rPr>
              <a:t> year </a:t>
            </a:r>
            <a:r>
              <a:rPr lang="en-IN" dirty="0" err="1">
                <a:solidFill>
                  <a:schemeClr val="tx1"/>
                </a:solidFill>
                <a:latin typeface="Copperplate Gothic Bold" panose="020E0705020206020404" pitchFamily="34" charset="0"/>
                <a:ea typeface="Cascadia Code" panose="020B0609020000020004" pitchFamily="49" charset="0"/>
                <a:cs typeface="Cascadia Code" panose="020B0609020000020004" pitchFamily="49" charset="0"/>
              </a:rPr>
              <a:t>cse</a:t>
            </a:r>
            <a:r>
              <a:rPr lang="en-IN" dirty="0">
                <a:solidFill>
                  <a:schemeClr val="tx1"/>
                </a:solidFill>
                <a:latin typeface="Copperplate Gothic Bold" panose="020E0705020206020404" pitchFamily="34" charset="0"/>
                <a:ea typeface="Cascadia Code" panose="020B0609020000020004" pitchFamily="49" charset="0"/>
                <a:cs typeface="Cascadia Code" panose="020B0609020000020004" pitchFamily="49" charset="0"/>
              </a:rPr>
              <a:t> </a:t>
            </a:r>
          </a:p>
          <a:p>
            <a:r>
              <a:rPr lang="en-IN" dirty="0">
                <a:solidFill>
                  <a:schemeClr val="tx1"/>
                </a:solidFill>
                <a:latin typeface="Copperplate Gothic Bold" panose="020E0705020206020404" pitchFamily="34" charset="0"/>
                <a:ea typeface="Cascadia Code" panose="020B0609020000020004" pitchFamily="49" charset="0"/>
                <a:cs typeface="Cascadia Code" panose="020B0609020000020004" pitchFamily="49" charset="0"/>
              </a:rPr>
              <a:t>Sacs </a:t>
            </a:r>
            <a:r>
              <a:rPr lang="en-IN" dirty="0" err="1">
                <a:solidFill>
                  <a:schemeClr val="tx1"/>
                </a:solidFill>
                <a:latin typeface="Copperplate Gothic Bold" panose="020E0705020206020404" pitchFamily="34" charset="0"/>
                <a:ea typeface="Cascadia Code" panose="020B0609020000020004" pitchFamily="49" charset="0"/>
                <a:cs typeface="Cascadia Code" panose="020B0609020000020004" pitchFamily="49" charset="0"/>
              </a:rPr>
              <a:t>mavmm</a:t>
            </a:r>
            <a:r>
              <a:rPr lang="en-IN" dirty="0">
                <a:solidFill>
                  <a:schemeClr val="tx1"/>
                </a:solidFill>
                <a:latin typeface="Copperplate Gothic Bold" panose="020E0705020206020404" pitchFamily="34" charset="0"/>
                <a:ea typeface="Cascadia Code" panose="020B0609020000020004" pitchFamily="49" charset="0"/>
                <a:cs typeface="Cascadia Code" panose="020B0609020000020004" pitchFamily="49" charset="0"/>
              </a:rPr>
              <a:t> engineering college </a:t>
            </a:r>
          </a:p>
          <a:p>
            <a:endParaRPr lang="en-IN" dirty="0">
              <a:solidFill>
                <a:schemeClr val="tx1"/>
              </a:solidFill>
              <a:latin typeface="Berlin Sans FB Demi" panose="020E0802020502020306" pitchFamily="34" charset="0"/>
            </a:endParaRPr>
          </a:p>
          <a:p>
            <a:endParaRPr lang="en-IN" dirty="0">
              <a:solidFill>
                <a:schemeClr val="tx1"/>
              </a:solidFill>
              <a:latin typeface="Berlin Sans FB Demi" panose="020E0802020502020306" pitchFamily="34" charset="0"/>
            </a:endParaRPr>
          </a:p>
        </p:txBody>
      </p:sp>
    </p:spTree>
    <p:extLst>
      <p:ext uri="{BB962C8B-B14F-4D97-AF65-F5344CB8AC3E}">
        <p14:creationId xmlns:p14="http://schemas.microsoft.com/office/powerpoint/2010/main" val="31272646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40C87-6032-E5C0-62B0-09FA175071AC}"/>
              </a:ext>
            </a:extLst>
          </p:cNvPr>
          <p:cNvSpPr>
            <a:spLocks noGrp="1"/>
          </p:cNvSpPr>
          <p:nvPr>
            <p:ph type="title"/>
          </p:nvPr>
        </p:nvSpPr>
        <p:spPr/>
        <p:txBody>
          <a:bodyPr/>
          <a:lstStyle/>
          <a:p>
            <a:r>
              <a:rPr lang="en-IN" dirty="0">
                <a:solidFill>
                  <a:schemeClr val="tx1"/>
                </a:solidFill>
              </a:rPr>
              <a:t>Result</a:t>
            </a:r>
            <a:br>
              <a:rPr lang="en-IN" dirty="0"/>
            </a:br>
            <a:endParaRPr lang="en-IN" dirty="0"/>
          </a:p>
        </p:txBody>
      </p:sp>
      <p:sp>
        <p:nvSpPr>
          <p:cNvPr id="4" name="TextBox 3">
            <a:extLst>
              <a:ext uri="{FF2B5EF4-FFF2-40B4-BE49-F238E27FC236}">
                <a16:creationId xmlns:a16="http://schemas.microsoft.com/office/drawing/2014/main" id="{BA3AB950-451C-5ADD-1A92-D64999CC3218}"/>
              </a:ext>
            </a:extLst>
          </p:cNvPr>
          <p:cNvSpPr txBox="1"/>
          <p:nvPr/>
        </p:nvSpPr>
        <p:spPr>
          <a:xfrm>
            <a:off x="1332481" y="1674674"/>
            <a:ext cx="8326989" cy="2246769"/>
          </a:xfrm>
          <a:prstGeom prst="rect">
            <a:avLst/>
          </a:prstGeom>
          <a:noFill/>
        </p:spPr>
        <p:txBody>
          <a:bodyPr wrap="square">
            <a:spAutoFit/>
          </a:bodyPr>
          <a:lstStyle/>
          <a:p>
            <a:pPr marL="342900" indent="-342900" algn="just">
              <a:buFont typeface="Arial" panose="020B0604020202020204" pitchFamily="34" charset="0"/>
              <a:buChar char="•"/>
            </a:pPr>
            <a:r>
              <a:rPr lang="en-IN" sz="2000" b="0" i="0" dirty="0">
                <a:solidFill>
                  <a:srgbClr val="0D0D0D"/>
                </a:solidFill>
                <a:effectLst/>
                <a:highlight>
                  <a:srgbClr val="FFFFFF"/>
                </a:highlight>
                <a:latin typeface="Söhne"/>
              </a:rPr>
              <a:t>self-driving cars were continuing to undergo development and testing by various companies like Tesla, </a:t>
            </a:r>
            <a:r>
              <a:rPr lang="en-IN" sz="2000" b="0" i="0" dirty="0" err="1">
                <a:solidFill>
                  <a:srgbClr val="0D0D0D"/>
                </a:solidFill>
                <a:effectLst/>
                <a:highlight>
                  <a:srgbClr val="FFFFFF"/>
                </a:highlight>
                <a:latin typeface="Söhne"/>
              </a:rPr>
              <a:t>Waymo</a:t>
            </a:r>
            <a:r>
              <a:rPr lang="en-IN" sz="2000" b="0" i="0" dirty="0">
                <a:solidFill>
                  <a:srgbClr val="0D0D0D"/>
                </a:solidFill>
                <a:effectLst/>
                <a:highlight>
                  <a:srgbClr val="FFFFFF"/>
                </a:highlight>
                <a:latin typeface="Söhne"/>
              </a:rPr>
              <a:t>, Uber, and others. While they show promise in certain environments, full adoption and widespread use are still pending regulatory approval, technological advancements, and addressing safety concerns. For the most recent developments and results, I recommend checking the latest news from companies and regulatory bodies involved in autonomous vehicle technology.</a:t>
            </a:r>
            <a:endParaRPr lang="en-US" sz="2000" dirty="0"/>
          </a:p>
        </p:txBody>
      </p:sp>
    </p:spTree>
    <p:extLst>
      <p:ext uri="{BB962C8B-B14F-4D97-AF65-F5344CB8AC3E}">
        <p14:creationId xmlns:p14="http://schemas.microsoft.com/office/powerpoint/2010/main" val="28009333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A4CC7-A629-E049-E31E-D226AD1CA795}"/>
              </a:ext>
            </a:extLst>
          </p:cNvPr>
          <p:cNvSpPr>
            <a:spLocks noGrp="1"/>
          </p:cNvSpPr>
          <p:nvPr>
            <p:ph type="title"/>
          </p:nvPr>
        </p:nvSpPr>
        <p:spPr>
          <a:xfrm>
            <a:off x="677334" y="560299"/>
            <a:ext cx="8596668" cy="1320800"/>
          </a:xfrm>
        </p:spPr>
        <p:txBody>
          <a:bodyPr/>
          <a:lstStyle/>
          <a:p>
            <a:r>
              <a:rPr lang="en-IN" dirty="0">
                <a:solidFill>
                  <a:schemeClr val="tx1"/>
                </a:solidFill>
                <a:latin typeface="Copperplate Gothic Bold" panose="020E0705020206020404"/>
              </a:rPr>
              <a:t>Conclusion</a:t>
            </a:r>
            <a:r>
              <a:rPr lang="en-IN" dirty="0"/>
              <a:t> </a:t>
            </a:r>
          </a:p>
        </p:txBody>
      </p:sp>
      <p:sp>
        <p:nvSpPr>
          <p:cNvPr id="5" name="TextBox 4">
            <a:extLst>
              <a:ext uri="{FF2B5EF4-FFF2-40B4-BE49-F238E27FC236}">
                <a16:creationId xmlns:a16="http://schemas.microsoft.com/office/drawing/2014/main" id="{74946E11-7C45-F954-623A-A8BF2B8E6C91}"/>
              </a:ext>
            </a:extLst>
          </p:cNvPr>
          <p:cNvSpPr txBox="1"/>
          <p:nvPr/>
        </p:nvSpPr>
        <p:spPr>
          <a:xfrm>
            <a:off x="1542414" y="1574645"/>
            <a:ext cx="8006953" cy="1015663"/>
          </a:xfrm>
          <a:prstGeom prst="rect">
            <a:avLst/>
          </a:prstGeom>
          <a:noFill/>
        </p:spPr>
        <p:txBody>
          <a:bodyPr wrap="square">
            <a:spAutoFit/>
          </a:bodyPr>
          <a:lstStyle/>
          <a:p>
            <a:pPr marL="342900" indent="-342900" algn="just">
              <a:buFont typeface="Arial" panose="020B0604020202020204" pitchFamily="34" charset="0"/>
              <a:buChar char="•"/>
            </a:pPr>
            <a:r>
              <a:rPr lang="en-US" sz="2000" b="1" dirty="0"/>
              <a:t>Meme generation using AI for conclusion involves creating a humorous or insightful image accompanied by a caption to summarize or draw a conclusion on a topic related to AI.</a:t>
            </a:r>
          </a:p>
        </p:txBody>
      </p:sp>
      <p:sp>
        <p:nvSpPr>
          <p:cNvPr id="6" name="TextBox 5">
            <a:extLst>
              <a:ext uri="{FF2B5EF4-FFF2-40B4-BE49-F238E27FC236}">
                <a16:creationId xmlns:a16="http://schemas.microsoft.com/office/drawing/2014/main" id="{EB178357-0485-CDFB-548D-A98ED704CCE1}"/>
              </a:ext>
            </a:extLst>
          </p:cNvPr>
          <p:cNvSpPr txBox="1"/>
          <p:nvPr/>
        </p:nvSpPr>
        <p:spPr>
          <a:xfrm rot="10800000" flipH="1" flipV="1">
            <a:off x="1542413" y="2944254"/>
            <a:ext cx="8006953" cy="1323439"/>
          </a:xfrm>
          <a:prstGeom prst="rect">
            <a:avLst/>
          </a:prstGeom>
          <a:noFill/>
        </p:spPr>
        <p:txBody>
          <a:bodyPr wrap="square" rtlCol="0">
            <a:spAutoFit/>
          </a:bodyPr>
          <a:lstStyle/>
          <a:p>
            <a:pPr marL="285750" indent="-285750" algn="just">
              <a:buFont typeface="Arial" panose="020B0604020202020204" pitchFamily="34" charset="0"/>
              <a:buChar char="•"/>
            </a:pPr>
            <a:r>
              <a:rPr lang="en-US" sz="2000" b="1" dirty="0"/>
              <a:t>The image chosen for the meme typically reflects the theme or idea being concluded, which could include depictions of people nodding in agreement, celebrating success, or expressing surprise.</a:t>
            </a:r>
          </a:p>
        </p:txBody>
      </p:sp>
    </p:spTree>
    <p:extLst>
      <p:ext uri="{BB962C8B-B14F-4D97-AF65-F5344CB8AC3E}">
        <p14:creationId xmlns:p14="http://schemas.microsoft.com/office/powerpoint/2010/main" val="7841112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D1151F-BAE6-A353-B68E-40336398BBCD}"/>
              </a:ext>
            </a:extLst>
          </p:cNvPr>
          <p:cNvSpPr>
            <a:spLocks noGrp="1"/>
          </p:cNvSpPr>
          <p:nvPr>
            <p:ph type="title"/>
          </p:nvPr>
        </p:nvSpPr>
        <p:spPr/>
        <p:txBody>
          <a:bodyPr/>
          <a:lstStyle/>
          <a:p>
            <a:r>
              <a:rPr lang="en-IN" b="1" dirty="0">
                <a:solidFill>
                  <a:schemeClr val="tx1"/>
                </a:solidFill>
              </a:rPr>
              <a:t>Reference</a:t>
            </a:r>
            <a:endParaRPr lang="en-US" b="1" dirty="0">
              <a:solidFill>
                <a:schemeClr val="tx1"/>
              </a:solidFill>
            </a:endParaRPr>
          </a:p>
        </p:txBody>
      </p:sp>
      <p:sp>
        <p:nvSpPr>
          <p:cNvPr id="4" name="TextBox 3">
            <a:extLst>
              <a:ext uri="{FF2B5EF4-FFF2-40B4-BE49-F238E27FC236}">
                <a16:creationId xmlns:a16="http://schemas.microsoft.com/office/drawing/2014/main" id="{859F00B4-7538-2324-F4F2-36EA7DD7CDA2}"/>
              </a:ext>
            </a:extLst>
          </p:cNvPr>
          <p:cNvSpPr txBox="1"/>
          <p:nvPr/>
        </p:nvSpPr>
        <p:spPr>
          <a:xfrm>
            <a:off x="1106326" y="5104799"/>
            <a:ext cx="6100074" cy="646331"/>
          </a:xfrm>
          <a:prstGeom prst="rect">
            <a:avLst/>
          </a:prstGeom>
          <a:noFill/>
        </p:spPr>
        <p:txBody>
          <a:bodyPr wrap="square">
            <a:spAutoFit/>
          </a:bodyPr>
          <a:lstStyle/>
          <a:p>
            <a:r>
              <a:rPr lang="en-US" dirty="0">
                <a:hlinkClick r:id="rId2"/>
              </a:rPr>
              <a:t>https://www.kaggle.com/datasets/aslanahmedov/self-driving-carbehavioural-cloning/code</a:t>
            </a:r>
            <a:endParaRPr lang="en-US" dirty="0"/>
          </a:p>
        </p:txBody>
      </p:sp>
      <p:sp>
        <p:nvSpPr>
          <p:cNvPr id="5" name="TextBox 4">
            <a:extLst>
              <a:ext uri="{FF2B5EF4-FFF2-40B4-BE49-F238E27FC236}">
                <a16:creationId xmlns:a16="http://schemas.microsoft.com/office/drawing/2014/main" id="{3ED8E646-48E7-265F-4AF8-34D81F374CD9}"/>
              </a:ext>
            </a:extLst>
          </p:cNvPr>
          <p:cNvSpPr txBox="1"/>
          <p:nvPr/>
        </p:nvSpPr>
        <p:spPr>
          <a:xfrm>
            <a:off x="415636" y="4546521"/>
            <a:ext cx="3679605" cy="461665"/>
          </a:xfrm>
          <a:prstGeom prst="rect">
            <a:avLst/>
          </a:prstGeom>
          <a:noFill/>
        </p:spPr>
        <p:txBody>
          <a:bodyPr wrap="square" rtlCol="0">
            <a:spAutoFit/>
          </a:bodyPr>
          <a:lstStyle/>
          <a:p>
            <a:pPr algn="l"/>
            <a:r>
              <a:rPr lang="en-IN" sz="2400" b="1" dirty="0">
                <a:latin typeface="Copperplate Gothic Bold" panose="020E0705020206020404"/>
                <a:ea typeface="Copperplate Gothic Light" panose="02000000000000000000" pitchFamily="2" charset="0"/>
              </a:rPr>
              <a:t>Dataset link</a:t>
            </a:r>
            <a:endParaRPr lang="en-US" sz="2400" b="1" dirty="0">
              <a:latin typeface="Copperplate Gothic Bold" panose="020E0705020206020404"/>
              <a:ea typeface="Copperplate Gothic Light" panose="02000000000000000000" pitchFamily="2" charset="0"/>
            </a:endParaRPr>
          </a:p>
        </p:txBody>
      </p:sp>
      <p:sp>
        <p:nvSpPr>
          <p:cNvPr id="6" name="TextBox 5">
            <a:extLst>
              <a:ext uri="{FF2B5EF4-FFF2-40B4-BE49-F238E27FC236}">
                <a16:creationId xmlns:a16="http://schemas.microsoft.com/office/drawing/2014/main" id="{1D01139A-7CA5-1545-6CF8-9F5805D959E9}"/>
              </a:ext>
            </a:extLst>
          </p:cNvPr>
          <p:cNvSpPr txBox="1"/>
          <p:nvPr/>
        </p:nvSpPr>
        <p:spPr>
          <a:xfrm>
            <a:off x="1332482" y="1430035"/>
            <a:ext cx="6100074" cy="646331"/>
          </a:xfrm>
          <a:prstGeom prst="rect">
            <a:avLst/>
          </a:prstGeom>
          <a:noFill/>
        </p:spPr>
        <p:txBody>
          <a:bodyPr wrap="square">
            <a:spAutoFit/>
          </a:bodyPr>
          <a:lstStyle/>
          <a:p>
            <a:r>
              <a:rPr lang="en-IN" dirty="0">
                <a:hlinkClick r:id="rId3"/>
              </a:rPr>
              <a:t>https://www.sciencedirect.com/science/article/pii/S1877050920317051</a:t>
            </a:r>
            <a:endParaRPr lang="en-US" dirty="0"/>
          </a:p>
        </p:txBody>
      </p:sp>
      <p:sp>
        <p:nvSpPr>
          <p:cNvPr id="8" name="TextBox 7">
            <a:extLst>
              <a:ext uri="{FF2B5EF4-FFF2-40B4-BE49-F238E27FC236}">
                <a16:creationId xmlns:a16="http://schemas.microsoft.com/office/drawing/2014/main" id="{646C9CA5-84F7-D8D9-5FEC-2B832317B05E}"/>
              </a:ext>
            </a:extLst>
          </p:cNvPr>
          <p:cNvSpPr txBox="1"/>
          <p:nvPr/>
        </p:nvSpPr>
        <p:spPr>
          <a:xfrm>
            <a:off x="1267033" y="2216113"/>
            <a:ext cx="6102426" cy="646331"/>
          </a:xfrm>
          <a:prstGeom prst="rect">
            <a:avLst/>
          </a:prstGeom>
          <a:noFill/>
        </p:spPr>
        <p:txBody>
          <a:bodyPr wrap="square">
            <a:spAutoFit/>
          </a:bodyPr>
          <a:lstStyle/>
          <a:p>
            <a:r>
              <a:rPr lang="en-US" dirty="0">
                <a:hlinkClick r:id="rId4"/>
              </a:rPr>
              <a:t>https://www.opensourceforu.com/2023/09/ai-and-ml-algorithms-that-power-self-driving-cars/</a:t>
            </a:r>
            <a:endParaRPr lang="en-US" dirty="0"/>
          </a:p>
        </p:txBody>
      </p:sp>
      <p:sp>
        <p:nvSpPr>
          <p:cNvPr id="10" name="TextBox 9">
            <a:extLst>
              <a:ext uri="{FF2B5EF4-FFF2-40B4-BE49-F238E27FC236}">
                <a16:creationId xmlns:a16="http://schemas.microsoft.com/office/drawing/2014/main" id="{167095F5-2AFA-2AEF-0052-F2098CB7E9F8}"/>
              </a:ext>
            </a:extLst>
          </p:cNvPr>
          <p:cNvSpPr txBox="1"/>
          <p:nvPr/>
        </p:nvSpPr>
        <p:spPr>
          <a:xfrm>
            <a:off x="1330130" y="3023296"/>
            <a:ext cx="6102426" cy="646331"/>
          </a:xfrm>
          <a:prstGeom prst="rect">
            <a:avLst/>
          </a:prstGeom>
          <a:noFill/>
        </p:spPr>
        <p:txBody>
          <a:bodyPr wrap="square">
            <a:spAutoFit/>
          </a:bodyPr>
          <a:lstStyle/>
          <a:p>
            <a:r>
              <a:rPr lang="en-US" dirty="0">
                <a:hlinkClick r:id="rId5"/>
              </a:rPr>
              <a:t>https://www.quora.com/What-problems-do-self-driving-cars-solve</a:t>
            </a:r>
            <a:endParaRPr lang="en-US" dirty="0"/>
          </a:p>
        </p:txBody>
      </p:sp>
    </p:spTree>
    <p:extLst>
      <p:ext uri="{BB962C8B-B14F-4D97-AF65-F5344CB8AC3E}">
        <p14:creationId xmlns:p14="http://schemas.microsoft.com/office/powerpoint/2010/main" val="23933719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E6DB4D-85DA-7A35-C050-8D53362947CC}"/>
              </a:ext>
            </a:extLst>
          </p:cNvPr>
          <p:cNvSpPr>
            <a:spLocks noGrp="1"/>
          </p:cNvSpPr>
          <p:nvPr>
            <p:ph type="title"/>
          </p:nvPr>
        </p:nvSpPr>
        <p:spPr/>
        <p:txBody>
          <a:bodyPr/>
          <a:lstStyle/>
          <a:p>
            <a:r>
              <a:rPr lang="en-IN" dirty="0">
                <a:solidFill>
                  <a:schemeClr val="tx1"/>
                </a:solidFill>
                <a:latin typeface="Arial Black" panose="020B0A04020102020204" pitchFamily="34" charset="0"/>
              </a:rPr>
              <a:t>Project outline</a:t>
            </a:r>
          </a:p>
        </p:txBody>
      </p:sp>
      <p:sp>
        <p:nvSpPr>
          <p:cNvPr id="3" name="Content Placeholder 2">
            <a:extLst>
              <a:ext uri="{FF2B5EF4-FFF2-40B4-BE49-F238E27FC236}">
                <a16:creationId xmlns:a16="http://schemas.microsoft.com/office/drawing/2014/main" id="{C326EB27-8695-1FD2-0A9D-0E01923E1FC4}"/>
              </a:ext>
            </a:extLst>
          </p:cNvPr>
          <p:cNvSpPr>
            <a:spLocks noGrp="1"/>
          </p:cNvSpPr>
          <p:nvPr>
            <p:ph idx="1"/>
          </p:nvPr>
        </p:nvSpPr>
        <p:spPr>
          <a:xfrm>
            <a:off x="4021394" y="2278575"/>
            <a:ext cx="8998699" cy="4446689"/>
          </a:xfrm>
        </p:spPr>
        <p:txBody>
          <a:bodyPr>
            <a:normAutofit/>
          </a:bodyPr>
          <a:lstStyle/>
          <a:p>
            <a:r>
              <a:rPr lang="en-IN" dirty="0">
                <a:solidFill>
                  <a:schemeClr val="tx1"/>
                </a:solidFill>
                <a:latin typeface="Copperplate Gothic Bold" panose="020E0705020206020404" pitchFamily="34" charset="0"/>
              </a:rPr>
              <a:t>Problem statement</a:t>
            </a:r>
          </a:p>
          <a:p>
            <a:r>
              <a:rPr lang="en-IN" dirty="0">
                <a:solidFill>
                  <a:schemeClr val="tx1"/>
                </a:solidFill>
                <a:latin typeface="Copperplate Gothic Bold" panose="020E0705020206020404" pitchFamily="34" charset="0"/>
              </a:rPr>
              <a:t>Proposed system /solution</a:t>
            </a:r>
          </a:p>
          <a:p>
            <a:r>
              <a:rPr lang="en-IN" dirty="0">
                <a:solidFill>
                  <a:schemeClr val="tx1"/>
                </a:solidFill>
                <a:latin typeface="Copperplate Gothic Bold" panose="020E0705020206020404" pitchFamily="34" charset="0"/>
              </a:rPr>
              <a:t>System development approach</a:t>
            </a:r>
          </a:p>
          <a:p>
            <a:r>
              <a:rPr lang="en-IN" dirty="0">
                <a:solidFill>
                  <a:schemeClr val="tx1"/>
                </a:solidFill>
                <a:latin typeface="Copperplate Gothic Bold" panose="020E0705020206020404" pitchFamily="34" charset="0"/>
              </a:rPr>
              <a:t>Algorithm and deployment</a:t>
            </a:r>
          </a:p>
          <a:p>
            <a:r>
              <a:rPr lang="en-IN" dirty="0">
                <a:solidFill>
                  <a:schemeClr val="tx1"/>
                </a:solidFill>
                <a:latin typeface="Copperplate Gothic Bold" panose="020E0705020206020404" pitchFamily="34" charset="0"/>
              </a:rPr>
              <a:t>Result</a:t>
            </a:r>
          </a:p>
          <a:p>
            <a:r>
              <a:rPr lang="en-IN" dirty="0">
                <a:solidFill>
                  <a:schemeClr val="tx1"/>
                </a:solidFill>
                <a:latin typeface="Copperplate Gothic Bold" panose="020E0705020206020404" pitchFamily="34" charset="0"/>
              </a:rPr>
              <a:t>Conclusion </a:t>
            </a:r>
          </a:p>
        </p:txBody>
      </p:sp>
    </p:spTree>
    <p:extLst>
      <p:ext uri="{BB962C8B-B14F-4D97-AF65-F5344CB8AC3E}">
        <p14:creationId xmlns:p14="http://schemas.microsoft.com/office/powerpoint/2010/main" val="13358234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5918652-4BE0-C383-54BC-5B815213B767}"/>
              </a:ext>
            </a:extLst>
          </p:cNvPr>
          <p:cNvSpPr>
            <a:spLocks noGrp="1"/>
          </p:cNvSpPr>
          <p:nvPr>
            <p:ph type="title"/>
          </p:nvPr>
        </p:nvSpPr>
        <p:spPr>
          <a:xfrm>
            <a:off x="498741" y="1109662"/>
            <a:ext cx="8596668" cy="1320800"/>
          </a:xfrm>
        </p:spPr>
        <p:txBody>
          <a:bodyPr/>
          <a:lstStyle/>
          <a:p>
            <a:r>
              <a:rPr lang="en-IN" dirty="0">
                <a:solidFill>
                  <a:schemeClr val="tx1"/>
                </a:solidFill>
                <a:latin typeface="Copperplate Gothic Bold" panose="020E0705020206020404" pitchFamily="34" charset="0"/>
              </a:rPr>
              <a:t>Problem statement</a:t>
            </a:r>
            <a:br>
              <a:rPr lang="en-IN" dirty="0">
                <a:solidFill>
                  <a:schemeClr val="tx1"/>
                </a:solidFill>
                <a:latin typeface="Copperplate Gothic Bold" panose="020E0705020206020404" pitchFamily="34" charset="0"/>
              </a:rPr>
            </a:br>
            <a:endParaRPr lang="en-IN" dirty="0"/>
          </a:p>
        </p:txBody>
      </p:sp>
      <p:pic>
        <p:nvPicPr>
          <p:cNvPr id="8" name="Picture 7">
            <a:extLst>
              <a:ext uri="{FF2B5EF4-FFF2-40B4-BE49-F238E27FC236}">
                <a16:creationId xmlns:a16="http://schemas.microsoft.com/office/drawing/2014/main" id="{75D96D12-D0BB-5FAC-449F-A3AD126B82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53075" y="1770062"/>
            <a:ext cx="5276850" cy="4514850"/>
          </a:xfrm>
          <a:prstGeom prst="rect">
            <a:avLst/>
          </a:prstGeom>
        </p:spPr>
      </p:pic>
      <p:sp>
        <p:nvSpPr>
          <p:cNvPr id="10" name="TextBox 9">
            <a:extLst>
              <a:ext uri="{FF2B5EF4-FFF2-40B4-BE49-F238E27FC236}">
                <a16:creationId xmlns:a16="http://schemas.microsoft.com/office/drawing/2014/main" id="{100C92C6-2F81-52A9-FE72-5E8A8330C50C}"/>
              </a:ext>
            </a:extLst>
          </p:cNvPr>
          <p:cNvSpPr txBox="1"/>
          <p:nvPr/>
        </p:nvSpPr>
        <p:spPr>
          <a:xfrm>
            <a:off x="498741" y="2629196"/>
            <a:ext cx="4501884" cy="2923877"/>
          </a:xfrm>
          <a:prstGeom prst="rect">
            <a:avLst/>
          </a:prstGeom>
          <a:noFill/>
        </p:spPr>
        <p:txBody>
          <a:bodyPr wrap="square">
            <a:spAutoFit/>
          </a:bodyPr>
          <a:lstStyle/>
          <a:p>
            <a:pPr marL="457200" indent="-457200" algn="just">
              <a:buAutoNum type="arabicPeriod"/>
            </a:pPr>
            <a:r>
              <a:rPr lang="en-US" sz="2400" b="1" dirty="0">
                <a:latin typeface="+mj-lt"/>
              </a:rPr>
              <a:t>Safety:</a:t>
            </a:r>
            <a:r>
              <a:rPr lang="en-US" sz="2000" b="1" dirty="0"/>
              <a:t> </a:t>
            </a:r>
            <a:endParaRPr lang="en-GB" sz="2000" b="1" dirty="0"/>
          </a:p>
          <a:p>
            <a:pPr marL="342900" indent="-342900" algn="just">
              <a:buFont typeface="Arial" panose="020B0604020202020204" pitchFamily="34" charset="0"/>
              <a:buChar char="•"/>
            </a:pPr>
            <a:endParaRPr lang="en-GB" sz="2000" b="1" dirty="0"/>
          </a:p>
          <a:p>
            <a:pPr marL="1257300" lvl="2" indent="-342900" algn="just">
              <a:buFont typeface="Arial" panose="020B0604020202020204" pitchFamily="34" charset="0"/>
              <a:buChar char="•"/>
            </a:pPr>
            <a:r>
              <a:rPr lang="en-US" sz="2000" b="1" dirty="0"/>
              <a:t>Ensuring self-driving cars can reliably navigate different environments, handle unexpected situations, and interact safely with other road users.</a:t>
            </a:r>
          </a:p>
        </p:txBody>
      </p:sp>
    </p:spTree>
    <p:extLst>
      <p:ext uri="{BB962C8B-B14F-4D97-AF65-F5344CB8AC3E}">
        <p14:creationId xmlns:p14="http://schemas.microsoft.com/office/powerpoint/2010/main" val="23973135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5EE233D-F299-E6A1-0EF9-1ED1DC35EEE1}"/>
              </a:ext>
            </a:extLst>
          </p:cNvPr>
          <p:cNvSpPr txBox="1"/>
          <p:nvPr/>
        </p:nvSpPr>
        <p:spPr>
          <a:xfrm>
            <a:off x="482203" y="578554"/>
            <a:ext cx="9269016" cy="1754326"/>
          </a:xfrm>
          <a:prstGeom prst="rect">
            <a:avLst/>
          </a:prstGeom>
          <a:noFill/>
        </p:spPr>
        <p:txBody>
          <a:bodyPr wrap="square">
            <a:spAutoFit/>
          </a:bodyPr>
          <a:lstStyle/>
          <a:p>
            <a:pPr algn="just"/>
            <a:r>
              <a:rPr lang="en-US" sz="2400" b="1" dirty="0">
                <a:latin typeface="+mj-lt"/>
              </a:rPr>
              <a:t>2. Regulation:</a:t>
            </a:r>
            <a:endParaRPr lang="en-GB" sz="2400" b="1" dirty="0">
              <a:latin typeface="+mj-lt"/>
            </a:endParaRPr>
          </a:p>
          <a:p>
            <a:pPr algn="just"/>
            <a:endParaRPr lang="en-GB" sz="2400" b="1" dirty="0">
              <a:latin typeface="+mj-lt"/>
            </a:endParaRPr>
          </a:p>
          <a:p>
            <a:pPr marL="1257300" lvl="2" indent="-342900" algn="just">
              <a:buFont typeface="Arial" panose="020B0604020202020204" pitchFamily="34" charset="0"/>
              <a:buChar char="•"/>
            </a:pPr>
            <a:r>
              <a:rPr lang="en-US" sz="2000" b="1" dirty="0"/>
              <a:t>Establishing legal frameworks and standards for autonomous vehicles to operate on public roads, addressing liability issues, and defining protocols for testing and certification</a:t>
            </a:r>
          </a:p>
        </p:txBody>
      </p:sp>
      <p:sp>
        <p:nvSpPr>
          <p:cNvPr id="5" name="TextBox 4">
            <a:extLst>
              <a:ext uri="{FF2B5EF4-FFF2-40B4-BE49-F238E27FC236}">
                <a16:creationId xmlns:a16="http://schemas.microsoft.com/office/drawing/2014/main" id="{7B3DC0BE-F3AA-FD5F-A52F-9E745956C63A}"/>
              </a:ext>
            </a:extLst>
          </p:cNvPr>
          <p:cNvSpPr txBox="1"/>
          <p:nvPr/>
        </p:nvSpPr>
        <p:spPr>
          <a:xfrm>
            <a:off x="482203" y="2459505"/>
            <a:ext cx="9269016" cy="1692771"/>
          </a:xfrm>
          <a:prstGeom prst="rect">
            <a:avLst/>
          </a:prstGeom>
          <a:noFill/>
        </p:spPr>
        <p:txBody>
          <a:bodyPr wrap="square">
            <a:spAutoFit/>
          </a:bodyPr>
          <a:lstStyle/>
          <a:p>
            <a:pPr algn="just"/>
            <a:r>
              <a:rPr lang="en-US" sz="2400" b="1" dirty="0">
                <a:latin typeface="+mj-lt"/>
              </a:rPr>
              <a:t>3. Technology</a:t>
            </a:r>
            <a:r>
              <a:rPr lang="en-US" sz="2000" b="1" dirty="0"/>
              <a:t>:</a:t>
            </a:r>
            <a:endParaRPr lang="en-GB" sz="2000" b="1" dirty="0"/>
          </a:p>
          <a:p>
            <a:pPr algn="just"/>
            <a:endParaRPr lang="en-GB" sz="2000" b="1" dirty="0"/>
          </a:p>
          <a:p>
            <a:pPr marL="1257300" lvl="2" indent="-342900" algn="just">
              <a:buFont typeface="Arial" panose="020B0604020202020204" pitchFamily="34" charset="0"/>
              <a:buChar char="•"/>
            </a:pPr>
            <a:r>
              <a:rPr lang="en-US" sz="2000" b="1" dirty="0"/>
              <a:t>Developing advanced sensors, AI algorithms, and computing systems capable of perceiving the environment, making real-time decisions, and safely controlling the vehicle.</a:t>
            </a:r>
          </a:p>
        </p:txBody>
      </p:sp>
      <p:sp>
        <p:nvSpPr>
          <p:cNvPr id="8" name="TextBox 7">
            <a:extLst>
              <a:ext uri="{FF2B5EF4-FFF2-40B4-BE49-F238E27FC236}">
                <a16:creationId xmlns:a16="http://schemas.microsoft.com/office/drawing/2014/main" id="{7CC7823F-801D-241C-DCBA-F7C299B7ACEB}"/>
              </a:ext>
            </a:extLst>
          </p:cNvPr>
          <p:cNvSpPr txBox="1"/>
          <p:nvPr/>
        </p:nvSpPr>
        <p:spPr>
          <a:xfrm>
            <a:off x="482203" y="4278901"/>
            <a:ext cx="9269016" cy="1754326"/>
          </a:xfrm>
          <a:prstGeom prst="rect">
            <a:avLst/>
          </a:prstGeom>
          <a:noFill/>
        </p:spPr>
        <p:txBody>
          <a:bodyPr wrap="square">
            <a:spAutoFit/>
          </a:bodyPr>
          <a:lstStyle/>
          <a:p>
            <a:pPr algn="just"/>
            <a:r>
              <a:rPr lang="en-US" sz="2400" b="1" dirty="0"/>
              <a:t>4. Infrastructure:</a:t>
            </a:r>
            <a:endParaRPr lang="en-GB" sz="2400" b="1" dirty="0"/>
          </a:p>
          <a:p>
            <a:pPr algn="just"/>
            <a:endParaRPr lang="en-GB" sz="2400" b="1" dirty="0"/>
          </a:p>
          <a:p>
            <a:pPr marL="1257300" lvl="2" indent="-342900" algn="just">
              <a:buFont typeface="Arial" panose="020B0604020202020204" pitchFamily="34" charset="0"/>
              <a:buChar char="•"/>
            </a:pPr>
            <a:r>
              <a:rPr lang="en-US" sz="2000" b="1" dirty="0"/>
              <a:t>Integrating self-driving technology with existing transportation infrastructure, such as road signs, traffic lights, and communication networks, to enable seamless operation.</a:t>
            </a:r>
          </a:p>
        </p:txBody>
      </p:sp>
    </p:spTree>
    <p:extLst>
      <p:ext uri="{BB962C8B-B14F-4D97-AF65-F5344CB8AC3E}">
        <p14:creationId xmlns:p14="http://schemas.microsoft.com/office/powerpoint/2010/main" val="5753516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775132B-AA45-803C-3000-DB570EFCCB82}"/>
              </a:ext>
            </a:extLst>
          </p:cNvPr>
          <p:cNvSpPr txBox="1"/>
          <p:nvPr/>
        </p:nvSpPr>
        <p:spPr>
          <a:xfrm rot="10800000" flipV="1">
            <a:off x="514348" y="469210"/>
            <a:ext cx="8141495" cy="646331"/>
          </a:xfrm>
          <a:prstGeom prst="rect">
            <a:avLst/>
          </a:prstGeom>
          <a:noFill/>
        </p:spPr>
        <p:txBody>
          <a:bodyPr wrap="square" rtlCol="0">
            <a:spAutoFit/>
          </a:bodyPr>
          <a:lstStyle/>
          <a:p>
            <a:pPr algn="l"/>
            <a:r>
              <a:rPr lang="en-GB" sz="3600" b="1" dirty="0">
                <a:latin typeface="+mj-lt"/>
              </a:rPr>
              <a:t>Proposed system / solution</a:t>
            </a:r>
            <a:r>
              <a:rPr lang="en-GB" sz="2800" b="1" dirty="0">
                <a:latin typeface="+mj-lt"/>
              </a:rPr>
              <a:t> </a:t>
            </a:r>
            <a:endParaRPr lang="en-US" sz="2800" b="1" dirty="0">
              <a:latin typeface="+mj-lt"/>
            </a:endParaRPr>
          </a:p>
        </p:txBody>
      </p:sp>
      <p:sp>
        <p:nvSpPr>
          <p:cNvPr id="5" name="TextBox 4">
            <a:extLst>
              <a:ext uri="{FF2B5EF4-FFF2-40B4-BE49-F238E27FC236}">
                <a16:creationId xmlns:a16="http://schemas.microsoft.com/office/drawing/2014/main" id="{E173ABD4-6E44-A37E-7E06-28850A9A32F3}"/>
              </a:ext>
            </a:extLst>
          </p:cNvPr>
          <p:cNvSpPr txBox="1"/>
          <p:nvPr/>
        </p:nvSpPr>
        <p:spPr>
          <a:xfrm>
            <a:off x="514348" y="1560319"/>
            <a:ext cx="9939340" cy="2308324"/>
          </a:xfrm>
          <a:prstGeom prst="rect">
            <a:avLst/>
          </a:prstGeom>
          <a:noFill/>
        </p:spPr>
        <p:txBody>
          <a:bodyPr wrap="square">
            <a:spAutoFit/>
          </a:bodyPr>
          <a:lstStyle/>
          <a:p>
            <a:pPr marL="457200" indent="-457200" algn="just">
              <a:buAutoNum type="arabicPeriod"/>
            </a:pPr>
            <a:r>
              <a:rPr lang="en-US" sz="2400" b="1" dirty="0">
                <a:latin typeface="+mj-lt"/>
              </a:rPr>
              <a:t>Sensor Fusion:</a:t>
            </a:r>
            <a:endParaRPr lang="en-GB" sz="2000" b="1" dirty="0">
              <a:latin typeface="+mj-lt"/>
            </a:endParaRPr>
          </a:p>
          <a:p>
            <a:pPr marL="457200" indent="-457200" algn="just">
              <a:buAutoNum type="arabicPeriod"/>
            </a:pPr>
            <a:endParaRPr lang="en-GB" sz="2000" b="1" dirty="0">
              <a:latin typeface="+mj-lt"/>
            </a:endParaRPr>
          </a:p>
          <a:p>
            <a:pPr marL="1371600" lvl="2" indent="-457200" algn="just">
              <a:buFont typeface="Arial" panose="020B0604020202020204" pitchFamily="34" charset="0"/>
              <a:buChar char="•"/>
            </a:pPr>
            <a:r>
              <a:rPr lang="en-GB" sz="2000" b="1" dirty="0">
                <a:latin typeface="+mj-lt"/>
              </a:rPr>
              <a:t>I</a:t>
            </a:r>
            <a:r>
              <a:rPr lang="en-US" sz="2000" b="1" dirty="0" err="1"/>
              <a:t>ntegrating</a:t>
            </a:r>
            <a:r>
              <a:rPr lang="en-US" sz="2000" b="1" dirty="0"/>
              <a:t> various sensors such as LiDAR, radar, cameras, and ultrasonic sensors to provide a comprehensive view of the vehicle's surroundings. Sensor fusion algorithms combine data from these sensors to accurately perceive the environment and detect obstacles, pedestrians, and other vehicles.</a:t>
            </a:r>
          </a:p>
        </p:txBody>
      </p:sp>
      <p:sp>
        <p:nvSpPr>
          <p:cNvPr id="8" name="TextBox 7">
            <a:extLst>
              <a:ext uri="{FF2B5EF4-FFF2-40B4-BE49-F238E27FC236}">
                <a16:creationId xmlns:a16="http://schemas.microsoft.com/office/drawing/2014/main" id="{2585AA37-9749-28E9-887C-3EE8FEA2F050}"/>
              </a:ext>
            </a:extLst>
          </p:cNvPr>
          <p:cNvSpPr txBox="1"/>
          <p:nvPr/>
        </p:nvSpPr>
        <p:spPr>
          <a:xfrm>
            <a:off x="514347" y="4187369"/>
            <a:ext cx="9605965" cy="2308324"/>
          </a:xfrm>
          <a:prstGeom prst="rect">
            <a:avLst/>
          </a:prstGeom>
          <a:noFill/>
        </p:spPr>
        <p:txBody>
          <a:bodyPr wrap="square">
            <a:spAutoFit/>
          </a:bodyPr>
          <a:lstStyle/>
          <a:p>
            <a:pPr algn="just"/>
            <a:r>
              <a:rPr lang="en-US" sz="2400" b="1" dirty="0">
                <a:latin typeface="+mj-lt"/>
              </a:rPr>
              <a:t>2. Artificial Intelligence</a:t>
            </a:r>
            <a:r>
              <a:rPr lang="en-US" sz="2000" b="1" dirty="0"/>
              <a:t>:</a:t>
            </a:r>
            <a:endParaRPr lang="en-GB" sz="2000" b="1" dirty="0"/>
          </a:p>
          <a:p>
            <a:pPr algn="just"/>
            <a:endParaRPr lang="en-GB" sz="2000" b="1" dirty="0"/>
          </a:p>
          <a:p>
            <a:pPr marL="1257300" lvl="2" indent="-342900" algn="just">
              <a:buFont typeface="Arial" panose="020B0604020202020204" pitchFamily="34" charset="0"/>
              <a:buChar char="•"/>
            </a:pPr>
            <a:r>
              <a:rPr lang="en-US" sz="2000" b="1" dirty="0"/>
              <a:t>Employing AI and machine learning algorithms to process sensor data, interpret the environment, predict the behavior of other road users, and make real-time decisions. Deep learning models are trained on vast amounts of data to recognize objects, understand traffic patterns, and navigate complex scenarios.</a:t>
            </a:r>
          </a:p>
        </p:txBody>
      </p:sp>
    </p:spTree>
    <p:extLst>
      <p:ext uri="{BB962C8B-B14F-4D97-AF65-F5344CB8AC3E}">
        <p14:creationId xmlns:p14="http://schemas.microsoft.com/office/powerpoint/2010/main" val="42403033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DA46253-93F6-6A6A-2152-2BDCB821FE61}"/>
              </a:ext>
            </a:extLst>
          </p:cNvPr>
          <p:cNvSpPr txBox="1"/>
          <p:nvPr/>
        </p:nvSpPr>
        <p:spPr>
          <a:xfrm>
            <a:off x="375046" y="73937"/>
            <a:ext cx="9459516" cy="2308324"/>
          </a:xfrm>
          <a:prstGeom prst="rect">
            <a:avLst/>
          </a:prstGeom>
          <a:noFill/>
        </p:spPr>
        <p:txBody>
          <a:bodyPr wrap="square">
            <a:spAutoFit/>
          </a:bodyPr>
          <a:lstStyle/>
          <a:p>
            <a:pPr algn="just"/>
            <a:r>
              <a:rPr lang="en-US" sz="2400" b="1" dirty="0">
                <a:latin typeface="+mj-lt"/>
              </a:rPr>
              <a:t>3. Mapping and Localization</a:t>
            </a:r>
            <a:r>
              <a:rPr lang="en-US" sz="2000" b="1" dirty="0"/>
              <a:t>:</a:t>
            </a:r>
            <a:endParaRPr lang="en-GB" sz="2000" b="1" dirty="0"/>
          </a:p>
          <a:p>
            <a:pPr algn="just"/>
            <a:endParaRPr lang="en-GB" sz="2000" b="1" dirty="0"/>
          </a:p>
          <a:p>
            <a:pPr marL="1257300" lvl="2" indent="-342900" algn="just">
              <a:buFont typeface="Arial" panose="020B0604020202020204" pitchFamily="34" charset="0"/>
              <a:buChar char="•"/>
            </a:pPr>
            <a:r>
              <a:rPr lang="en-US" sz="2000" b="1" dirty="0"/>
              <a:t>Creating high-definition maps of road networks and infrastructure, including lane markings, traffic signs, and landmarks. Precise localization techniques, such as GPS, inertial navigation, and simultaneous localization and mapping (SLAM), enable the vehicle to accurately position itself within its environment.</a:t>
            </a:r>
          </a:p>
        </p:txBody>
      </p:sp>
      <p:sp>
        <p:nvSpPr>
          <p:cNvPr id="5" name="TextBox 4">
            <a:extLst>
              <a:ext uri="{FF2B5EF4-FFF2-40B4-BE49-F238E27FC236}">
                <a16:creationId xmlns:a16="http://schemas.microsoft.com/office/drawing/2014/main" id="{1039A20B-4219-C585-73DC-AC0CC54FEC82}"/>
              </a:ext>
            </a:extLst>
          </p:cNvPr>
          <p:cNvSpPr txBox="1"/>
          <p:nvPr/>
        </p:nvSpPr>
        <p:spPr>
          <a:xfrm>
            <a:off x="375046" y="2382261"/>
            <a:ext cx="10126266" cy="2000548"/>
          </a:xfrm>
          <a:prstGeom prst="rect">
            <a:avLst/>
          </a:prstGeom>
          <a:noFill/>
        </p:spPr>
        <p:txBody>
          <a:bodyPr wrap="square">
            <a:spAutoFit/>
          </a:bodyPr>
          <a:lstStyle/>
          <a:p>
            <a:pPr algn="just"/>
            <a:r>
              <a:rPr lang="en-US" sz="2400" b="1" dirty="0">
                <a:latin typeface="+mj-lt"/>
              </a:rPr>
              <a:t>4. Control Systems</a:t>
            </a:r>
            <a:r>
              <a:rPr lang="en-US" sz="2000" b="1" dirty="0"/>
              <a:t>:</a:t>
            </a:r>
            <a:endParaRPr lang="en-GB" sz="2000" b="1" dirty="0"/>
          </a:p>
          <a:p>
            <a:pPr algn="just"/>
            <a:endParaRPr lang="en-GB" sz="2000" b="1" dirty="0"/>
          </a:p>
          <a:p>
            <a:pPr marL="1257300" lvl="2" indent="-342900" algn="just">
              <a:buFont typeface="Arial" panose="020B0604020202020204" pitchFamily="34" charset="0"/>
              <a:buChar char="•"/>
            </a:pPr>
            <a:r>
              <a:rPr lang="en-US" sz="2000" b="1" dirty="0"/>
              <a:t>Implementing robust control algorithms to steer, accelerate, and brake the vehicle safely and smoothly. Control systems take into account factors such as vehicle dynamics, road conditions, and traffic regulations to execute maneuvers while ensuring passenger comfort and safety.</a:t>
            </a:r>
          </a:p>
        </p:txBody>
      </p:sp>
      <p:sp>
        <p:nvSpPr>
          <p:cNvPr id="7" name="TextBox 6">
            <a:extLst>
              <a:ext uri="{FF2B5EF4-FFF2-40B4-BE49-F238E27FC236}">
                <a16:creationId xmlns:a16="http://schemas.microsoft.com/office/drawing/2014/main" id="{0D889393-9366-AF64-75B1-BB944FAB6D47}"/>
              </a:ext>
            </a:extLst>
          </p:cNvPr>
          <p:cNvSpPr txBox="1"/>
          <p:nvPr/>
        </p:nvSpPr>
        <p:spPr>
          <a:xfrm>
            <a:off x="375046" y="4382809"/>
            <a:ext cx="10971609" cy="2062103"/>
          </a:xfrm>
          <a:prstGeom prst="rect">
            <a:avLst/>
          </a:prstGeom>
          <a:noFill/>
        </p:spPr>
        <p:txBody>
          <a:bodyPr wrap="square">
            <a:spAutoFit/>
          </a:bodyPr>
          <a:lstStyle/>
          <a:p>
            <a:pPr algn="just"/>
            <a:r>
              <a:rPr lang="en-US" sz="2400" b="1" dirty="0"/>
              <a:t>5. Communication:</a:t>
            </a:r>
            <a:endParaRPr lang="en-GB" sz="2400" b="1" dirty="0"/>
          </a:p>
          <a:p>
            <a:pPr algn="just"/>
            <a:endParaRPr lang="en-GB" sz="2400" b="1" dirty="0"/>
          </a:p>
          <a:p>
            <a:pPr marL="1257300" lvl="2" indent="-342900" algn="just">
              <a:buFont typeface="Arial" panose="020B0604020202020204" pitchFamily="34" charset="0"/>
              <a:buChar char="•"/>
            </a:pPr>
            <a:r>
              <a:rPr lang="en-US" sz="2000" b="1" dirty="0"/>
              <a:t>Utilizing vehicle-to-vehicle (V2V) and vehicle-to-infrastructure (V2I) communication systems to exchange information with other vehicles, traffic signals, and roadside units. This enables cooperative driving behaviors, such as platooning and intersection coordination, to improve traffic flow and safety.</a:t>
            </a:r>
          </a:p>
        </p:txBody>
      </p:sp>
    </p:spTree>
    <p:extLst>
      <p:ext uri="{BB962C8B-B14F-4D97-AF65-F5344CB8AC3E}">
        <p14:creationId xmlns:p14="http://schemas.microsoft.com/office/powerpoint/2010/main" val="36114995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6FBA031-DC6D-2AB0-8443-FB6CD2C444B7}"/>
              </a:ext>
            </a:extLst>
          </p:cNvPr>
          <p:cNvSpPr>
            <a:spLocks noGrp="1"/>
          </p:cNvSpPr>
          <p:nvPr>
            <p:ph type="title"/>
          </p:nvPr>
        </p:nvSpPr>
        <p:spPr>
          <a:xfrm>
            <a:off x="129646" y="59531"/>
            <a:ext cx="8596668" cy="1320800"/>
          </a:xfrm>
        </p:spPr>
        <p:txBody>
          <a:bodyPr/>
          <a:lstStyle/>
          <a:p>
            <a:r>
              <a:rPr lang="en-IN" dirty="0">
                <a:solidFill>
                  <a:schemeClr val="tx1"/>
                </a:solidFill>
                <a:latin typeface="Copperplate Gothic Bold" panose="020E0705020206020404" pitchFamily="34" charset="0"/>
              </a:rPr>
              <a:t>System development approach</a:t>
            </a:r>
            <a:br>
              <a:rPr lang="en-IN" dirty="0">
                <a:solidFill>
                  <a:schemeClr val="tx1"/>
                </a:solidFill>
                <a:latin typeface="Copperplate Gothic Bold" panose="020E0705020206020404" pitchFamily="34" charset="0"/>
              </a:rPr>
            </a:br>
            <a:endParaRPr lang="en-IN" dirty="0"/>
          </a:p>
        </p:txBody>
      </p:sp>
      <p:pic>
        <p:nvPicPr>
          <p:cNvPr id="2" name="Picture 1">
            <a:extLst>
              <a:ext uri="{FF2B5EF4-FFF2-40B4-BE49-F238E27FC236}">
                <a16:creationId xmlns:a16="http://schemas.microsoft.com/office/drawing/2014/main" id="{DE5BA0DB-EEDD-FC9D-A065-767B9B325A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65268" y="1654968"/>
            <a:ext cx="3996333" cy="4083844"/>
          </a:xfrm>
          <a:prstGeom prst="rect">
            <a:avLst/>
          </a:prstGeom>
        </p:spPr>
      </p:pic>
      <p:sp>
        <p:nvSpPr>
          <p:cNvPr id="5" name="TextBox 4">
            <a:extLst>
              <a:ext uri="{FF2B5EF4-FFF2-40B4-BE49-F238E27FC236}">
                <a16:creationId xmlns:a16="http://schemas.microsoft.com/office/drawing/2014/main" id="{75BF7D1F-A10C-CB51-4870-3217C99C8977}"/>
              </a:ext>
            </a:extLst>
          </p:cNvPr>
          <p:cNvSpPr txBox="1"/>
          <p:nvPr/>
        </p:nvSpPr>
        <p:spPr>
          <a:xfrm>
            <a:off x="425649" y="1034622"/>
            <a:ext cx="7051476" cy="5324535"/>
          </a:xfrm>
          <a:prstGeom prst="rect">
            <a:avLst/>
          </a:prstGeom>
          <a:noFill/>
        </p:spPr>
        <p:txBody>
          <a:bodyPr wrap="square">
            <a:spAutoFit/>
          </a:bodyPr>
          <a:lstStyle/>
          <a:p>
            <a:pPr marL="342900" indent="-342900" algn="just">
              <a:buFont typeface="Arial" panose="020B0604020202020204" pitchFamily="34" charset="0"/>
              <a:buChar char="•"/>
            </a:pPr>
            <a:r>
              <a:rPr lang="en-US" sz="2000" b="1" dirty="0"/>
              <a:t>The development of self-driving cars follows a systematic approach that involves several stages. It begins with gathering requirements from stakeholders to understand their needs and constraints. Once requirements are established, the conceptualization phase involves defining the system's architecture and high-level goals. Prototyping allows for early testing of critical components like sensors and algorithms. Subsequently, software development focuses on implementing perception, decision-making, and control algorithms. Hardware integration ensures seamless communication between sensors, actuators, and computing hardware. Rigorous testing and validation, both in simulated and real-world environments, assess the system's performance and safety. Regulatory compliance ensures adherence to relevant standards and regulations..</a:t>
            </a:r>
          </a:p>
        </p:txBody>
      </p:sp>
    </p:spTree>
    <p:extLst>
      <p:ext uri="{BB962C8B-B14F-4D97-AF65-F5344CB8AC3E}">
        <p14:creationId xmlns:p14="http://schemas.microsoft.com/office/powerpoint/2010/main" val="19849734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248AFF-3A28-BE66-AFBF-387A30B54751}"/>
              </a:ext>
            </a:extLst>
          </p:cNvPr>
          <p:cNvSpPr>
            <a:spLocks noGrp="1"/>
          </p:cNvSpPr>
          <p:nvPr>
            <p:ph type="title"/>
          </p:nvPr>
        </p:nvSpPr>
        <p:spPr>
          <a:xfrm>
            <a:off x="224896" y="0"/>
            <a:ext cx="8596668" cy="1320800"/>
          </a:xfrm>
        </p:spPr>
        <p:txBody>
          <a:bodyPr/>
          <a:lstStyle/>
          <a:p>
            <a:r>
              <a:rPr lang="en-IN" dirty="0">
                <a:solidFill>
                  <a:schemeClr val="tx1"/>
                </a:solidFill>
              </a:rPr>
              <a:t>Algorithm and deployment </a:t>
            </a:r>
          </a:p>
        </p:txBody>
      </p:sp>
      <p:sp>
        <p:nvSpPr>
          <p:cNvPr id="8" name="TextBox 7">
            <a:extLst>
              <a:ext uri="{FF2B5EF4-FFF2-40B4-BE49-F238E27FC236}">
                <a16:creationId xmlns:a16="http://schemas.microsoft.com/office/drawing/2014/main" id="{8DE5D854-EE78-1C42-0ADE-1AF6CE554958}"/>
              </a:ext>
            </a:extLst>
          </p:cNvPr>
          <p:cNvSpPr txBox="1"/>
          <p:nvPr/>
        </p:nvSpPr>
        <p:spPr>
          <a:xfrm>
            <a:off x="224896" y="760381"/>
            <a:ext cx="10459641" cy="5755422"/>
          </a:xfrm>
          <a:prstGeom prst="rect">
            <a:avLst/>
          </a:prstGeom>
          <a:noFill/>
        </p:spPr>
        <p:txBody>
          <a:bodyPr wrap="square">
            <a:spAutoFit/>
          </a:bodyPr>
          <a:lstStyle/>
          <a:p>
            <a:pPr marL="342900" indent="-342900" algn="just">
              <a:buAutoNum type="arabicPeriod"/>
            </a:pPr>
            <a:r>
              <a:rPr lang="en-US" sz="2800" b="1" dirty="0"/>
              <a:t>Perception Algorithms:  </a:t>
            </a:r>
            <a:endParaRPr lang="en-GB" sz="2800" b="1" dirty="0"/>
          </a:p>
          <a:p>
            <a:pPr algn="just"/>
            <a:endParaRPr lang="en-GB" sz="2000" b="1" dirty="0"/>
          </a:p>
          <a:p>
            <a:pPr algn="just"/>
            <a:r>
              <a:rPr lang="en-US" sz="2400" b="1" dirty="0">
                <a:latin typeface="+mj-lt"/>
              </a:rPr>
              <a:t> Object Detection and Tracking:</a:t>
            </a:r>
            <a:endParaRPr lang="en-GB" sz="2400" b="1" dirty="0">
              <a:latin typeface="+mj-lt"/>
            </a:endParaRPr>
          </a:p>
          <a:p>
            <a:pPr algn="just"/>
            <a:endParaRPr lang="en-GB" sz="2000" b="1" dirty="0"/>
          </a:p>
          <a:p>
            <a:pPr marL="742950" lvl="1" indent="-285750" algn="just">
              <a:buFont typeface="Arial" panose="020B0604020202020204" pitchFamily="34" charset="0"/>
              <a:buChar char="•"/>
            </a:pPr>
            <a:r>
              <a:rPr lang="en-US" sz="2000" b="1" dirty="0"/>
              <a:t>Algorithms identify and track objects such as vehicles, pedestrians, and cyclists in the vehicle's surroundings using data from sensors like cameras, LiDAR, and radar.   </a:t>
            </a:r>
            <a:endParaRPr lang="en-GB" sz="2000" b="1" dirty="0"/>
          </a:p>
          <a:p>
            <a:pPr algn="just"/>
            <a:endParaRPr lang="en-GB" sz="2400" b="1" dirty="0">
              <a:latin typeface="+mj-lt"/>
            </a:endParaRPr>
          </a:p>
          <a:p>
            <a:pPr algn="just"/>
            <a:r>
              <a:rPr lang="en-US" sz="2400" b="1" dirty="0">
                <a:latin typeface="+mj-lt"/>
              </a:rPr>
              <a:t>Semantic Segmentation: </a:t>
            </a:r>
            <a:endParaRPr lang="en-GB" sz="2400" b="1" dirty="0">
              <a:latin typeface="+mj-lt"/>
            </a:endParaRPr>
          </a:p>
          <a:p>
            <a:pPr algn="just"/>
            <a:endParaRPr lang="en-GB" sz="2000" b="1" dirty="0"/>
          </a:p>
          <a:p>
            <a:pPr marL="742950" lvl="1" indent="-285750" algn="just">
              <a:buFont typeface="Arial" panose="020B0604020202020204" pitchFamily="34" charset="0"/>
              <a:buChar char="•"/>
            </a:pPr>
            <a:r>
              <a:rPr lang="en-US" sz="2000" b="1" dirty="0"/>
              <a:t>This algorithm classifies each pixel in an image into specific object categories, enabling the car to understand its environment in detail.  </a:t>
            </a:r>
            <a:endParaRPr lang="en-GB" sz="2000" b="1" dirty="0"/>
          </a:p>
          <a:p>
            <a:pPr algn="just"/>
            <a:endParaRPr lang="en-GB" sz="2400" b="1" dirty="0">
              <a:latin typeface="+mj-lt"/>
            </a:endParaRPr>
          </a:p>
          <a:p>
            <a:pPr algn="just"/>
            <a:r>
              <a:rPr lang="en-US" sz="2400" b="1" dirty="0">
                <a:latin typeface="+mj-lt"/>
              </a:rPr>
              <a:t>Lane Detection</a:t>
            </a:r>
            <a:r>
              <a:rPr lang="en-US" sz="2000" b="1" dirty="0"/>
              <a:t>: </a:t>
            </a:r>
            <a:endParaRPr lang="en-GB" sz="2000" b="1" dirty="0"/>
          </a:p>
          <a:p>
            <a:pPr algn="just"/>
            <a:endParaRPr lang="en-GB" sz="2000" b="1" dirty="0"/>
          </a:p>
          <a:p>
            <a:pPr marL="742950" lvl="1" indent="-285750" algn="just">
              <a:buFont typeface="Arial" panose="020B0604020202020204" pitchFamily="34" charset="0"/>
              <a:buChar char="•"/>
            </a:pPr>
            <a:r>
              <a:rPr lang="en-US" sz="2000" b="1" dirty="0"/>
              <a:t>Algorithms detect lane markings on the road, allowing the vehicle to stay within its lane and navigate safely.</a:t>
            </a:r>
          </a:p>
        </p:txBody>
      </p:sp>
    </p:spTree>
    <p:extLst>
      <p:ext uri="{BB962C8B-B14F-4D97-AF65-F5344CB8AC3E}">
        <p14:creationId xmlns:p14="http://schemas.microsoft.com/office/powerpoint/2010/main" val="1784167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77B3F3F-8E95-59EA-8012-88920EB4872B}"/>
              </a:ext>
            </a:extLst>
          </p:cNvPr>
          <p:cNvSpPr txBox="1"/>
          <p:nvPr/>
        </p:nvSpPr>
        <p:spPr>
          <a:xfrm>
            <a:off x="756046" y="243512"/>
            <a:ext cx="8435579" cy="6370975"/>
          </a:xfrm>
          <a:prstGeom prst="rect">
            <a:avLst/>
          </a:prstGeom>
          <a:noFill/>
        </p:spPr>
        <p:txBody>
          <a:bodyPr wrap="square">
            <a:spAutoFit/>
          </a:bodyPr>
          <a:lstStyle/>
          <a:p>
            <a:pPr algn="just"/>
            <a:r>
              <a:rPr lang="en-US" sz="2800" b="1" dirty="0"/>
              <a:t>2. Decision-Making Algorithms:</a:t>
            </a:r>
            <a:r>
              <a:rPr lang="en-US" sz="2000" b="1" dirty="0"/>
              <a:t>   </a:t>
            </a:r>
            <a:endParaRPr lang="en-GB" sz="2000" b="1" dirty="0"/>
          </a:p>
          <a:p>
            <a:pPr algn="just"/>
            <a:endParaRPr lang="en-GB" sz="2400" b="1" dirty="0"/>
          </a:p>
          <a:p>
            <a:pPr algn="just"/>
            <a:r>
              <a:rPr lang="en-US" sz="2400" b="1" dirty="0"/>
              <a:t>Path Planning: </a:t>
            </a:r>
            <a:endParaRPr lang="en-GB" sz="2400" b="1" dirty="0"/>
          </a:p>
          <a:p>
            <a:pPr algn="just"/>
            <a:endParaRPr lang="en-GB" sz="2000" b="1" dirty="0"/>
          </a:p>
          <a:p>
            <a:pPr marL="800100" lvl="1" indent="-342900" algn="just">
              <a:buFont typeface="Arial" panose="020B0604020202020204" pitchFamily="34" charset="0"/>
              <a:buChar char="•"/>
            </a:pPr>
            <a:r>
              <a:rPr lang="en-US" sz="2000" b="1" dirty="0"/>
              <a:t>These algorithms generate a safe and optimal path for the vehicle to follow, taking into account factors like traffic rules, road geometry, and obstacles.   </a:t>
            </a:r>
            <a:endParaRPr lang="en-GB" sz="2000" b="1" dirty="0"/>
          </a:p>
          <a:p>
            <a:pPr algn="just"/>
            <a:endParaRPr lang="en-GB" sz="2400" b="1" dirty="0"/>
          </a:p>
          <a:p>
            <a:pPr algn="just"/>
            <a:r>
              <a:rPr lang="en-US" sz="2400" b="1" dirty="0"/>
              <a:t>Trajectory Generation: </a:t>
            </a:r>
            <a:endParaRPr lang="en-GB" sz="2400" b="1" dirty="0"/>
          </a:p>
          <a:p>
            <a:pPr algn="just"/>
            <a:endParaRPr lang="en-GB" sz="2000" b="1" dirty="0"/>
          </a:p>
          <a:p>
            <a:pPr marL="800100" lvl="1" indent="-342900" algn="just">
              <a:buFont typeface="Arial" panose="020B0604020202020204" pitchFamily="34" charset="0"/>
              <a:buChar char="•"/>
            </a:pPr>
            <a:r>
              <a:rPr lang="en-US" sz="2000" b="1" dirty="0"/>
              <a:t>Based on the planned path, trajectory generation algorithms determine the vehicle's speed and steering commands to navigate through complex environments.   </a:t>
            </a:r>
            <a:endParaRPr lang="en-GB" sz="2000" b="1" dirty="0"/>
          </a:p>
          <a:p>
            <a:pPr algn="just"/>
            <a:endParaRPr lang="en-GB" sz="2000" b="1" dirty="0"/>
          </a:p>
          <a:p>
            <a:pPr algn="just"/>
            <a:r>
              <a:rPr lang="en-US" sz="2400" b="1" dirty="0"/>
              <a:t>Behavior Prediction</a:t>
            </a:r>
            <a:r>
              <a:rPr lang="en-US" sz="2000" b="1" dirty="0"/>
              <a:t>: </a:t>
            </a:r>
            <a:endParaRPr lang="en-GB" sz="2000" b="1" dirty="0"/>
          </a:p>
          <a:p>
            <a:pPr algn="just"/>
            <a:endParaRPr lang="en-GB" sz="2000" b="1" dirty="0"/>
          </a:p>
          <a:p>
            <a:pPr marL="800100" lvl="1" indent="-342900" algn="just">
              <a:buFont typeface="Arial" panose="020B0604020202020204" pitchFamily="34" charset="0"/>
              <a:buChar char="•"/>
            </a:pPr>
            <a:r>
              <a:rPr lang="en-US" sz="2000" b="1" dirty="0"/>
              <a:t>Algorithms predict the future behavior of other road users, enabling the vehicle to anticipate and react to their movements.</a:t>
            </a:r>
          </a:p>
        </p:txBody>
      </p:sp>
    </p:spTree>
    <p:extLst>
      <p:ext uri="{BB962C8B-B14F-4D97-AF65-F5344CB8AC3E}">
        <p14:creationId xmlns:p14="http://schemas.microsoft.com/office/powerpoint/2010/main" val="402900301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85</TotalTime>
  <Words>684</Words>
  <Application>Microsoft Office PowerPoint</Application>
  <PresentationFormat>Widescreen</PresentationFormat>
  <Paragraphs>44</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Facet</vt:lpstr>
      <vt:lpstr>SELF CAR DRIVING </vt:lpstr>
      <vt:lpstr>Project outline</vt:lpstr>
      <vt:lpstr>Problem statement </vt:lpstr>
      <vt:lpstr>PowerPoint Presentation</vt:lpstr>
      <vt:lpstr>PowerPoint Presentation</vt:lpstr>
      <vt:lpstr>PowerPoint Presentation</vt:lpstr>
      <vt:lpstr>System development approach </vt:lpstr>
      <vt:lpstr>Algorithm and deployment </vt:lpstr>
      <vt:lpstr>PowerPoint Presentation</vt:lpstr>
      <vt:lpstr>Result </vt:lpstr>
      <vt:lpstr>Conclusion </vt:lpstr>
      <vt:lpstr>Reference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Recommendation System</dc:title>
  <dc:creator>varun prabakharan</dc:creator>
  <cp:lastModifiedBy>Aswin Raj</cp:lastModifiedBy>
  <cp:revision>9</cp:revision>
  <dcterms:created xsi:type="dcterms:W3CDTF">2024-03-31T06:48:27Z</dcterms:created>
  <dcterms:modified xsi:type="dcterms:W3CDTF">2024-04-06T07:10:48Z</dcterms:modified>
</cp:coreProperties>
</file>