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anva Sans Bold" panose="020B0604020202020204" charset="0"/>
      <p:regular r:id="rId8"/>
    </p:embeddedFont>
    <p:embeddedFont>
      <p:font typeface="Tabarra Sans" panose="020B0604020202020204" charset="0"/>
      <p:regular r:id="rId9"/>
    </p:embeddedFont>
    <p:embeddedFont>
      <p:font typeface="Tabarra Sans Bold" panose="020B0604020202020204" charset="0"/>
      <p:regular r:id="rId10"/>
    </p:embeddedFont>
    <p:embeddedFont>
      <p:font typeface="Tabarra Sans Heavy"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117"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3E491"/>
        </a:solidFill>
        <a:effectLst/>
      </p:bgPr>
    </p:bg>
    <p:spTree>
      <p:nvGrpSpPr>
        <p:cNvPr id="1" name=""/>
        <p:cNvGrpSpPr/>
        <p:nvPr/>
      </p:nvGrpSpPr>
      <p:grpSpPr>
        <a:xfrm>
          <a:off x="0" y="0"/>
          <a:ext cx="0" cy="0"/>
          <a:chOff x="0" y="0"/>
          <a:chExt cx="0" cy="0"/>
        </a:xfrm>
      </p:grpSpPr>
      <p:sp>
        <p:nvSpPr>
          <p:cNvPr id="2" name="AutoShape 2"/>
          <p:cNvSpPr/>
          <p:nvPr/>
        </p:nvSpPr>
        <p:spPr>
          <a:xfrm flipV="1">
            <a:off x="1028700" y="9267825"/>
            <a:ext cx="16230697" cy="0"/>
          </a:xfrm>
          <a:prstGeom prst="line">
            <a:avLst/>
          </a:prstGeom>
          <a:ln w="19050" cap="flat">
            <a:solidFill>
              <a:srgbClr val="0C306D"/>
            </a:solidFill>
            <a:prstDash val="solid"/>
            <a:headEnd type="none" w="sm" len="sm"/>
            <a:tailEnd type="none" w="sm" len="sm"/>
          </a:ln>
        </p:spPr>
      </p:sp>
      <p:sp>
        <p:nvSpPr>
          <p:cNvPr id="3" name="Freeform 3"/>
          <p:cNvSpPr/>
          <p:nvPr/>
        </p:nvSpPr>
        <p:spPr>
          <a:xfrm>
            <a:off x="6715125" y="-2935806"/>
            <a:ext cx="10544271" cy="10544271"/>
          </a:xfrm>
          <a:custGeom>
            <a:avLst/>
            <a:gdLst/>
            <a:ahLst/>
            <a:cxnLst/>
            <a:rect l="l" t="t" r="r" b="b"/>
            <a:pathLst>
              <a:path w="10544271" h="10544271">
                <a:moveTo>
                  <a:pt x="0" y="0"/>
                </a:moveTo>
                <a:lnTo>
                  <a:pt x="10544272" y="0"/>
                </a:lnTo>
                <a:lnTo>
                  <a:pt x="10544272" y="10544271"/>
                </a:lnTo>
                <a:lnTo>
                  <a:pt x="0" y="10544271"/>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a:ln cap="sq">
            <a:noFill/>
            <a:prstDash val="solid"/>
            <a:miter/>
          </a:ln>
        </p:spPr>
      </p:sp>
      <p:sp>
        <p:nvSpPr>
          <p:cNvPr id="4" name="TextBox 4"/>
          <p:cNvSpPr txBox="1"/>
          <p:nvPr/>
        </p:nvSpPr>
        <p:spPr>
          <a:xfrm>
            <a:off x="894354" y="2555702"/>
            <a:ext cx="13362596" cy="2739391"/>
          </a:xfrm>
          <a:prstGeom prst="rect">
            <a:avLst/>
          </a:prstGeom>
        </p:spPr>
        <p:txBody>
          <a:bodyPr lIns="0" tIns="0" rIns="0" bIns="0" rtlCol="0" anchor="t">
            <a:spAutoFit/>
          </a:bodyPr>
          <a:lstStyle/>
          <a:p>
            <a:pPr algn="l">
              <a:lnSpc>
                <a:spcPts val="18645"/>
              </a:lnSpc>
            </a:pPr>
            <a:r>
              <a:rPr lang="en-US" sz="16950" b="1">
                <a:solidFill>
                  <a:srgbClr val="21488A"/>
                </a:solidFill>
                <a:latin typeface="Tabarra Sans Heavy"/>
                <a:ea typeface="Tabarra Sans Heavy"/>
                <a:cs typeface="Tabarra Sans Heavy"/>
                <a:sym typeface="Tabarra Sans Heavy"/>
              </a:rPr>
              <a:t>Deal Finder</a:t>
            </a:r>
          </a:p>
        </p:txBody>
      </p:sp>
      <p:sp>
        <p:nvSpPr>
          <p:cNvPr id="5" name="TextBox 5"/>
          <p:cNvSpPr txBox="1"/>
          <p:nvPr/>
        </p:nvSpPr>
        <p:spPr>
          <a:xfrm>
            <a:off x="1028700" y="7834246"/>
            <a:ext cx="6681298" cy="891446"/>
          </a:xfrm>
          <a:prstGeom prst="rect">
            <a:avLst/>
          </a:prstGeom>
        </p:spPr>
        <p:txBody>
          <a:bodyPr lIns="0" tIns="0" rIns="0" bIns="0" rtlCol="0" anchor="t">
            <a:spAutoFit/>
          </a:bodyPr>
          <a:lstStyle/>
          <a:p>
            <a:pPr algn="l">
              <a:lnSpc>
                <a:spcPts val="3394"/>
              </a:lnSpc>
            </a:pPr>
            <a:r>
              <a:rPr lang="en-US" sz="2424" b="1">
                <a:solidFill>
                  <a:srgbClr val="21488A"/>
                </a:solidFill>
                <a:latin typeface="Tabarra Sans Bold"/>
                <a:ea typeface="Tabarra Sans Bold"/>
                <a:cs typeface="Tabarra Sans Bold"/>
                <a:sym typeface="Tabarra Sans Bold"/>
              </a:rPr>
              <a:t>A SMARAN REDDY (CS23B1011)</a:t>
            </a:r>
          </a:p>
          <a:p>
            <a:pPr marL="0" lvl="0" indent="0" algn="l">
              <a:lnSpc>
                <a:spcPts val="3394"/>
              </a:lnSpc>
              <a:spcBef>
                <a:spcPct val="0"/>
              </a:spcBef>
            </a:pPr>
            <a:r>
              <a:rPr lang="en-US" sz="2424" b="1">
                <a:solidFill>
                  <a:srgbClr val="21488A"/>
                </a:solidFill>
                <a:latin typeface="Tabarra Sans Bold"/>
                <a:ea typeface="Tabarra Sans Bold"/>
                <a:cs typeface="Tabarra Sans Bold"/>
                <a:sym typeface="Tabarra Sans Bold"/>
              </a:rPr>
              <a:t>DEVANAND M (CS23B1020)</a:t>
            </a:r>
          </a:p>
        </p:txBody>
      </p:sp>
      <p:sp>
        <p:nvSpPr>
          <p:cNvPr id="6" name="TextBox 6"/>
          <p:cNvSpPr txBox="1"/>
          <p:nvPr/>
        </p:nvSpPr>
        <p:spPr>
          <a:xfrm>
            <a:off x="11987261" y="7891396"/>
            <a:ext cx="4752008" cy="1262507"/>
          </a:xfrm>
          <a:prstGeom prst="rect">
            <a:avLst/>
          </a:prstGeom>
        </p:spPr>
        <p:txBody>
          <a:bodyPr lIns="0" tIns="0" rIns="0" bIns="0" rtlCol="0" anchor="t">
            <a:spAutoFit/>
          </a:bodyPr>
          <a:lstStyle/>
          <a:p>
            <a:pPr algn="ctr">
              <a:lnSpc>
                <a:spcPts val="3388"/>
              </a:lnSpc>
            </a:pPr>
            <a:r>
              <a:rPr lang="en-US" sz="2420" b="1">
                <a:solidFill>
                  <a:srgbClr val="21488A"/>
                </a:solidFill>
                <a:latin typeface="Canva Sans Bold"/>
                <a:ea typeface="Canva Sans Bold"/>
                <a:cs typeface="Canva Sans Bold"/>
                <a:sym typeface="Canva Sans Bold"/>
              </a:rPr>
              <a:t>UNDER</a:t>
            </a:r>
          </a:p>
          <a:p>
            <a:pPr algn="ctr">
              <a:lnSpc>
                <a:spcPts val="3388"/>
              </a:lnSpc>
            </a:pPr>
            <a:r>
              <a:rPr lang="en-US" sz="2420" b="1">
                <a:solidFill>
                  <a:srgbClr val="21488A"/>
                </a:solidFill>
                <a:latin typeface="Canva Sans Bold"/>
                <a:ea typeface="Canva Sans Bold"/>
                <a:cs typeface="Canva Sans Bold"/>
                <a:sym typeface="Canva Sans Bold"/>
              </a:rPr>
              <a:t>DR.DUBACHARLA GYNESHWAR</a:t>
            </a:r>
          </a:p>
          <a:p>
            <a:pPr algn="ctr">
              <a:lnSpc>
                <a:spcPts val="3388"/>
              </a:lnSpc>
            </a:pPr>
            <a:endParaRPr lang="en-US" sz="2420" b="1">
              <a:solidFill>
                <a:srgbClr val="21488A"/>
              </a:solidFill>
              <a:latin typeface="Canva Sans Bold"/>
              <a:ea typeface="Canva Sans Bold"/>
              <a:cs typeface="Canva Sans Bold"/>
              <a:sym typeface="Canva Sans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306D"/>
        </a:solidFill>
        <a:effectLst/>
      </p:bgPr>
    </p:bg>
    <p:spTree>
      <p:nvGrpSpPr>
        <p:cNvPr id="1" name=""/>
        <p:cNvGrpSpPr/>
        <p:nvPr/>
      </p:nvGrpSpPr>
      <p:grpSpPr>
        <a:xfrm>
          <a:off x="0" y="0"/>
          <a:ext cx="0" cy="0"/>
          <a:chOff x="0" y="0"/>
          <a:chExt cx="0" cy="0"/>
        </a:xfrm>
      </p:grpSpPr>
      <p:sp>
        <p:nvSpPr>
          <p:cNvPr id="2" name="AutoShape 2"/>
          <p:cNvSpPr/>
          <p:nvPr/>
        </p:nvSpPr>
        <p:spPr>
          <a:xfrm>
            <a:off x="1028700" y="9248775"/>
            <a:ext cx="16230600" cy="0"/>
          </a:xfrm>
          <a:prstGeom prst="line">
            <a:avLst/>
          </a:prstGeom>
          <a:ln w="19050" cap="flat">
            <a:solidFill>
              <a:srgbClr val="73E491"/>
            </a:solidFill>
            <a:prstDash val="solid"/>
            <a:headEnd type="none" w="sm" len="sm"/>
            <a:tailEnd type="none" w="sm" len="sm"/>
          </a:ln>
        </p:spPr>
      </p:sp>
      <p:sp>
        <p:nvSpPr>
          <p:cNvPr id="3" name="AutoShape 3"/>
          <p:cNvSpPr/>
          <p:nvPr/>
        </p:nvSpPr>
        <p:spPr>
          <a:xfrm>
            <a:off x="674578" y="402384"/>
            <a:ext cx="4512308" cy="0"/>
          </a:xfrm>
          <a:prstGeom prst="line">
            <a:avLst/>
          </a:prstGeom>
          <a:ln w="142875" cap="flat">
            <a:solidFill>
              <a:srgbClr val="73E491"/>
            </a:solidFill>
            <a:prstDash val="solid"/>
            <a:headEnd type="none" w="sm" len="sm"/>
            <a:tailEnd type="none" w="sm" len="sm"/>
          </a:ln>
        </p:spPr>
      </p:sp>
      <p:sp>
        <p:nvSpPr>
          <p:cNvPr id="4" name="TextBox 4"/>
          <p:cNvSpPr txBox="1"/>
          <p:nvPr/>
        </p:nvSpPr>
        <p:spPr>
          <a:xfrm>
            <a:off x="1154386" y="579527"/>
            <a:ext cx="16324605" cy="9396731"/>
          </a:xfrm>
          <a:prstGeom prst="rect">
            <a:avLst/>
          </a:prstGeom>
        </p:spPr>
        <p:txBody>
          <a:bodyPr lIns="0" tIns="0" rIns="0" bIns="0" rtlCol="0" anchor="t">
            <a:spAutoFit/>
          </a:bodyPr>
          <a:lstStyle/>
          <a:p>
            <a:pPr algn="l">
              <a:lnSpc>
                <a:spcPts val="5810"/>
              </a:lnSpc>
            </a:pPr>
            <a:r>
              <a:rPr lang="en-US" sz="4150" b="1">
                <a:solidFill>
                  <a:srgbClr val="61B1E6"/>
                </a:solidFill>
                <a:latin typeface="Tabarra Sans Bold"/>
                <a:ea typeface="Tabarra Sans Bold"/>
                <a:cs typeface="Tabarra Sans Bold"/>
                <a:sym typeface="Tabarra Sans Bold"/>
              </a:rPr>
              <a:t>Aim:</a:t>
            </a:r>
          </a:p>
          <a:p>
            <a:pPr algn="l">
              <a:lnSpc>
                <a:spcPts val="4128"/>
              </a:lnSpc>
            </a:pPr>
            <a:r>
              <a:rPr lang="en-US" sz="2949">
                <a:solidFill>
                  <a:srgbClr val="73E491"/>
                </a:solidFill>
                <a:latin typeface="Tabarra Sans"/>
                <a:ea typeface="Tabarra Sans"/>
                <a:cs typeface="Tabarra Sans"/>
                <a:sym typeface="Tabarra Sans"/>
              </a:rPr>
              <a:t>The aim of the Deal Finder project is to develop an automated system that compares product prices between Flipkart and Amazon, helping users find the best deals by displaying the lowest price available in real-time.</a:t>
            </a:r>
          </a:p>
          <a:p>
            <a:pPr algn="l">
              <a:lnSpc>
                <a:spcPts val="4128"/>
              </a:lnSpc>
            </a:pPr>
            <a:endParaRPr lang="en-US" sz="2949">
              <a:solidFill>
                <a:srgbClr val="73E491"/>
              </a:solidFill>
              <a:latin typeface="Tabarra Sans"/>
              <a:ea typeface="Tabarra Sans"/>
              <a:cs typeface="Tabarra Sans"/>
              <a:sym typeface="Tabarra Sans"/>
            </a:endParaRPr>
          </a:p>
          <a:p>
            <a:pPr algn="l">
              <a:lnSpc>
                <a:spcPts val="5803"/>
              </a:lnSpc>
            </a:pPr>
            <a:r>
              <a:rPr lang="en-US" sz="4145" b="1">
                <a:solidFill>
                  <a:srgbClr val="61B1E6"/>
                </a:solidFill>
                <a:latin typeface="Tabarra Sans Bold"/>
                <a:ea typeface="Tabarra Sans Bold"/>
                <a:cs typeface="Tabarra Sans Bold"/>
                <a:sym typeface="Tabarra Sans Bold"/>
              </a:rPr>
              <a:t>Objectives:</a:t>
            </a:r>
          </a:p>
          <a:p>
            <a:pPr marL="636738" lvl="1" indent="-318369" algn="l">
              <a:lnSpc>
                <a:spcPts val="4128"/>
              </a:lnSpc>
              <a:buAutoNum type="arabicPeriod"/>
            </a:pPr>
            <a:r>
              <a:rPr lang="en-US" sz="2949">
                <a:solidFill>
                  <a:srgbClr val="73E491"/>
                </a:solidFill>
                <a:latin typeface="Tabarra Sans"/>
                <a:ea typeface="Tabarra Sans"/>
                <a:cs typeface="Tabarra Sans"/>
                <a:sym typeface="Tabarra Sans"/>
              </a:rPr>
              <a:t>To create a user-friendly interface that allows users to search for products by name.</a:t>
            </a:r>
          </a:p>
          <a:p>
            <a:pPr marL="636738" lvl="1" indent="-318369" algn="l">
              <a:lnSpc>
                <a:spcPts val="4128"/>
              </a:lnSpc>
              <a:buAutoNum type="arabicPeriod"/>
            </a:pPr>
            <a:r>
              <a:rPr lang="en-US" sz="2949">
                <a:solidFill>
                  <a:srgbClr val="73E491"/>
                </a:solidFill>
                <a:latin typeface="Tabarra Sans"/>
                <a:ea typeface="Tabarra Sans"/>
                <a:cs typeface="Tabarra Sans"/>
                <a:sym typeface="Tabarra Sans"/>
              </a:rPr>
              <a:t>To scrape product prices from both Flipkart and Amazon using web scraping techniques.</a:t>
            </a:r>
          </a:p>
          <a:p>
            <a:pPr marL="636738" lvl="1" indent="-318369" algn="l">
              <a:lnSpc>
                <a:spcPts val="4128"/>
              </a:lnSpc>
              <a:buAutoNum type="arabicPeriod"/>
            </a:pPr>
            <a:r>
              <a:rPr lang="en-US" sz="2949">
                <a:solidFill>
                  <a:srgbClr val="73E491"/>
                </a:solidFill>
                <a:latin typeface="Tabarra Sans"/>
                <a:ea typeface="Tabarra Sans"/>
                <a:cs typeface="Tabarra Sans"/>
                <a:sym typeface="Tabarra Sans"/>
              </a:rPr>
              <a:t>To compare the prices and identify the lowest price for the specified product.</a:t>
            </a:r>
          </a:p>
          <a:p>
            <a:pPr marL="636738" lvl="1" indent="-318369" algn="l">
              <a:lnSpc>
                <a:spcPts val="4128"/>
              </a:lnSpc>
              <a:buAutoNum type="arabicPeriod"/>
            </a:pPr>
            <a:r>
              <a:rPr lang="en-US" sz="2949">
                <a:solidFill>
                  <a:srgbClr val="73E491"/>
                </a:solidFill>
                <a:latin typeface="Tabarra Sans"/>
                <a:ea typeface="Tabarra Sans"/>
                <a:cs typeface="Tabarra Sans"/>
                <a:sym typeface="Tabarra Sans"/>
              </a:rPr>
              <a:t>To provide real-time updates to users regarding the best deals available on both platforms.</a:t>
            </a:r>
          </a:p>
          <a:p>
            <a:pPr marL="636738" lvl="1" indent="-318369" algn="l">
              <a:lnSpc>
                <a:spcPts val="4128"/>
              </a:lnSpc>
              <a:buAutoNum type="arabicPeriod"/>
            </a:pPr>
            <a:r>
              <a:rPr lang="en-US" sz="2949">
                <a:solidFill>
                  <a:srgbClr val="73E491"/>
                </a:solidFill>
                <a:latin typeface="Tabarra Sans"/>
                <a:ea typeface="Tabarra Sans"/>
                <a:cs typeface="Tabarra Sans"/>
                <a:sym typeface="Tabarra Sans"/>
              </a:rPr>
              <a:t>To display the price, along with a link to the respective platform, enabling users to make informed purchasing decisions.</a:t>
            </a:r>
          </a:p>
          <a:p>
            <a:pPr marL="636738" lvl="1" indent="-318369" algn="l">
              <a:lnSpc>
                <a:spcPts val="4128"/>
              </a:lnSpc>
              <a:buAutoNum type="arabicPeriod"/>
            </a:pPr>
            <a:r>
              <a:rPr lang="en-US" sz="2949">
                <a:solidFill>
                  <a:srgbClr val="73E491"/>
                </a:solidFill>
                <a:latin typeface="Tabarra Sans"/>
                <a:ea typeface="Tabarra Sans"/>
                <a:cs typeface="Tabarra Sans"/>
                <a:sym typeface="Tabarra Sans"/>
              </a:rPr>
              <a:t>To maintain a log of product price tracking for analysis and future reference.</a:t>
            </a:r>
          </a:p>
          <a:p>
            <a:pPr algn="l">
              <a:lnSpc>
                <a:spcPts val="4128"/>
              </a:lnSpc>
            </a:pPr>
            <a:endParaRPr lang="en-US" sz="2949">
              <a:solidFill>
                <a:srgbClr val="73E491"/>
              </a:solidFill>
              <a:latin typeface="Tabarra Sans"/>
              <a:ea typeface="Tabarra Sans"/>
              <a:cs typeface="Tabarra Sans"/>
              <a:sym typeface="Tabarra Sans"/>
            </a:endParaRPr>
          </a:p>
          <a:p>
            <a:pPr marL="0" lvl="0" indent="0" algn="l">
              <a:lnSpc>
                <a:spcPts val="4128"/>
              </a:lnSpc>
            </a:pPr>
            <a:endParaRPr lang="en-US" sz="2949">
              <a:solidFill>
                <a:srgbClr val="73E491"/>
              </a:solidFill>
              <a:latin typeface="Tabarra Sans"/>
              <a:ea typeface="Tabarra Sans"/>
              <a:cs typeface="Tabarra Sans"/>
              <a:sym typeface="Tabarra Sans"/>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C306D"/>
        </a:solidFill>
        <a:effectLst/>
      </p:bgPr>
    </p:bg>
    <p:spTree>
      <p:nvGrpSpPr>
        <p:cNvPr id="1" name=""/>
        <p:cNvGrpSpPr/>
        <p:nvPr/>
      </p:nvGrpSpPr>
      <p:grpSpPr>
        <a:xfrm>
          <a:off x="0" y="0"/>
          <a:ext cx="0" cy="0"/>
          <a:chOff x="0" y="0"/>
          <a:chExt cx="0" cy="0"/>
        </a:xfrm>
      </p:grpSpPr>
      <p:sp>
        <p:nvSpPr>
          <p:cNvPr id="2" name="AutoShape 2"/>
          <p:cNvSpPr/>
          <p:nvPr/>
        </p:nvSpPr>
        <p:spPr>
          <a:xfrm>
            <a:off x="1028700" y="9248775"/>
            <a:ext cx="16230600" cy="0"/>
          </a:xfrm>
          <a:prstGeom prst="line">
            <a:avLst/>
          </a:prstGeom>
          <a:ln w="19050" cap="flat">
            <a:solidFill>
              <a:srgbClr val="73E491"/>
            </a:solidFill>
            <a:prstDash val="solid"/>
            <a:headEnd type="none" w="sm" len="sm"/>
            <a:tailEnd type="none" w="sm" len="sm"/>
          </a:ln>
        </p:spPr>
      </p:sp>
      <p:sp>
        <p:nvSpPr>
          <p:cNvPr id="3" name="AutoShape 3"/>
          <p:cNvSpPr/>
          <p:nvPr/>
        </p:nvSpPr>
        <p:spPr>
          <a:xfrm>
            <a:off x="1028700" y="402384"/>
            <a:ext cx="4512308" cy="0"/>
          </a:xfrm>
          <a:prstGeom prst="line">
            <a:avLst/>
          </a:prstGeom>
          <a:ln w="142875" cap="flat">
            <a:solidFill>
              <a:srgbClr val="73E491"/>
            </a:solidFill>
            <a:prstDash val="solid"/>
            <a:headEnd type="none" w="sm" len="sm"/>
            <a:tailEnd type="none" w="sm" len="sm"/>
          </a:ln>
        </p:spPr>
      </p:sp>
      <p:sp>
        <p:nvSpPr>
          <p:cNvPr id="4" name="TextBox 4"/>
          <p:cNvSpPr txBox="1"/>
          <p:nvPr/>
        </p:nvSpPr>
        <p:spPr>
          <a:xfrm>
            <a:off x="1028700" y="826592"/>
            <a:ext cx="14262905" cy="7235723"/>
          </a:xfrm>
          <a:prstGeom prst="rect">
            <a:avLst/>
          </a:prstGeom>
        </p:spPr>
        <p:txBody>
          <a:bodyPr lIns="0" tIns="0" rIns="0" bIns="0" rtlCol="0" anchor="t">
            <a:spAutoFit/>
          </a:bodyPr>
          <a:lstStyle/>
          <a:p>
            <a:pPr algn="l">
              <a:lnSpc>
                <a:spcPts val="3562"/>
              </a:lnSpc>
            </a:pPr>
            <a:r>
              <a:rPr lang="en-US" sz="3097" b="1">
                <a:solidFill>
                  <a:srgbClr val="73E491"/>
                </a:solidFill>
                <a:latin typeface="Tabarra Sans Bold"/>
                <a:ea typeface="Tabarra Sans Bold"/>
                <a:cs typeface="Tabarra Sans Bold"/>
                <a:sym typeface="Tabarra Sans Bold"/>
              </a:rPr>
              <a:t>TECHNOLOGIES USED:</a:t>
            </a:r>
          </a:p>
          <a:p>
            <a:pPr algn="l">
              <a:lnSpc>
                <a:spcPts val="3562"/>
              </a:lnSpc>
            </a:pPr>
            <a:endParaRPr lang="en-US" sz="3097" b="1">
              <a:solidFill>
                <a:srgbClr val="73E491"/>
              </a:solidFill>
              <a:latin typeface="Tabarra Sans Bold"/>
              <a:ea typeface="Tabarra Sans Bold"/>
              <a:cs typeface="Tabarra Sans Bold"/>
              <a:sym typeface="Tabarra Sans Bold"/>
            </a:endParaRPr>
          </a:p>
          <a:p>
            <a:pPr algn="l">
              <a:lnSpc>
                <a:spcPts val="3562"/>
              </a:lnSpc>
            </a:pPr>
            <a:r>
              <a:rPr lang="en-US" sz="3097" b="1">
                <a:solidFill>
                  <a:srgbClr val="61B1E6"/>
                </a:solidFill>
                <a:latin typeface="Tabarra Sans Bold"/>
                <a:ea typeface="Tabarra Sans Bold"/>
                <a:cs typeface="Tabarra Sans Bold"/>
                <a:sym typeface="Tabarra Sans Bold"/>
              </a:rPr>
              <a:t>1.Programming Language:</a:t>
            </a:r>
          </a:p>
          <a:p>
            <a:pPr algn="l">
              <a:lnSpc>
                <a:spcPts val="3562"/>
              </a:lnSpc>
            </a:pPr>
            <a:r>
              <a:rPr lang="en-US" sz="3097">
                <a:solidFill>
                  <a:srgbClr val="73E491"/>
                </a:solidFill>
                <a:latin typeface="Tabarra Sans"/>
                <a:ea typeface="Tabarra Sans"/>
                <a:cs typeface="Tabarra Sans"/>
                <a:sym typeface="Tabarra Sans"/>
              </a:rPr>
              <a:t>     Python (in pycharm)</a:t>
            </a:r>
          </a:p>
          <a:p>
            <a:pPr algn="l">
              <a:lnSpc>
                <a:spcPts val="3562"/>
              </a:lnSpc>
            </a:pPr>
            <a:r>
              <a:rPr lang="en-US" sz="3097">
                <a:solidFill>
                  <a:srgbClr val="61B1E6"/>
                </a:solidFill>
                <a:latin typeface="Tabarra Sans"/>
                <a:ea typeface="Tabarra Sans"/>
                <a:cs typeface="Tabarra Sans"/>
                <a:sym typeface="Tabarra Sans"/>
              </a:rPr>
              <a:t>2.</a:t>
            </a:r>
            <a:r>
              <a:rPr lang="en-US" sz="3097" b="1">
                <a:solidFill>
                  <a:srgbClr val="61B1E6"/>
                </a:solidFill>
                <a:latin typeface="Tabarra Sans Bold"/>
                <a:ea typeface="Tabarra Sans Bold"/>
                <a:cs typeface="Tabarra Sans Bold"/>
                <a:sym typeface="Tabarra Sans Bold"/>
              </a:rPr>
              <a:t>Web Scraping Libraries:</a:t>
            </a:r>
          </a:p>
          <a:p>
            <a:pPr algn="l">
              <a:lnSpc>
                <a:spcPts val="3562"/>
              </a:lnSpc>
            </a:pPr>
            <a:r>
              <a:rPr lang="en-US" sz="3097">
                <a:solidFill>
                  <a:srgbClr val="73E491"/>
                </a:solidFill>
                <a:latin typeface="Tabarra Sans"/>
                <a:ea typeface="Tabarra Sans"/>
                <a:cs typeface="Tabarra Sans"/>
                <a:sym typeface="Tabarra Sans"/>
              </a:rPr>
              <a:t>     BeautifulSoup</a:t>
            </a:r>
          </a:p>
          <a:p>
            <a:pPr algn="l">
              <a:lnSpc>
                <a:spcPts val="3562"/>
              </a:lnSpc>
            </a:pPr>
            <a:r>
              <a:rPr lang="en-US" sz="3097">
                <a:solidFill>
                  <a:srgbClr val="73E491"/>
                </a:solidFill>
                <a:latin typeface="Tabarra Sans"/>
                <a:ea typeface="Tabarra Sans"/>
                <a:cs typeface="Tabarra Sans"/>
                <a:sym typeface="Tabarra Sans"/>
              </a:rPr>
              <a:t>     Requests</a:t>
            </a:r>
          </a:p>
          <a:p>
            <a:pPr algn="l">
              <a:lnSpc>
                <a:spcPts val="3562"/>
              </a:lnSpc>
            </a:pPr>
            <a:r>
              <a:rPr lang="en-US" sz="3097">
                <a:solidFill>
                  <a:srgbClr val="61B1E6"/>
                </a:solidFill>
                <a:latin typeface="Tabarra Sans"/>
                <a:ea typeface="Tabarra Sans"/>
                <a:cs typeface="Tabarra Sans"/>
                <a:sym typeface="Tabarra Sans"/>
              </a:rPr>
              <a:t>3.</a:t>
            </a:r>
            <a:r>
              <a:rPr lang="en-US" sz="3097" b="1">
                <a:solidFill>
                  <a:srgbClr val="61B1E6"/>
                </a:solidFill>
                <a:latin typeface="Tabarra Sans Bold"/>
                <a:ea typeface="Tabarra Sans Bold"/>
                <a:cs typeface="Tabarra Sans Bold"/>
                <a:sym typeface="Tabarra Sans Bold"/>
              </a:rPr>
              <a:t>Web Framework:</a:t>
            </a:r>
          </a:p>
          <a:p>
            <a:pPr algn="l">
              <a:lnSpc>
                <a:spcPts val="3562"/>
              </a:lnSpc>
            </a:pPr>
            <a:r>
              <a:rPr lang="en-US" sz="3097">
                <a:solidFill>
                  <a:srgbClr val="73E491"/>
                </a:solidFill>
                <a:latin typeface="Tabarra Sans"/>
                <a:ea typeface="Tabarra Sans"/>
                <a:cs typeface="Tabarra Sans"/>
                <a:sym typeface="Tabarra Sans"/>
              </a:rPr>
              <a:t>     Streamlit</a:t>
            </a:r>
          </a:p>
          <a:p>
            <a:pPr algn="l">
              <a:lnSpc>
                <a:spcPts val="3562"/>
              </a:lnSpc>
            </a:pPr>
            <a:r>
              <a:rPr lang="en-US" sz="3097">
                <a:solidFill>
                  <a:srgbClr val="61B1E6"/>
                </a:solidFill>
                <a:latin typeface="Tabarra Sans"/>
                <a:ea typeface="Tabarra Sans"/>
                <a:cs typeface="Tabarra Sans"/>
                <a:sym typeface="Tabarra Sans"/>
              </a:rPr>
              <a:t>4.</a:t>
            </a:r>
            <a:r>
              <a:rPr lang="en-US" sz="3097" b="1">
                <a:solidFill>
                  <a:srgbClr val="61B1E6"/>
                </a:solidFill>
                <a:latin typeface="Tabarra Sans Bold"/>
                <a:ea typeface="Tabarra Sans Bold"/>
                <a:cs typeface="Tabarra Sans Bold"/>
                <a:sym typeface="Tabarra Sans Bold"/>
              </a:rPr>
              <a:t>Logging:</a:t>
            </a:r>
          </a:p>
          <a:p>
            <a:pPr algn="l">
              <a:lnSpc>
                <a:spcPts val="3562"/>
              </a:lnSpc>
            </a:pPr>
            <a:r>
              <a:rPr lang="en-US" sz="3097">
                <a:solidFill>
                  <a:srgbClr val="73E491"/>
                </a:solidFill>
                <a:latin typeface="Tabarra Sans"/>
                <a:ea typeface="Tabarra Sans"/>
                <a:cs typeface="Tabarra Sans"/>
                <a:sym typeface="Tabarra Sans"/>
              </a:rPr>
              <a:t>     Python's logging module</a:t>
            </a:r>
          </a:p>
          <a:p>
            <a:pPr algn="l">
              <a:lnSpc>
                <a:spcPts val="3562"/>
              </a:lnSpc>
            </a:pPr>
            <a:r>
              <a:rPr lang="en-US" sz="3097">
                <a:solidFill>
                  <a:srgbClr val="61B1E6"/>
                </a:solidFill>
                <a:latin typeface="Tabarra Sans"/>
                <a:ea typeface="Tabarra Sans"/>
                <a:cs typeface="Tabarra Sans"/>
                <a:sym typeface="Tabarra Sans"/>
              </a:rPr>
              <a:t>5.</a:t>
            </a:r>
            <a:r>
              <a:rPr lang="en-US" sz="3097" b="1">
                <a:solidFill>
                  <a:srgbClr val="61B1E6"/>
                </a:solidFill>
                <a:latin typeface="Tabarra Sans Bold"/>
                <a:ea typeface="Tabarra Sans Bold"/>
                <a:cs typeface="Tabarra Sans Bold"/>
                <a:sym typeface="Tabarra Sans Bold"/>
              </a:rPr>
              <a:t>Image Processing:</a:t>
            </a:r>
          </a:p>
          <a:p>
            <a:pPr algn="l">
              <a:lnSpc>
                <a:spcPts val="3562"/>
              </a:lnSpc>
            </a:pPr>
            <a:r>
              <a:rPr lang="en-US" sz="3097">
                <a:solidFill>
                  <a:srgbClr val="73E491"/>
                </a:solidFill>
                <a:latin typeface="Tabarra Sans"/>
                <a:ea typeface="Tabarra Sans"/>
                <a:cs typeface="Tabarra Sans"/>
                <a:sym typeface="Tabarra Sans"/>
              </a:rPr>
              <a:t>     PIL (Python Imaging Library)</a:t>
            </a:r>
          </a:p>
          <a:p>
            <a:pPr algn="l">
              <a:lnSpc>
                <a:spcPts val="3562"/>
              </a:lnSpc>
            </a:pPr>
            <a:r>
              <a:rPr lang="en-US" sz="3097">
                <a:solidFill>
                  <a:srgbClr val="61B1E6"/>
                </a:solidFill>
                <a:latin typeface="Tabarra Sans"/>
                <a:ea typeface="Tabarra Sans"/>
                <a:cs typeface="Tabarra Sans"/>
                <a:sym typeface="Tabarra Sans"/>
              </a:rPr>
              <a:t>6.</a:t>
            </a:r>
            <a:r>
              <a:rPr lang="en-US" sz="3097" b="1">
                <a:solidFill>
                  <a:srgbClr val="61B1E6"/>
                </a:solidFill>
                <a:latin typeface="Tabarra Sans Bold"/>
                <a:ea typeface="Tabarra Sans Bold"/>
                <a:cs typeface="Tabarra Sans Bold"/>
                <a:sym typeface="Tabarra Sans Bold"/>
              </a:rPr>
              <a:t>Browser Headers:</a:t>
            </a:r>
          </a:p>
          <a:p>
            <a:pPr algn="l">
              <a:lnSpc>
                <a:spcPts val="3562"/>
              </a:lnSpc>
            </a:pPr>
            <a:r>
              <a:rPr lang="en-US" sz="3097">
                <a:solidFill>
                  <a:srgbClr val="73E491"/>
                </a:solidFill>
                <a:latin typeface="Tabarra Sans"/>
                <a:ea typeface="Tabarra Sans"/>
                <a:cs typeface="Tabarra Sans"/>
                <a:sym typeface="Tabarra Sans"/>
              </a:rPr>
              <a:t>     User-Agent rotation</a:t>
            </a:r>
          </a:p>
          <a:p>
            <a:pPr algn="l">
              <a:lnSpc>
                <a:spcPts val="3562"/>
              </a:lnSpc>
              <a:spcBef>
                <a:spcPct val="0"/>
              </a:spcBef>
            </a:pPr>
            <a:endParaRPr lang="en-US" sz="3097">
              <a:solidFill>
                <a:srgbClr val="73E491"/>
              </a:solidFill>
              <a:latin typeface="Tabarra Sans"/>
              <a:ea typeface="Tabarra Sans"/>
              <a:cs typeface="Tabarra Sans"/>
              <a:sym typeface="Tabarra Sans"/>
            </a:endParaRPr>
          </a:p>
        </p:txBody>
      </p:sp>
      <p:sp>
        <p:nvSpPr>
          <p:cNvPr id="5" name="Freeform 5"/>
          <p:cNvSpPr/>
          <p:nvPr/>
        </p:nvSpPr>
        <p:spPr>
          <a:xfrm>
            <a:off x="10923295" y="576428"/>
            <a:ext cx="2161650" cy="2161650"/>
          </a:xfrm>
          <a:custGeom>
            <a:avLst/>
            <a:gdLst/>
            <a:ahLst/>
            <a:cxnLst/>
            <a:rect l="l" t="t" r="r" b="b"/>
            <a:pathLst>
              <a:path w="2161650" h="2161650">
                <a:moveTo>
                  <a:pt x="0" y="0"/>
                </a:moveTo>
                <a:lnTo>
                  <a:pt x="2161650" y="0"/>
                </a:lnTo>
                <a:lnTo>
                  <a:pt x="2161650" y="2161650"/>
                </a:lnTo>
                <a:lnTo>
                  <a:pt x="0" y="2161650"/>
                </a:lnTo>
                <a:lnTo>
                  <a:pt x="0" y="0"/>
                </a:lnTo>
                <a:close/>
              </a:path>
            </a:pathLst>
          </a:custGeom>
          <a:blipFill>
            <a:blip r:embed="rId2"/>
            <a:stretch>
              <a:fillRect/>
            </a:stretch>
          </a:blipFill>
        </p:spPr>
      </p:sp>
      <p:sp>
        <p:nvSpPr>
          <p:cNvPr id="6" name="Freeform 6"/>
          <p:cNvSpPr/>
          <p:nvPr/>
        </p:nvSpPr>
        <p:spPr>
          <a:xfrm>
            <a:off x="14685016" y="1898745"/>
            <a:ext cx="2574284" cy="2574284"/>
          </a:xfrm>
          <a:custGeom>
            <a:avLst/>
            <a:gdLst/>
            <a:ahLst/>
            <a:cxnLst/>
            <a:rect l="l" t="t" r="r" b="b"/>
            <a:pathLst>
              <a:path w="2574284" h="2574284">
                <a:moveTo>
                  <a:pt x="0" y="0"/>
                </a:moveTo>
                <a:lnTo>
                  <a:pt x="2574284" y="0"/>
                </a:lnTo>
                <a:lnTo>
                  <a:pt x="2574284" y="2574284"/>
                </a:lnTo>
                <a:lnTo>
                  <a:pt x="0" y="2574284"/>
                </a:lnTo>
                <a:lnTo>
                  <a:pt x="0" y="0"/>
                </a:lnTo>
                <a:close/>
              </a:path>
            </a:pathLst>
          </a:custGeom>
          <a:blipFill>
            <a:blip r:embed="rId3"/>
            <a:stretch>
              <a:fillRect/>
            </a:stretch>
          </a:blipFill>
        </p:spPr>
      </p:sp>
      <p:sp>
        <p:nvSpPr>
          <p:cNvPr id="7" name="Freeform 7"/>
          <p:cNvSpPr/>
          <p:nvPr/>
        </p:nvSpPr>
        <p:spPr>
          <a:xfrm>
            <a:off x="9825774" y="5472994"/>
            <a:ext cx="5465831" cy="1622669"/>
          </a:xfrm>
          <a:custGeom>
            <a:avLst/>
            <a:gdLst/>
            <a:ahLst/>
            <a:cxnLst/>
            <a:rect l="l" t="t" r="r" b="b"/>
            <a:pathLst>
              <a:path w="5465831" h="1622669">
                <a:moveTo>
                  <a:pt x="0" y="0"/>
                </a:moveTo>
                <a:lnTo>
                  <a:pt x="5465831" y="0"/>
                </a:lnTo>
                <a:lnTo>
                  <a:pt x="5465831" y="1622668"/>
                </a:lnTo>
                <a:lnTo>
                  <a:pt x="0" y="1622668"/>
                </a:lnTo>
                <a:lnTo>
                  <a:pt x="0" y="0"/>
                </a:lnTo>
                <a:close/>
              </a:path>
            </a:pathLst>
          </a:custGeom>
          <a:blipFill>
            <a:blip r:embed="rId4"/>
            <a:stretch>
              <a:fillRect/>
            </a:stretch>
          </a:blipFill>
        </p:spPr>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306D"/>
        </a:solidFill>
        <a:effectLst/>
      </p:bgPr>
    </p:bg>
    <p:spTree>
      <p:nvGrpSpPr>
        <p:cNvPr id="1" name=""/>
        <p:cNvGrpSpPr/>
        <p:nvPr/>
      </p:nvGrpSpPr>
      <p:grpSpPr>
        <a:xfrm>
          <a:off x="0" y="0"/>
          <a:ext cx="0" cy="0"/>
          <a:chOff x="0" y="0"/>
          <a:chExt cx="0" cy="0"/>
        </a:xfrm>
      </p:grpSpPr>
      <p:sp>
        <p:nvSpPr>
          <p:cNvPr id="2" name="AutoShape 2"/>
          <p:cNvSpPr/>
          <p:nvPr/>
        </p:nvSpPr>
        <p:spPr>
          <a:xfrm>
            <a:off x="1028700" y="9248775"/>
            <a:ext cx="16230600" cy="0"/>
          </a:xfrm>
          <a:prstGeom prst="line">
            <a:avLst/>
          </a:prstGeom>
          <a:ln w="19050" cap="flat">
            <a:solidFill>
              <a:srgbClr val="73E491"/>
            </a:solidFill>
            <a:prstDash val="solid"/>
            <a:headEnd type="none" w="sm" len="sm"/>
            <a:tailEnd type="none" w="sm" len="sm"/>
          </a:ln>
        </p:spPr>
      </p:sp>
      <p:sp>
        <p:nvSpPr>
          <p:cNvPr id="3" name="AutoShape 3"/>
          <p:cNvSpPr/>
          <p:nvPr/>
        </p:nvSpPr>
        <p:spPr>
          <a:xfrm>
            <a:off x="1028700" y="536730"/>
            <a:ext cx="4512308" cy="0"/>
          </a:xfrm>
          <a:prstGeom prst="line">
            <a:avLst/>
          </a:prstGeom>
          <a:ln w="142875" cap="flat">
            <a:solidFill>
              <a:srgbClr val="73E491"/>
            </a:solidFill>
            <a:prstDash val="solid"/>
            <a:headEnd type="none" w="sm" len="sm"/>
            <a:tailEnd type="none" w="sm" len="sm"/>
          </a:ln>
        </p:spPr>
      </p:sp>
      <p:sp>
        <p:nvSpPr>
          <p:cNvPr id="4" name="TextBox 4"/>
          <p:cNvSpPr txBox="1"/>
          <p:nvPr/>
        </p:nvSpPr>
        <p:spPr>
          <a:xfrm>
            <a:off x="1028700" y="718229"/>
            <a:ext cx="14623497" cy="8486672"/>
          </a:xfrm>
          <a:prstGeom prst="rect">
            <a:avLst/>
          </a:prstGeom>
        </p:spPr>
        <p:txBody>
          <a:bodyPr lIns="0" tIns="0" rIns="0" bIns="0" rtlCol="0" anchor="t">
            <a:spAutoFit/>
          </a:bodyPr>
          <a:lstStyle/>
          <a:p>
            <a:pPr algn="l">
              <a:lnSpc>
                <a:spcPts val="5323"/>
              </a:lnSpc>
            </a:pPr>
            <a:r>
              <a:rPr lang="en-US" sz="3802" b="1">
                <a:solidFill>
                  <a:srgbClr val="61B1E6"/>
                </a:solidFill>
                <a:latin typeface="Tabarra Sans Bold"/>
                <a:ea typeface="Tabarra Sans Bold"/>
                <a:cs typeface="Tabarra Sans Bold"/>
                <a:sym typeface="Tabarra Sans Bold"/>
              </a:rPr>
              <a:t>Methodology for Deal Finder Project:</a:t>
            </a:r>
          </a:p>
          <a:p>
            <a:pPr algn="l">
              <a:lnSpc>
                <a:spcPts val="3267"/>
              </a:lnSpc>
            </a:pPr>
            <a:r>
              <a:rPr lang="en-US" sz="2333">
                <a:solidFill>
                  <a:srgbClr val="73E491"/>
                </a:solidFill>
                <a:latin typeface="Tabarra Sans"/>
                <a:ea typeface="Tabarra Sans"/>
                <a:cs typeface="Tabarra Sans"/>
                <a:sym typeface="Tabarra Sans"/>
              </a:rPr>
              <a:t>Web Scraping Setup:</a:t>
            </a:r>
          </a:p>
          <a:p>
            <a:pPr algn="l">
              <a:lnSpc>
                <a:spcPts val="3267"/>
              </a:lnSpc>
            </a:pPr>
            <a:endParaRPr lang="en-US" sz="2333">
              <a:solidFill>
                <a:srgbClr val="73E491"/>
              </a:solidFill>
              <a:latin typeface="Tabarra Sans"/>
              <a:ea typeface="Tabarra Sans"/>
              <a:cs typeface="Tabarra Sans"/>
              <a:sym typeface="Tabarra Sans"/>
            </a:endParaRPr>
          </a:p>
          <a:p>
            <a:pPr marL="1007637" lvl="2" indent="-335879" algn="l">
              <a:lnSpc>
                <a:spcPts val="3267"/>
              </a:lnSpc>
              <a:buFont typeface="Arial"/>
              <a:buChar char="⚬"/>
            </a:pPr>
            <a:r>
              <a:rPr lang="en-US" sz="2333">
                <a:solidFill>
                  <a:srgbClr val="73E491"/>
                </a:solidFill>
                <a:latin typeface="Tabarra Sans"/>
                <a:ea typeface="Tabarra Sans"/>
                <a:cs typeface="Tabarra Sans"/>
                <a:sym typeface="Tabarra Sans"/>
              </a:rPr>
              <a:t>requests library :HTTP requests are sent </a:t>
            </a:r>
          </a:p>
          <a:p>
            <a:pPr marL="1007637" lvl="2" indent="-335879" algn="l">
              <a:lnSpc>
                <a:spcPts val="3267"/>
              </a:lnSpc>
              <a:buFont typeface="Arial"/>
              <a:buChar char="⚬"/>
            </a:pPr>
            <a:r>
              <a:rPr lang="en-US" sz="2333">
                <a:solidFill>
                  <a:srgbClr val="73E491"/>
                </a:solidFill>
                <a:latin typeface="Tabarra Sans"/>
                <a:ea typeface="Tabarra Sans"/>
                <a:cs typeface="Tabarra Sans"/>
                <a:sym typeface="Tabarra Sans"/>
              </a:rPr>
              <a:t>get_page: Retrieves the HTML content</a:t>
            </a:r>
          </a:p>
          <a:p>
            <a:pPr marL="1007637" lvl="2" indent="-335879" algn="l">
              <a:lnSpc>
                <a:spcPts val="3267"/>
              </a:lnSpc>
              <a:buFont typeface="Arial"/>
              <a:buChar char="⚬"/>
            </a:pPr>
            <a:r>
              <a:rPr lang="en-US" sz="2333">
                <a:solidFill>
                  <a:srgbClr val="73E491"/>
                </a:solidFill>
                <a:latin typeface="Tabarra Sans"/>
                <a:ea typeface="Tabarra Sans"/>
                <a:cs typeface="Tabarra Sans"/>
                <a:sym typeface="Tabarra Sans"/>
              </a:rPr>
              <a:t>BeautifulSoup: parsed to locate the product price</a:t>
            </a:r>
          </a:p>
          <a:p>
            <a:pPr marL="1007637" lvl="2" indent="-335879" algn="l">
              <a:lnSpc>
                <a:spcPts val="3267"/>
              </a:lnSpc>
              <a:buFont typeface="Arial"/>
              <a:buChar char="⚬"/>
            </a:pPr>
            <a:r>
              <a:rPr lang="en-US" sz="2333">
                <a:solidFill>
                  <a:srgbClr val="73E491"/>
                </a:solidFill>
                <a:latin typeface="Tabarra Sans"/>
                <a:ea typeface="Tabarra Sans"/>
                <a:cs typeface="Tabarra Sans"/>
                <a:sym typeface="Tabarra Sans"/>
              </a:rPr>
              <a:t>clean_price Function: converts the price string into a float for comparison</a:t>
            </a:r>
          </a:p>
          <a:p>
            <a:pPr marL="1007637" lvl="2" indent="-335879" algn="l">
              <a:lnSpc>
                <a:spcPts val="3267"/>
              </a:lnSpc>
              <a:buFont typeface="Arial"/>
              <a:buChar char="⚬"/>
            </a:pPr>
            <a:r>
              <a:rPr lang="en-US" sz="2333">
                <a:solidFill>
                  <a:srgbClr val="73E491"/>
                </a:solidFill>
                <a:latin typeface="Tabarra Sans"/>
                <a:ea typeface="Tabarra Sans"/>
                <a:cs typeface="Tabarra Sans"/>
                <a:sym typeface="Tabarra Sans"/>
              </a:rPr>
              <a:t>track_prices Function: compares the prices</a:t>
            </a:r>
          </a:p>
          <a:p>
            <a:pPr marL="1007637" lvl="2" indent="-335879" algn="l">
              <a:lnSpc>
                <a:spcPts val="3267"/>
              </a:lnSpc>
              <a:buFont typeface="Arial"/>
              <a:buChar char="⚬"/>
            </a:pPr>
            <a:r>
              <a:rPr lang="en-US" sz="2333">
                <a:solidFill>
                  <a:srgbClr val="73E491"/>
                </a:solidFill>
                <a:latin typeface="Tabarra Sans"/>
                <a:ea typeface="Tabarra Sans"/>
                <a:cs typeface="Tabarra Sans"/>
                <a:sym typeface="Tabarra Sans"/>
              </a:rPr>
              <a:t>logging module: helps track successes, errors, and price comparisons for debugging</a:t>
            </a:r>
          </a:p>
          <a:p>
            <a:pPr algn="l">
              <a:lnSpc>
                <a:spcPts val="3267"/>
              </a:lnSpc>
            </a:pPr>
            <a:endParaRPr lang="en-US" sz="2333">
              <a:solidFill>
                <a:srgbClr val="73E491"/>
              </a:solidFill>
              <a:latin typeface="Tabarra Sans"/>
              <a:ea typeface="Tabarra Sans"/>
              <a:cs typeface="Tabarra Sans"/>
              <a:sym typeface="Tabarra Sans"/>
            </a:endParaRPr>
          </a:p>
          <a:p>
            <a:pPr algn="l">
              <a:lnSpc>
                <a:spcPts val="3267"/>
              </a:lnSpc>
            </a:pPr>
            <a:r>
              <a:rPr lang="en-US" sz="2333">
                <a:solidFill>
                  <a:srgbClr val="73E491"/>
                </a:solidFill>
                <a:latin typeface="Tabarra Sans"/>
                <a:ea typeface="Tabarra Sans"/>
                <a:cs typeface="Tabarra Sans"/>
                <a:sym typeface="Tabarra Sans"/>
              </a:rPr>
              <a:t>GUI</a:t>
            </a:r>
            <a:r>
              <a:rPr lang="en-US" sz="2333" b="1">
                <a:solidFill>
                  <a:srgbClr val="73E491"/>
                </a:solidFill>
                <a:latin typeface="Tabarra Sans Bold"/>
                <a:ea typeface="Tabarra Sans Bold"/>
                <a:cs typeface="Tabarra Sans Bold"/>
                <a:sym typeface="Tabarra Sans Bold"/>
              </a:rPr>
              <a:t>:</a:t>
            </a:r>
          </a:p>
          <a:p>
            <a:pPr algn="l">
              <a:lnSpc>
                <a:spcPts val="3267"/>
              </a:lnSpc>
            </a:pPr>
            <a:endParaRPr lang="en-US" sz="2333" b="1">
              <a:solidFill>
                <a:srgbClr val="73E491"/>
              </a:solidFill>
              <a:latin typeface="Tabarra Sans Bold"/>
              <a:ea typeface="Tabarra Sans Bold"/>
              <a:cs typeface="Tabarra Sans Bold"/>
              <a:sym typeface="Tabarra Sans Bold"/>
            </a:endParaRPr>
          </a:p>
          <a:p>
            <a:pPr algn="l">
              <a:lnSpc>
                <a:spcPts val="3267"/>
              </a:lnSpc>
            </a:pPr>
            <a:r>
              <a:rPr lang="en-US" sz="2333" b="1">
                <a:solidFill>
                  <a:srgbClr val="73E491"/>
                </a:solidFill>
                <a:latin typeface="Tabarra Sans Bold"/>
                <a:ea typeface="Tabarra Sans Bold"/>
                <a:cs typeface="Tabarra Sans Bold"/>
                <a:sym typeface="Tabarra Sans Bold"/>
              </a:rPr>
              <a:t>Design:</a:t>
            </a:r>
          </a:p>
          <a:p>
            <a:pPr marL="1007637" lvl="2" indent="-335879" algn="l">
              <a:lnSpc>
                <a:spcPts val="3267"/>
              </a:lnSpc>
              <a:buFont typeface="Arial"/>
              <a:buChar char="⚬"/>
            </a:pPr>
            <a:r>
              <a:rPr lang="en-US" sz="2333">
                <a:solidFill>
                  <a:srgbClr val="73E491"/>
                </a:solidFill>
                <a:latin typeface="Tabarra Sans"/>
                <a:ea typeface="Tabarra Sans"/>
                <a:cs typeface="Tabarra Sans"/>
                <a:sym typeface="Tabarra Sans"/>
              </a:rPr>
              <a:t>Outline system architecture and create wireframes for the Streamlit .</a:t>
            </a:r>
          </a:p>
          <a:p>
            <a:pPr algn="l">
              <a:lnSpc>
                <a:spcPts val="3267"/>
              </a:lnSpc>
            </a:pPr>
            <a:r>
              <a:rPr lang="en-US" sz="2333" b="1">
                <a:solidFill>
                  <a:srgbClr val="73E491"/>
                </a:solidFill>
                <a:latin typeface="Tabarra Sans Bold"/>
                <a:ea typeface="Tabarra Sans Bold"/>
                <a:cs typeface="Tabarra Sans Bold"/>
                <a:sym typeface="Tabarra Sans Bold"/>
              </a:rPr>
              <a:t>Implementation:</a:t>
            </a:r>
          </a:p>
          <a:p>
            <a:pPr marL="1007637" lvl="2" indent="-335879" algn="l">
              <a:lnSpc>
                <a:spcPts val="3267"/>
              </a:lnSpc>
              <a:buFont typeface="Arial"/>
              <a:buChar char="⚬"/>
            </a:pPr>
            <a:r>
              <a:rPr lang="en-US" sz="2333">
                <a:solidFill>
                  <a:srgbClr val="73E491"/>
                </a:solidFill>
                <a:latin typeface="Tabarra Sans"/>
                <a:ea typeface="Tabarra Sans"/>
                <a:cs typeface="Tabarra Sans"/>
                <a:sym typeface="Tabarra Sans"/>
              </a:rPr>
              <a:t>Backend Logic Integration, Implement error handling and Highlight the lowest price and provide a link to the best deal.</a:t>
            </a:r>
          </a:p>
          <a:p>
            <a:pPr algn="l">
              <a:lnSpc>
                <a:spcPts val="3267"/>
              </a:lnSpc>
            </a:pPr>
            <a:endParaRPr lang="en-US" sz="2333">
              <a:solidFill>
                <a:srgbClr val="73E491"/>
              </a:solidFill>
              <a:latin typeface="Tabarra Sans"/>
              <a:ea typeface="Tabarra Sans"/>
              <a:cs typeface="Tabarra Sans"/>
              <a:sym typeface="Tabarra Sans"/>
            </a:endParaRPr>
          </a:p>
          <a:p>
            <a:pPr algn="l">
              <a:lnSpc>
                <a:spcPts val="3267"/>
              </a:lnSpc>
            </a:pPr>
            <a:endParaRPr lang="en-US" sz="2333">
              <a:solidFill>
                <a:srgbClr val="73E491"/>
              </a:solidFill>
              <a:latin typeface="Tabarra Sans"/>
              <a:ea typeface="Tabarra Sans"/>
              <a:cs typeface="Tabarra Sans"/>
              <a:sym typeface="Tabarra Sans"/>
            </a:endParaRPr>
          </a:p>
          <a:p>
            <a:pPr algn="l">
              <a:lnSpc>
                <a:spcPts val="3267"/>
              </a:lnSpc>
            </a:pPr>
            <a:endParaRPr lang="en-US" sz="2333">
              <a:solidFill>
                <a:srgbClr val="73E491"/>
              </a:solidFill>
              <a:latin typeface="Tabarra Sans"/>
              <a:ea typeface="Tabarra Sans"/>
              <a:cs typeface="Tabarra Sans"/>
              <a:sym typeface="Tabarra Sans"/>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306D"/>
        </a:solidFill>
        <a:effectLst/>
      </p:bgPr>
    </p:bg>
    <p:spTree>
      <p:nvGrpSpPr>
        <p:cNvPr id="1" name=""/>
        <p:cNvGrpSpPr/>
        <p:nvPr/>
      </p:nvGrpSpPr>
      <p:grpSpPr>
        <a:xfrm>
          <a:off x="0" y="0"/>
          <a:ext cx="0" cy="0"/>
          <a:chOff x="0" y="0"/>
          <a:chExt cx="0" cy="0"/>
        </a:xfrm>
      </p:grpSpPr>
      <p:sp>
        <p:nvSpPr>
          <p:cNvPr id="2" name="AutoShape 2"/>
          <p:cNvSpPr/>
          <p:nvPr/>
        </p:nvSpPr>
        <p:spPr>
          <a:xfrm>
            <a:off x="1028700" y="9248775"/>
            <a:ext cx="16230600" cy="0"/>
          </a:xfrm>
          <a:prstGeom prst="line">
            <a:avLst/>
          </a:prstGeom>
          <a:ln w="19050" cap="flat">
            <a:solidFill>
              <a:srgbClr val="73E491"/>
            </a:solidFill>
            <a:prstDash val="solid"/>
            <a:headEnd type="none" w="sm" len="sm"/>
            <a:tailEnd type="none" w="sm" len="sm"/>
          </a:ln>
        </p:spPr>
      </p:sp>
      <p:sp>
        <p:nvSpPr>
          <p:cNvPr id="3" name="AutoShape 3"/>
          <p:cNvSpPr/>
          <p:nvPr/>
        </p:nvSpPr>
        <p:spPr>
          <a:xfrm>
            <a:off x="1028700" y="536730"/>
            <a:ext cx="4512308" cy="0"/>
          </a:xfrm>
          <a:prstGeom prst="line">
            <a:avLst/>
          </a:prstGeom>
          <a:ln w="142875" cap="flat">
            <a:solidFill>
              <a:srgbClr val="73E491"/>
            </a:solidFill>
            <a:prstDash val="solid"/>
            <a:headEnd type="none" w="sm" len="sm"/>
            <a:tailEnd type="none" w="sm" len="sm"/>
          </a:ln>
        </p:spPr>
      </p:sp>
      <p:sp>
        <p:nvSpPr>
          <p:cNvPr id="4" name="TextBox 4"/>
          <p:cNvSpPr txBox="1"/>
          <p:nvPr/>
        </p:nvSpPr>
        <p:spPr>
          <a:xfrm>
            <a:off x="1832252" y="776298"/>
            <a:ext cx="14623497" cy="8048625"/>
          </a:xfrm>
          <a:prstGeom prst="rect">
            <a:avLst/>
          </a:prstGeom>
        </p:spPr>
        <p:txBody>
          <a:bodyPr lIns="0" tIns="0" rIns="0" bIns="0" rtlCol="0" anchor="t">
            <a:spAutoFit/>
          </a:bodyPr>
          <a:lstStyle/>
          <a:p>
            <a:pPr algn="l">
              <a:lnSpc>
                <a:spcPts val="4200"/>
              </a:lnSpc>
            </a:pPr>
            <a:r>
              <a:rPr lang="en-US" sz="3000" b="1">
                <a:solidFill>
                  <a:srgbClr val="73E491"/>
                </a:solidFill>
                <a:latin typeface="Tabarra Sans Bold"/>
                <a:ea typeface="Tabarra Sans Bold"/>
                <a:cs typeface="Tabarra Sans Bold"/>
                <a:sym typeface="Tabarra Sans Bold"/>
              </a:rPr>
              <a:t>HOME PAGE:                                                               OUTPUT:</a:t>
            </a:r>
          </a:p>
          <a:p>
            <a:pPr algn="l">
              <a:lnSpc>
                <a:spcPts val="4200"/>
              </a:lnSpc>
            </a:pPr>
            <a:endParaRPr lang="en-US" sz="3000" b="1">
              <a:solidFill>
                <a:srgbClr val="73E491"/>
              </a:solidFill>
              <a:latin typeface="Tabarra Sans Bold"/>
              <a:ea typeface="Tabarra Sans Bold"/>
              <a:cs typeface="Tabarra Sans Bold"/>
              <a:sym typeface="Tabarra Sans Bold"/>
            </a:endParaRPr>
          </a:p>
          <a:p>
            <a:pPr algn="l">
              <a:lnSpc>
                <a:spcPts val="4200"/>
              </a:lnSpc>
            </a:pPr>
            <a:endParaRPr lang="en-US" sz="3000" b="1">
              <a:solidFill>
                <a:srgbClr val="73E491"/>
              </a:solidFill>
              <a:latin typeface="Tabarra Sans Bold"/>
              <a:ea typeface="Tabarra Sans Bold"/>
              <a:cs typeface="Tabarra Sans Bold"/>
              <a:sym typeface="Tabarra Sans Bold"/>
            </a:endParaRPr>
          </a:p>
          <a:p>
            <a:pPr algn="l">
              <a:lnSpc>
                <a:spcPts val="4200"/>
              </a:lnSpc>
            </a:pPr>
            <a:endParaRPr lang="en-US" sz="3000" b="1">
              <a:solidFill>
                <a:srgbClr val="73E491"/>
              </a:solidFill>
              <a:latin typeface="Tabarra Sans Bold"/>
              <a:ea typeface="Tabarra Sans Bold"/>
              <a:cs typeface="Tabarra Sans Bold"/>
              <a:sym typeface="Tabarra Sans Bold"/>
            </a:endParaRPr>
          </a:p>
          <a:p>
            <a:pPr algn="l">
              <a:lnSpc>
                <a:spcPts val="4200"/>
              </a:lnSpc>
            </a:pPr>
            <a:endParaRPr lang="en-US" sz="3000" b="1">
              <a:solidFill>
                <a:srgbClr val="73E491"/>
              </a:solidFill>
              <a:latin typeface="Tabarra Sans Bold"/>
              <a:ea typeface="Tabarra Sans Bold"/>
              <a:cs typeface="Tabarra Sans Bold"/>
              <a:sym typeface="Tabarra Sans Bold"/>
            </a:endParaRPr>
          </a:p>
          <a:p>
            <a:pPr algn="l">
              <a:lnSpc>
                <a:spcPts val="4200"/>
              </a:lnSpc>
            </a:pPr>
            <a:endParaRPr lang="en-US" sz="3000" b="1">
              <a:solidFill>
                <a:srgbClr val="73E491"/>
              </a:solidFill>
              <a:latin typeface="Tabarra Sans Bold"/>
              <a:ea typeface="Tabarra Sans Bold"/>
              <a:cs typeface="Tabarra Sans Bold"/>
              <a:sym typeface="Tabarra Sans Bold"/>
            </a:endParaRPr>
          </a:p>
          <a:p>
            <a:pPr algn="l">
              <a:lnSpc>
                <a:spcPts val="4200"/>
              </a:lnSpc>
            </a:pPr>
            <a:endParaRPr lang="en-US" sz="3000" b="1">
              <a:solidFill>
                <a:srgbClr val="73E491"/>
              </a:solidFill>
              <a:latin typeface="Tabarra Sans Bold"/>
              <a:ea typeface="Tabarra Sans Bold"/>
              <a:cs typeface="Tabarra Sans Bold"/>
              <a:sym typeface="Tabarra Sans Bold"/>
            </a:endParaRPr>
          </a:p>
          <a:p>
            <a:pPr algn="l">
              <a:lnSpc>
                <a:spcPts val="4200"/>
              </a:lnSpc>
            </a:pPr>
            <a:endParaRPr lang="en-US" sz="3000" b="1">
              <a:solidFill>
                <a:srgbClr val="73E491"/>
              </a:solidFill>
              <a:latin typeface="Tabarra Sans Bold"/>
              <a:ea typeface="Tabarra Sans Bold"/>
              <a:cs typeface="Tabarra Sans Bold"/>
              <a:sym typeface="Tabarra Sans Bold"/>
            </a:endParaRPr>
          </a:p>
          <a:p>
            <a:pPr algn="l">
              <a:lnSpc>
                <a:spcPts val="4200"/>
              </a:lnSpc>
            </a:pPr>
            <a:endParaRPr lang="en-US" sz="3000" b="1">
              <a:solidFill>
                <a:srgbClr val="73E491"/>
              </a:solidFill>
              <a:latin typeface="Tabarra Sans Bold"/>
              <a:ea typeface="Tabarra Sans Bold"/>
              <a:cs typeface="Tabarra Sans Bold"/>
              <a:sym typeface="Tabarra Sans Bold"/>
            </a:endParaRPr>
          </a:p>
          <a:p>
            <a:pPr algn="l">
              <a:lnSpc>
                <a:spcPts val="4200"/>
              </a:lnSpc>
            </a:pPr>
            <a:endParaRPr lang="en-US" sz="3000" b="1">
              <a:solidFill>
                <a:srgbClr val="73E491"/>
              </a:solidFill>
              <a:latin typeface="Tabarra Sans Bold"/>
              <a:ea typeface="Tabarra Sans Bold"/>
              <a:cs typeface="Tabarra Sans Bold"/>
              <a:sym typeface="Tabarra Sans Bold"/>
            </a:endParaRPr>
          </a:p>
          <a:p>
            <a:pPr algn="l">
              <a:lnSpc>
                <a:spcPts val="4200"/>
              </a:lnSpc>
            </a:pPr>
            <a:endParaRPr lang="en-US" sz="3000" b="1">
              <a:solidFill>
                <a:srgbClr val="73E491"/>
              </a:solidFill>
              <a:latin typeface="Tabarra Sans Bold"/>
              <a:ea typeface="Tabarra Sans Bold"/>
              <a:cs typeface="Tabarra Sans Bold"/>
              <a:sym typeface="Tabarra Sans Bold"/>
            </a:endParaRPr>
          </a:p>
          <a:p>
            <a:pPr algn="l">
              <a:lnSpc>
                <a:spcPts val="4200"/>
              </a:lnSpc>
            </a:pPr>
            <a:endParaRPr lang="en-US" sz="3000" b="1">
              <a:solidFill>
                <a:srgbClr val="73E491"/>
              </a:solidFill>
              <a:latin typeface="Tabarra Sans Bold"/>
              <a:ea typeface="Tabarra Sans Bold"/>
              <a:cs typeface="Tabarra Sans Bold"/>
              <a:sym typeface="Tabarra Sans Bold"/>
            </a:endParaRPr>
          </a:p>
          <a:p>
            <a:pPr algn="l">
              <a:lnSpc>
                <a:spcPts val="4200"/>
              </a:lnSpc>
            </a:pPr>
            <a:endParaRPr lang="en-US" sz="3000" b="1">
              <a:solidFill>
                <a:srgbClr val="73E491"/>
              </a:solidFill>
              <a:latin typeface="Tabarra Sans Bold"/>
              <a:ea typeface="Tabarra Sans Bold"/>
              <a:cs typeface="Tabarra Sans Bold"/>
              <a:sym typeface="Tabarra Sans Bold"/>
            </a:endParaRPr>
          </a:p>
          <a:p>
            <a:pPr algn="l">
              <a:lnSpc>
                <a:spcPts val="4200"/>
              </a:lnSpc>
            </a:pPr>
            <a:endParaRPr lang="en-US" sz="3000" b="1">
              <a:solidFill>
                <a:srgbClr val="73E491"/>
              </a:solidFill>
              <a:latin typeface="Tabarra Sans Bold"/>
              <a:ea typeface="Tabarra Sans Bold"/>
              <a:cs typeface="Tabarra Sans Bold"/>
              <a:sym typeface="Tabarra Sans Bold"/>
            </a:endParaRPr>
          </a:p>
          <a:p>
            <a:pPr algn="l">
              <a:lnSpc>
                <a:spcPts val="4200"/>
              </a:lnSpc>
            </a:pPr>
            <a:endParaRPr lang="en-US" sz="3000" b="1">
              <a:solidFill>
                <a:srgbClr val="73E491"/>
              </a:solidFill>
              <a:latin typeface="Tabarra Sans Bold"/>
              <a:ea typeface="Tabarra Sans Bold"/>
              <a:cs typeface="Tabarra Sans Bold"/>
              <a:sym typeface="Tabarra Sans Bold"/>
            </a:endParaRPr>
          </a:p>
        </p:txBody>
      </p:sp>
      <p:sp>
        <p:nvSpPr>
          <p:cNvPr id="5" name="Freeform 5"/>
          <p:cNvSpPr/>
          <p:nvPr/>
        </p:nvSpPr>
        <p:spPr>
          <a:xfrm>
            <a:off x="913546" y="2086006"/>
            <a:ext cx="8463652" cy="3057494"/>
          </a:xfrm>
          <a:custGeom>
            <a:avLst/>
            <a:gdLst/>
            <a:ahLst/>
            <a:cxnLst/>
            <a:rect l="l" t="t" r="r" b="b"/>
            <a:pathLst>
              <a:path w="8463652" h="3057494">
                <a:moveTo>
                  <a:pt x="0" y="0"/>
                </a:moveTo>
                <a:lnTo>
                  <a:pt x="8463653" y="0"/>
                </a:lnTo>
                <a:lnTo>
                  <a:pt x="8463653" y="3057494"/>
                </a:lnTo>
                <a:lnTo>
                  <a:pt x="0" y="3057494"/>
                </a:lnTo>
                <a:lnTo>
                  <a:pt x="0" y="0"/>
                </a:lnTo>
                <a:close/>
              </a:path>
            </a:pathLst>
          </a:custGeom>
          <a:blipFill>
            <a:blip r:embed="rId2"/>
            <a:stretch>
              <a:fillRect/>
            </a:stretch>
          </a:blipFill>
        </p:spPr>
      </p:sp>
      <p:sp>
        <p:nvSpPr>
          <p:cNvPr id="6" name="Freeform 6"/>
          <p:cNvSpPr/>
          <p:nvPr/>
        </p:nvSpPr>
        <p:spPr>
          <a:xfrm>
            <a:off x="9766142" y="2086006"/>
            <a:ext cx="7660937" cy="6032988"/>
          </a:xfrm>
          <a:custGeom>
            <a:avLst/>
            <a:gdLst/>
            <a:ahLst/>
            <a:cxnLst/>
            <a:rect l="l" t="t" r="r" b="b"/>
            <a:pathLst>
              <a:path w="7660937" h="6032988">
                <a:moveTo>
                  <a:pt x="0" y="0"/>
                </a:moveTo>
                <a:lnTo>
                  <a:pt x="7660937" y="0"/>
                </a:lnTo>
                <a:lnTo>
                  <a:pt x="7660937" y="6032987"/>
                </a:lnTo>
                <a:lnTo>
                  <a:pt x="0" y="6032987"/>
                </a:lnTo>
                <a:lnTo>
                  <a:pt x="0" y="0"/>
                </a:lnTo>
                <a:close/>
              </a:path>
            </a:pathLst>
          </a:custGeom>
          <a:blipFill>
            <a:blip r:embed="rId3"/>
            <a:stretch>
              <a:fillRect/>
            </a:stretch>
          </a:blipFill>
        </p:spPr>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3E491"/>
        </a:solidFill>
        <a:effectLst/>
      </p:bgPr>
    </p:bg>
    <p:spTree>
      <p:nvGrpSpPr>
        <p:cNvPr id="1" name=""/>
        <p:cNvGrpSpPr/>
        <p:nvPr/>
      </p:nvGrpSpPr>
      <p:grpSpPr>
        <a:xfrm>
          <a:off x="0" y="0"/>
          <a:ext cx="0" cy="0"/>
          <a:chOff x="0" y="0"/>
          <a:chExt cx="0" cy="0"/>
        </a:xfrm>
      </p:grpSpPr>
      <p:sp>
        <p:nvSpPr>
          <p:cNvPr id="2" name="AutoShape 2"/>
          <p:cNvSpPr/>
          <p:nvPr/>
        </p:nvSpPr>
        <p:spPr>
          <a:xfrm>
            <a:off x="1028700" y="8657828"/>
            <a:ext cx="16230600" cy="0"/>
          </a:xfrm>
          <a:prstGeom prst="line">
            <a:avLst/>
          </a:prstGeom>
          <a:ln w="19050" cap="flat">
            <a:solidFill>
              <a:srgbClr val="F7FDF2"/>
            </a:solidFill>
            <a:prstDash val="solid"/>
            <a:headEnd type="none" w="sm" len="sm"/>
            <a:tailEnd type="none" w="sm" len="sm"/>
          </a:ln>
        </p:spPr>
      </p:sp>
      <p:sp>
        <p:nvSpPr>
          <p:cNvPr id="3" name="Freeform 3"/>
          <p:cNvSpPr/>
          <p:nvPr/>
        </p:nvSpPr>
        <p:spPr>
          <a:xfrm>
            <a:off x="6715125" y="-2935806"/>
            <a:ext cx="10544271" cy="10544271"/>
          </a:xfrm>
          <a:custGeom>
            <a:avLst/>
            <a:gdLst/>
            <a:ahLst/>
            <a:cxnLst/>
            <a:rect l="l" t="t" r="r" b="b"/>
            <a:pathLst>
              <a:path w="10544271" h="10544271">
                <a:moveTo>
                  <a:pt x="0" y="0"/>
                </a:moveTo>
                <a:lnTo>
                  <a:pt x="10544272" y="0"/>
                </a:lnTo>
                <a:lnTo>
                  <a:pt x="10544272" y="10544271"/>
                </a:lnTo>
                <a:lnTo>
                  <a:pt x="0" y="10544271"/>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9797004" y="1388127"/>
            <a:ext cx="10544271" cy="10544271"/>
          </a:xfrm>
          <a:custGeom>
            <a:avLst/>
            <a:gdLst/>
            <a:ahLst/>
            <a:cxnLst/>
            <a:rect l="l" t="t" r="r" b="b"/>
            <a:pathLst>
              <a:path w="10544271" h="10544271">
                <a:moveTo>
                  <a:pt x="0" y="0"/>
                </a:moveTo>
                <a:lnTo>
                  <a:pt x="10544271" y="0"/>
                </a:lnTo>
                <a:lnTo>
                  <a:pt x="10544271" y="10544271"/>
                </a:lnTo>
                <a:lnTo>
                  <a:pt x="0" y="10544271"/>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a:ln cap="sq">
            <a:noFill/>
            <a:prstDash val="solid"/>
            <a:miter/>
          </a:ln>
        </p:spPr>
      </p:sp>
      <p:sp>
        <p:nvSpPr>
          <p:cNvPr id="5" name="TextBox 5"/>
          <p:cNvSpPr txBox="1"/>
          <p:nvPr/>
        </p:nvSpPr>
        <p:spPr>
          <a:xfrm>
            <a:off x="1028700" y="1520099"/>
            <a:ext cx="11179513" cy="5140163"/>
          </a:xfrm>
          <a:prstGeom prst="rect">
            <a:avLst/>
          </a:prstGeom>
        </p:spPr>
        <p:txBody>
          <a:bodyPr lIns="0" tIns="0" rIns="0" bIns="0" rtlCol="0" anchor="t">
            <a:spAutoFit/>
          </a:bodyPr>
          <a:lstStyle/>
          <a:p>
            <a:pPr algn="l">
              <a:lnSpc>
                <a:spcPts val="18711"/>
              </a:lnSpc>
            </a:pPr>
            <a:r>
              <a:rPr lang="en-US" sz="17010" b="1">
                <a:solidFill>
                  <a:srgbClr val="21488A"/>
                </a:solidFill>
                <a:latin typeface="Tabarra Sans Heavy"/>
                <a:ea typeface="Tabarra Sans Heavy"/>
                <a:cs typeface="Tabarra Sans Heavy"/>
                <a:sym typeface="Tabarra Sans Heavy"/>
              </a:rPr>
              <a:t>Thank You</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325</Words>
  <Application>Microsoft Office PowerPoint</Application>
  <PresentationFormat>Custom</PresentationFormat>
  <Paragraphs>61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Tabarra Sans Bold</vt:lpstr>
      <vt:lpstr>Arial</vt:lpstr>
      <vt:lpstr>Canva Sans Bold</vt:lpstr>
      <vt:lpstr>Tabarra Sans Heavy</vt:lpstr>
      <vt:lpstr>Calibri</vt:lpstr>
      <vt:lpstr>Tabarra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Python_Presentation</dc:title>
  <cp:lastModifiedBy>Smaran Reddy</cp:lastModifiedBy>
  <cp:revision>1</cp:revision>
  <dcterms:created xsi:type="dcterms:W3CDTF">2006-08-16T00:00:00Z</dcterms:created>
  <dcterms:modified xsi:type="dcterms:W3CDTF">2024-10-08T17:37:35Z</dcterms:modified>
  <dc:identifier>DAGM9qRaUpU</dc:identifier>
</cp:coreProperties>
</file>