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nton Italics" charset="1" panose="00000500000000000000"/>
      <p:regular r:id="rId13"/>
    </p:embeddedFont>
    <p:embeddedFont>
      <p:font typeface="Open Sauce" charset="1" panose="00000500000000000000"/>
      <p:regular r:id="rId14"/>
    </p:embeddedFont>
    <p:embeddedFont>
      <p:font typeface="Open Sauce Bold" charset="1" panose="00000800000000000000"/>
      <p:regular r:id="rId15"/>
    </p:embeddedFont>
    <p:embeddedFont>
      <p:font typeface="Bebas Neue Bold" charset="1" panose="020B0606020202050201"/>
      <p:regular r:id="rId16"/>
    </p:embeddedFon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8"/>
    </p:embeddedFont>
    <p:embeddedFont>
      <p:font typeface="Courier New OS Bold" charset="1" panose="020706090202050204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6793741" y="3623929"/>
            <a:ext cx="11494259" cy="2591938"/>
            <a:chOff x="0" y="0"/>
            <a:chExt cx="3027295" cy="6826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27294" cy="682650"/>
            </a:xfrm>
            <a:custGeom>
              <a:avLst/>
              <a:gdLst/>
              <a:ahLst/>
              <a:cxnLst/>
              <a:rect r="r" b="b" t="t" l="l"/>
              <a:pathLst>
                <a:path h="682650" w="3027294">
                  <a:moveTo>
                    <a:pt x="0" y="0"/>
                  </a:moveTo>
                  <a:lnTo>
                    <a:pt x="3027294" y="0"/>
                  </a:lnTo>
                  <a:lnTo>
                    <a:pt x="3027294" y="682650"/>
                  </a:lnTo>
                  <a:lnTo>
                    <a:pt x="0" y="682650"/>
                  </a:lnTo>
                  <a:close/>
                </a:path>
              </a:pathLst>
            </a:custGeom>
            <a:gradFill rotWithShape="true">
              <a:gsLst>
                <a:gs pos="0">
                  <a:srgbClr val="3E9D81">
                    <a:alpha val="100000"/>
                  </a:srgbClr>
                </a:gs>
                <a:gs pos="100000">
                  <a:srgbClr val="3E9D81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027295" cy="711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8570015"/>
            <a:ext cx="688285" cy="68828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510065" y="4025311"/>
            <a:ext cx="14025570" cy="2313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133"/>
              </a:lnSpc>
            </a:pPr>
            <a:r>
              <a:rPr lang="en-US" sz="18035" i="true" spc="-721">
                <a:solidFill>
                  <a:srgbClr val="8AB2A6"/>
                </a:solidFill>
                <a:latin typeface="Anton Italics"/>
                <a:ea typeface="Anton Italics"/>
                <a:cs typeface="Anton Italics"/>
                <a:sym typeface="Anton Italics"/>
              </a:rPr>
              <a:t>HTML AND CSS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86639" y="6338359"/>
            <a:ext cx="5919649" cy="1255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2"/>
              </a:lnSpc>
            </a:pPr>
            <a:r>
              <a:rPr lang="en-US" sz="4135" i="true" spc="-82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BUILDING YOUR OWN RESPONSIVE WEBSITE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30707" y="8914158"/>
            <a:ext cx="1711863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spc="-2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TNT Ethiopia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30707" y="8666508"/>
            <a:ext cx="1711863" cy="20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400" spc="-28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Prepared by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6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9216" y="2314247"/>
            <a:ext cx="622786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3F8EFC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🔹Un</a:t>
            </a:r>
            <a:r>
              <a:rPr lang="en-US" b="true" sz="6000" strike="noStrike" u="none">
                <a:solidFill>
                  <a:srgbClr val="3F8EFC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derstanding HTML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7852" y="4270643"/>
            <a:ext cx="1375257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💡The language that builds web pages.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6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86220" y="2137693"/>
            <a:ext cx="470773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3F8EFC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🔹 Wh</a:t>
            </a:r>
            <a:r>
              <a:rPr lang="en-US" b="true" sz="6000" strike="noStrike" u="none">
                <a:solidFill>
                  <a:srgbClr val="3F8EFC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at is HTML?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232672" y="4515665"/>
            <a:ext cx="17898314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💡 HTML stands for Hyper Text Markup Language</a:t>
            </a:r>
          </a:p>
          <a:p>
            <a:pPr algn="ctr">
              <a:lnSpc>
                <a:spcPts val="4200"/>
              </a:lnSpc>
            </a:pP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🦴 It’s like the skeleton of a webpage</a:t>
            </a:r>
          </a:p>
          <a:p>
            <a:pPr algn="ctr">
              <a:lnSpc>
                <a:spcPts val="4200"/>
              </a:lnSpc>
            </a:pP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🌐 It tells your browser how to show text, images, and other conten</a:t>
            </a: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6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06597" y="2137693"/>
            <a:ext cx="486697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3F8EFC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🔸 Why</a:t>
            </a:r>
            <a:r>
              <a:rPr lang="en-US" b="true" sz="6000" strike="noStrike" u="none">
                <a:solidFill>
                  <a:srgbClr val="3F8EFC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Use HTML?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232672" y="4515665"/>
            <a:ext cx="17898314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🧱</a:t>
            </a: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 It’s the main tool to build websites</a:t>
            </a:r>
          </a:p>
          <a:p>
            <a:pPr algn="ctr">
              <a:lnSpc>
                <a:spcPts val="4200"/>
              </a:lnSpc>
            </a:pP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🚫 Without HTML, browsers can’t display anything</a:t>
            </a:r>
          </a:p>
          <a:p>
            <a:pPr algn="ctr">
              <a:lnSpc>
                <a:spcPts val="4200"/>
              </a:lnSpc>
            </a:pP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🌍 HTML helps you create your own website</a:t>
            </a: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6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47723" y="2137693"/>
            <a:ext cx="47847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3F8EFC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📂</a:t>
            </a:r>
            <a:r>
              <a:rPr lang="en-US" b="true" sz="6000" strike="noStrike" u="none">
                <a:solidFill>
                  <a:srgbClr val="3F8EFC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HTML Versions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232672" y="4515665"/>
            <a:ext cx="17898314" cy="37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📌</a:t>
            </a: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 Many versions exist, but we use HTML5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r>
              <a:rPr lang="en-US" b="true" sz="3000">
                <a:solidFill>
                  <a:srgbClr val="FF6F3C"/>
                </a:solidFill>
                <a:latin typeface="Poppins Bold"/>
                <a:ea typeface="Poppins Bold"/>
                <a:cs typeface="Poppins Bold"/>
                <a:sym typeface="Poppins Bold"/>
              </a:rPr>
              <a:t>HTML 1.0</a:t>
            </a: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 to the latest, </a:t>
            </a:r>
            <a:r>
              <a:rPr lang="en-US" b="true" sz="3000">
                <a:solidFill>
                  <a:srgbClr val="FF6F3C"/>
                </a:solidFill>
                <a:latin typeface="Poppins Bold"/>
                <a:ea typeface="Poppins Bold"/>
                <a:cs typeface="Poppins Bold"/>
                <a:sym typeface="Poppins Bold"/>
              </a:rPr>
              <a:t>HTML5</a:t>
            </a:r>
          </a:p>
          <a:p>
            <a:pPr algn="ctr">
              <a:lnSpc>
                <a:spcPts val="4200"/>
              </a:lnSpc>
            </a:pP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🚀</a:t>
            </a: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 HTML5 is the latest and most used version</a:t>
            </a:r>
          </a:p>
          <a:p>
            <a:pPr algn="ctr">
              <a:lnSpc>
                <a:spcPts val="4200"/>
              </a:lnSpc>
            </a:pP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📅 Introduced around 2008, finalized in 2014</a:t>
            </a: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6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94157" y="2137693"/>
            <a:ext cx="549185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3F8EFC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⚙️</a:t>
            </a:r>
            <a:r>
              <a:rPr lang="en-US" b="true" sz="6000" strike="noStrike" u="none">
                <a:solidFill>
                  <a:srgbClr val="3F8EFC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What is DOCTYPE?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232672" y="4515665"/>
            <a:ext cx="17898314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📘</a:t>
            </a: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 DOCTYPE tells browsers which HTML</a:t>
            </a: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 rules to follow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D203B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&lt;!DOCTYPE html&gt;</a:t>
            </a:r>
            <a:r>
              <a:rPr lang="en-US" sz="3000" b="true">
                <a:solidFill>
                  <a:srgbClr val="FF6F3C"/>
                </a:solidFill>
                <a:latin typeface="Courier New OS Bold"/>
                <a:ea typeface="Courier New OS Bold"/>
                <a:cs typeface="Courier New OS Bold"/>
                <a:sym typeface="Courier New OS Bold"/>
              </a:rPr>
              <a:t>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for HTML version 5</a:t>
            </a:r>
          </a:p>
          <a:p>
            <a:pPr algn="ctr">
              <a:lnSpc>
                <a:spcPts val="4200"/>
              </a:lnSpc>
            </a:pP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📄</a:t>
            </a:r>
            <a:r>
              <a:rPr lang="en-US" sz="3000">
                <a:solidFill>
                  <a:srgbClr val="FF6F3C"/>
                </a:solidFill>
                <a:latin typeface="Poppins"/>
                <a:ea typeface="Poppins"/>
                <a:cs typeface="Poppins"/>
                <a:sym typeface="Poppins"/>
              </a:rPr>
              <a:t> It’s always the first line of your HTML file</a:t>
            </a: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6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79957" y="2137693"/>
            <a:ext cx="412025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3F8EFC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📌</a:t>
            </a:r>
            <a:r>
              <a:rPr lang="en-US" b="true" sz="6000" strike="noStrike" u="none">
                <a:solidFill>
                  <a:srgbClr val="3F8EFC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Quick Recap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232672" y="4515665"/>
            <a:ext cx="17898314" cy="427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8000"/>
                </a:solidFill>
                <a:latin typeface="Poppins"/>
                <a:ea typeface="Poppins"/>
                <a:cs typeface="Poppins"/>
                <a:sym typeface="Poppins"/>
              </a:rPr>
              <a:t>🌐</a:t>
            </a:r>
            <a:r>
              <a:rPr lang="en-US" sz="3000">
                <a:solidFill>
                  <a:srgbClr val="008000"/>
                </a:solidFill>
                <a:latin typeface="Poppins"/>
                <a:ea typeface="Poppins"/>
                <a:cs typeface="Poppins"/>
                <a:sym typeface="Poppins"/>
              </a:rPr>
              <a:t> HTML is the language for web pages</a:t>
            </a:r>
          </a:p>
          <a:p>
            <a:pPr algn="ctr">
              <a:lnSpc>
                <a:spcPts val="4200"/>
              </a:lnSpc>
            </a:pP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8000"/>
                </a:solidFill>
                <a:latin typeface="Poppins"/>
                <a:ea typeface="Poppins"/>
                <a:cs typeface="Poppins"/>
                <a:sym typeface="Poppins"/>
              </a:rPr>
              <a:t>📖 It tells browsers how to show content</a:t>
            </a:r>
          </a:p>
          <a:p>
            <a:pPr algn="ctr">
              <a:lnSpc>
                <a:spcPts val="4200"/>
              </a:lnSpc>
            </a:pP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8000"/>
                </a:solidFill>
                <a:latin typeface="Poppins"/>
                <a:ea typeface="Poppins"/>
                <a:cs typeface="Poppins"/>
                <a:sym typeface="Poppins"/>
              </a:rPr>
              <a:t>🔥 We use HTML5</a:t>
            </a:r>
            <a:r>
              <a:rPr lang="en-US" sz="3000">
                <a:solidFill>
                  <a:srgbClr val="008000"/>
                </a:solidFill>
                <a:latin typeface="Poppins"/>
                <a:ea typeface="Poppins"/>
                <a:cs typeface="Poppins"/>
                <a:sym typeface="Poppins"/>
              </a:rPr>
              <a:t> today</a:t>
            </a:r>
          </a:p>
          <a:p>
            <a:pPr algn="ctr">
              <a:lnSpc>
                <a:spcPts val="4200"/>
              </a:lnSpc>
            </a:pP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8000"/>
                </a:solidFill>
                <a:latin typeface="Poppins"/>
                <a:ea typeface="Poppins"/>
                <a:cs typeface="Poppins"/>
                <a:sym typeface="Poppins"/>
              </a:rPr>
              <a:t>⚠️ </a:t>
            </a:r>
            <a:r>
              <a:rPr lang="en-US" sz="3000">
                <a:solidFill>
                  <a:srgbClr val="008000"/>
                </a:solidFill>
                <a:latin typeface="Poppins"/>
                <a:ea typeface="Poppins"/>
                <a:cs typeface="Poppins"/>
                <a:sym typeface="Poppins"/>
              </a:rPr>
              <a:t>DOCTYPE h</a:t>
            </a:r>
            <a:r>
              <a:rPr lang="en-US" sz="3000">
                <a:solidFill>
                  <a:srgbClr val="008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3000">
                <a:solidFill>
                  <a:srgbClr val="008000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3000">
                <a:solidFill>
                  <a:srgbClr val="008000"/>
                </a:solidFill>
                <a:latin typeface="Poppins"/>
                <a:ea typeface="Poppins"/>
                <a:cs typeface="Poppins"/>
                <a:sym typeface="Poppins"/>
              </a:rPr>
              <a:t>ps</a:t>
            </a:r>
            <a:r>
              <a:rPr lang="en-US" sz="3000">
                <a:solidFill>
                  <a:srgbClr val="008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>
                <a:solidFill>
                  <a:srgbClr val="008000"/>
                </a:solidFill>
                <a:latin typeface="Poppins"/>
                <a:ea typeface="Poppins"/>
                <a:cs typeface="Poppins"/>
                <a:sym typeface="Poppins"/>
              </a:rPr>
              <a:t>br</a:t>
            </a:r>
            <a:r>
              <a:rPr lang="en-US" sz="3000">
                <a:solidFill>
                  <a:srgbClr val="008000"/>
                </a:solidFill>
                <a:latin typeface="Poppins"/>
                <a:ea typeface="Poppins"/>
                <a:cs typeface="Poppins"/>
                <a:sym typeface="Poppins"/>
              </a:rPr>
              <a:t>owsers und</a:t>
            </a:r>
            <a:r>
              <a:rPr lang="en-US" sz="3000">
                <a:solidFill>
                  <a:srgbClr val="008000"/>
                </a:solidFill>
                <a:latin typeface="Poppins"/>
                <a:ea typeface="Poppins"/>
                <a:cs typeface="Poppins"/>
                <a:sym typeface="Poppins"/>
              </a:rPr>
              <a:t>erstand your HTML version</a:t>
            </a: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DAGrrGmwMOQ</dc:identifier>
  <dcterms:modified xsi:type="dcterms:W3CDTF">2011-08-01T06:04:30Z</dcterms:modified>
  <cp:revision>1</cp:revision>
  <dc:title>HTML</dc:title>
</cp:coreProperties>
</file>