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Anton Italics" panose="00000500000000000000"/>
      <p:regular r:id="rId12"/>
      <p:italic r:id="rId13"/>
    </p:embeddedFont>
    <p:embeddedFont>
      <p:font typeface="Bebas Neue Bold" panose="020B0606020202050201"/>
      <p:bold r:id="rId14"/>
    </p:embeddedFont>
    <p:embeddedFont>
      <p:font typeface="Poppins" panose="00000500000000000000"/>
      <p:regular r:id="rId15"/>
    </p:embeddedFont>
    <p:embeddedFont>
      <p:font typeface="Courier New OS" panose="02070309020205020404"/>
      <p:regular r:id="rId16"/>
    </p:embeddedFont>
    <p:embeddedFont>
      <p:font typeface="Poppins Bold" panose="00000800000000000000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20" Type="http://schemas.openxmlformats.org/officeDocument/2006/relationships/font" Target="fonts/font9.fntdata"/><Relationship Id="rId2" Type="http://schemas.openxmlformats.org/officeDocument/2006/relationships/theme" Target="theme/theme1.xml"/><Relationship Id="rId19" Type="http://schemas.openxmlformats.org/officeDocument/2006/relationships/font" Target="fonts/font8.fntdata"/><Relationship Id="rId18" Type="http://schemas.openxmlformats.org/officeDocument/2006/relationships/font" Target="fonts/font7.fntdata"/><Relationship Id="rId17" Type="http://schemas.openxmlformats.org/officeDocument/2006/relationships/font" Target="fonts/font6.fntdata"/><Relationship Id="rId16" Type="http://schemas.openxmlformats.org/officeDocument/2006/relationships/font" Target="fonts/font5.fntdata"/><Relationship Id="rId15" Type="http://schemas.openxmlformats.org/officeDocument/2006/relationships/font" Target="fonts/font4.fntdata"/><Relationship Id="rId14" Type="http://schemas.openxmlformats.org/officeDocument/2006/relationships/font" Target="fonts/font3.fntdata"/><Relationship Id="rId13" Type="http://schemas.openxmlformats.org/officeDocument/2006/relationships/font" Target="fonts/font2.fntdata"/><Relationship Id="rId12" Type="http://schemas.openxmlformats.org/officeDocument/2006/relationships/font" Target="fonts/font1.fntdata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 rot="-10800000">
            <a:off x="6793741" y="3623929"/>
            <a:ext cx="11494259" cy="2591938"/>
            <a:chOff x="0" y="0"/>
            <a:chExt cx="3027295" cy="68265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27294" cy="682650"/>
            </a:xfrm>
            <a:custGeom>
              <a:avLst/>
              <a:gdLst/>
              <a:ahLst/>
              <a:cxnLst/>
              <a:rect l="l" t="t" r="r" b="b"/>
              <a:pathLst>
                <a:path w="3027294" h="682650">
                  <a:moveTo>
                    <a:pt x="0" y="0"/>
                  </a:moveTo>
                  <a:lnTo>
                    <a:pt x="3027294" y="0"/>
                  </a:lnTo>
                  <a:lnTo>
                    <a:pt x="3027294" y="682650"/>
                  </a:lnTo>
                  <a:lnTo>
                    <a:pt x="0" y="682650"/>
                  </a:lnTo>
                  <a:close/>
                </a:path>
              </a:pathLst>
            </a:custGeom>
            <a:gradFill rotWithShape="1">
              <a:gsLst>
                <a:gs pos="0">
                  <a:srgbClr val="3E9D81">
                    <a:alpha val="100000"/>
                  </a:srgbClr>
                </a:gs>
                <a:gs pos="100000">
                  <a:srgbClr val="3E9D81">
                    <a:alpha val="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027295" cy="711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028700" y="8570015"/>
            <a:ext cx="688285" cy="68828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10065" y="4025311"/>
            <a:ext cx="14025570" cy="231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135"/>
              </a:lnSpc>
            </a:pPr>
            <a:r>
              <a:rPr lang="en-US" sz="18035" i="1" spc="-721">
                <a:solidFill>
                  <a:srgbClr val="8AB2A6"/>
                </a:solidFill>
                <a:latin typeface="Anton Italics" panose="00000500000000000000"/>
                <a:ea typeface="Anton Italics" panose="00000500000000000000"/>
                <a:cs typeface="Anton Italics" panose="00000500000000000000"/>
                <a:sym typeface="Anton Italics" panose="00000500000000000000"/>
              </a:rPr>
              <a:t>HTML AND CSS</a:t>
            </a:r>
            <a:endParaRPr lang="en-US" sz="18035" i="1" spc="-721">
              <a:solidFill>
                <a:srgbClr val="8AB2A6"/>
              </a:solidFill>
              <a:latin typeface="Anton Italics" panose="00000500000000000000"/>
              <a:ea typeface="Anton Italics" panose="00000500000000000000"/>
              <a:cs typeface="Anton Italics" panose="00000500000000000000"/>
              <a:sym typeface="Anton Italics" panose="000005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786639" y="6338359"/>
            <a:ext cx="5919649" cy="125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4135" i="1" spc="-82">
                <a:solidFill>
                  <a:srgbClr val="FFFFFF"/>
                </a:solidFill>
                <a:latin typeface="Anton Italics" panose="00000500000000000000"/>
                <a:ea typeface="Anton Italics" panose="00000500000000000000"/>
                <a:cs typeface="Anton Italics" panose="00000500000000000000"/>
                <a:sym typeface="Anton Italics" panose="00000500000000000000"/>
              </a:rPr>
              <a:t>BUILDING YOUR OWN RESPONSIVE WEBSITE</a:t>
            </a:r>
            <a:endParaRPr lang="en-US" sz="4135" i="1" spc="-82">
              <a:solidFill>
                <a:srgbClr val="FFFFFF"/>
              </a:solidFill>
              <a:latin typeface="Anton Italics" panose="00000500000000000000"/>
              <a:ea typeface="Anton Italics" panose="00000500000000000000"/>
              <a:cs typeface="Anton Italics" panose="00000500000000000000"/>
              <a:sym typeface="Anton Italic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930707" y="8914158"/>
            <a:ext cx="1711863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-28">
                <a:solidFill>
                  <a:srgbClr val="FFFFFF"/>
                </a:solidFill>
                <a:latin typeface="Open Sauce" panose="00000500000000000000"/>
                <a:ea typeface="Open Sauce" panose="00000500000000000000"/>
                <a:cs typeface="Open Sauce" panose="00000500000000000000"/>
                <a:sym typeface="Open Sauce" panose="00000500000000000000"/>
              </a:rPr>
              <a:t>TNT Ethiopia</a:t>
            </a:r>
            <a:endParaRPr lang="en-US" sz="1400" spc="-28">
              <a:solidFill>
                <a:srgbClr val="FFFFFF"/>
              </a:solidFill>
              <a:latin typeface="Open Sauce" panose="00000500000000000000"/>
              <a:ea typeface="Open Sauce" panose="00000500000000000000"/>
              <a:cs typeface="Open Sauce" panose="00000500000000000000"/>
              <a:sym typeface="Open Sauce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930707" y="8666508"/>
            <a:ext cx="1711863" cy="20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b="1" spc="-28">
                <a:solidFill>
                  <a:srgbClr val="FFFFFF"/>
                </a:solidFill>
                <a:latin typeface="Open Sauce Bold" panose="00000800000000000000"/>
                <a:ea typeface="Open Sauce Bold" panose="00000800000000000000"/>
                <a:cs typeface="Open Sauce Bold" panose="00000800000000000000"/>
                <a:sym typeface="Open Sauce Bold" panose="00000800000000000000"/>
              </a:rPr>
              <a:t>Prepared by</a:t>
            </a:r>
            <a:endParaRPr lang="en-US" sz="1400" b="1" spc="-28">
              <a:solidFill>
                <a:srgbClr val="FFFFFF"/>
              </a:solidFill>
              <a:latin typeface="Open Sauce Bold" panose="00000800000000000000"/>
              <a:ea typeface="Open Sauce Bold" panose="00000800000000000000"/>
              <a:cs typeface="Open Sauce Bold" panose="00000800000000000000"/>
              <a:sym typeface="Open Sauce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12351" y="2453003"/>
            <a:ext cx="740826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🔹 Basic Rules</a:t>
            </a:r>
            <a:r>
              <a:rPr lang="en-US" sz="6000" b="1" u="none" strike="noStrike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 of HTML Tags</a:t>
            </a:r>
            <a:endParaRPr lang="en-US" sz="6000" b="1" u="none" strike="noStrike">
              <a:solidFill>
                <a:srgbClr val="3F8EFC"/>
              </a:solidFill>
              <a:latin typeface="Bebas Neue Bold" panose="020B0606020202050201"/>
              <a:ea typeface="Bebas Neue Bold" panose="020B0606020202050201"/>
              <a:cs typeface="Bebas Neue Bold" panose="020B0606020202050201"/>
              <a:sym typeface="Bebas Neue Bold" panose="020B060602020205020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232672" y="4829175"/>
            <a:ext cx="17898314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Im</a:t>
            </a:r>
            <a:r>
              <a:rPr lang="en-US" sz="3000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portant guidelines for writing HTML the right way</a:t>
            </a:r>
            <a:endParaRPr lang="en-US" sz="3000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57716" y="2453003"/>
            <a:ext cx="13317538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🔹 Tags Are Always</a:t>
            </a:r>
            <a:r>
              <a:rPr lang="en-US" sz="6000" b="1" u="none" strike="noStrike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 Enclosed in Angle Brackets &lt; &gt;</a:t>
            </a:r>
            <a:endParaRPr lang="en-US" sz="6000" b="1" u="none" strike="noStrike">
              <a:solidFill>
                <a:srgbClr val="3F8EFC"/>
              </a:solidFill>
              <a:latin typeface="Bebas Neue Bold" panose="020B0606020202050201"/>
              <a:ea typeface="Bebas Neue Bold" panose="020B0606020202050201"/>
              <a:cs typeface="Bebas Neue Bold" panose="020B0606020202050201"/>
              <a:sym typeface="Bebas Neue Bold" panose="020B060602020205020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232672" y="4829175"/>
            <a:ext cx="18874109" cy="3939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Eve</a:t>
            </a:r>
            <a:r>
              <a:rPr lang="en-US" sz="31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ry HTML tag starts with a less than &lt; sign and ends with a greater than &gt; sign.</a:t>
            </a:r>
            <a:endParaRPr lang="en-US" sz="31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 brackets tell the browser “This is a tag.”</a:t>
            </a:r>
            <a:endParaRPr lang="en-US" sz="31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Example tags:</a:t>
            </a:r>
            <a:endParaRPr lang="en-US" sz="31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&lt;p&gt; for paragraph</a:t>
            </a:r>
            <a:endParaRPr lang="en-US" sz="31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&lt;a&gt; for link</a:t>
            </a:r>
            <a:endParaRPr lang="en-US" sz="31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marL="683260" lvl="1" indent="-341630" algn="ctr">
              <a:lnSpc>
                <a:spcPts val="4430"/>
              </a:lnSpc>
              <a:buFont typeface="Arial" panose="020B0604020202020204"/>
              <a:buChar char="•"/>
            </a:pPr>
            <a:r>
              <a:rPr lang="en-US" sz="31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&lt;img&gt; for image</a:t>
            </a:r>
            <a:endParaRPr lang="en-US" sz="31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ctr">
              <a:lnSpc>
                <a:spcPts val="443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73554" y="2453003"/>
            <a:ext cx="1308586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🔄 Tags Usually</a:t>
            </a:r>
            <a:r>
              <a:rPr lang="en-US" sz="6000" b="1" u="none" strike="noStrike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 Come in Opening and Closing Pairs</a:t>
            </a:r>
            <a:endParaRPr lang="en-US" sz="6000" b="1" u="none" strike="noStrike">
              <a:solidFill>
                <a:srgbClr val="3F8EFC"/>
              </a:solidFill>
              <a:latin typeface="Bebas Neue Bold" panose="020B0606020202050201"/>
              <a:ea typeface="Bebas Neue Bold" panose="020B0606020202050201"/>
              <a:cs typeface="Bebas Neue Bold" panose="020B0606020202050201"/>
              <a:sym typeface="Bebas Neue Bold" panose="020B060602020205020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87987" y="3806084"/>
            <a:ext cx="18284980" cy="489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Most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HTML tags have two parts: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 opening tag like &lt;p&gt;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closing tag like &lt;/p&gt;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closing tag has a slash / before the tag name.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 goes between the opening and closing tags.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Example: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ctr">
              <a:lnSpc>
                <a:spcPts val="4290"/>
              </a:lnSpc>
            </a:p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&lt;p&gt;This is a paragraph.&lt;/p&gt;</a:t>
            </a:r>
            <a:endParaRPr lang="en-US" sz="30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algn="ctr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8709" y="1714257"/>
            <a:ext cx="9961662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🚫 A Few Tags D</a:t>
            </a:r>
            <a:r>
              <a:rPr lang="en-US" sz="6000" b="1" u="none" strike="noStrike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on’t Have Closing Tags</a:t>
            </a:r>
            <a:endParaRPr lang="en-US" sz="6000" b="1" u="none" strike="noStrike">
              <a:solidFill>
                <a:srgbClr val="3F8EFC"/>
              </a:solidFill>
              <a:latin typeface="Bebas Neue Bold" panose="020B0606020202050201"/>
              <a:ea typeface="Bebas Neue Bold" panose="020B0606020202050201"/>
              <a:cs typeface="Bebas Neue Bold" panose="020B0606020202050201"/>
              <a:sym typeface="Bebas Neue Bold" panose="020B060602020205020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1049" y="3553836"/>
            <a:ext cx="18284980" cy="489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Some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HTML tags don’t wrap content — they stand alone.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 are called self-closing or non-container tags.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Exampl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es: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&lt;br&gt;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creates a line break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&lt;hr&gt;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adds a horizontal line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&lt;img&gt;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inserts an image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&lt;i</a:t>
            </a: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nput&gt;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for form inputs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These tags don’t need a closing counter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part like &lt;/br&gt;.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ctr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46173" y="438150"/>
            <a:ext cx="13198673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⚙️ Tags </a:t>
            </a:r>
            <a:r>
              <a:rPr lang="en-US" sz="6000" b="1" u="none" strike="noStrike">
                <a:solidFill>
                  <a:srgbClr val="3F8EFC"/>
                </a:solidFill>
                <a:latin typeface="Bebas Neue Bold" panose="020B0606020202050201"/>
                <a:ea typeface="Bebas Neue Bold" panose="020B0606020202050201"/>
                <a:cs typeface="Bebas Neue Bold" panose="020B0606020202050201"/>
                <a:sym typeface="Bebas Neue Bold" panose="020B0606020202050201"/>
              </a:rPr>
              <a:t>Have Elements and Can Include Attributes</a:t>
            </a:r>
            <a:endParaRPr lang="en-US" sz="6000" b="1" u="none" strike="noStrike">
              <a:solidFill>
                <a:srgbClr val="3F8EFC"/>
              </a:solidFill>
              <a:latin typeface="Bebas Neue Bold" panose="020B0606020202050201"/>
              <a:ea typeface="Bebas Neue Bold" panose="020B0606020202050201"/>
              <a:cs typeface="Bebas Neue Bold" panose="020B0606020202050201"/>
              <a:sym typeface="Bebas Neue Bold" panose="020B0606020202050201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-189230" y="2318385"/>
            <a:ext cx="18284825" cy="62191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 element is the full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HTML construct, including tags and content inside.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Attribut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are extra details inside the opening tag that give more information.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Attributes appear as name="value" pairs inside the tag.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Exampl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es: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&lt;img src="" width="500px" height="400px" alt=""&gt;</a:t>
            </a:r>
            <a:endParaRPr lang="en-US" sz="30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Here, </a:t>
            </a:r>
            <a:r>
              <a:rPr lang="en-US" sz="3065" b="1">
                <a:solidFill>
                  <a:srgbClr val="3F8EFC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src, width, height, and alt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are attributes of the </a:t>
            </a:r>
            <a:r>
              <a:rPr lang="en-US" sz="3065">
                <a:solidFill>
                  <a:srgbClr val="3F8EF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&lt;img&gt;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tag.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&lt;a</a:t>
            </a:r>
            <a:r>
              <a:rPr lang="en-US" sz="3065">
                <a:solidFill>
                  <a:srgbClr val="FF6F3C"/>
                </a:solidFill>
                <a:latin typeface="Courier New OS" panose="02070309020205020404"/>
                <a:ea typeface="Courier New OS" panose="02070309020205020404"/>
                <a:cs typeface="Courier New OS" panose="02070309020205020404"/>
                <a:sym typeface="Courier New OS" panose="02070309020205020404"/>
              </a:rPr>
              <a:t> href="https://www.apple.com/"&gt;Apple Website&lt;/a&gt;</a:t>
            </a:r>
            <a:endParaRPr lang="en-US" sz="3065">
              <a:solidFill>
                <a:srgbClr val="FF6F3C"/>
              </a:solidFill>
              <a:latin typeface="Courier New OS" panose="02070309020205020404"/>
              <a:ea typeface="Courier New OS" panose="02070309020205020404"/>
              <a:cs typeface="Courier New OS" panose="02070309020205020404"/>
              <a:sym typeface="Courier New OS" panose="02070309020205020404"/>
            </a:endParaRPr>
          </a:p>
          <a:p>
            <a:pPr marL="661670" lvl="1" indent="-330835" algn="ctr">
              <a:lnSpc>
                <a:spcPts val="4290"/>
              </a:lnSpc>
              <a:buFont typeface="Arial" panose="020B0604020202020204"/>
              <a:buChar char="•"/>
            </a:pP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H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ere, </a:t>
            </a:r>
            <a:r>
              <a:rPr lang="en-US" sz="3065" b="1">
                <a:solidFill>
                  <a:srgbClr val="3F8EFC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href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is an attribute specifying the</a:t>
            </a:r>
            <a:r>
              <a:rPr lang="en-US" sz="3065">
                <a:solidFill>
                  <a:srgbClr val="FF6F3C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link destination.</a:t>
            </a:r>
            <a:endParaRPr lang="en-US" sz="3065">
              <a:solidFill>
                <a:srgbClr val="FF6F3C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ctr">
              <a:lnSpc>
                <a:spcPts val="429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1438</Words>
  <Application>WPS Presentation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SimSun</vt:lpstr>
      <vt:lpstr>Wingdings</vt:lpstr>
      <vt:lpstr>Anton Italics</vt:lpstr>
      <vt:lpstr>Open Sauce</vt:lpstr>
      <vt:lpstr>Open Sauce Bold</vt:lpstr>
      <vt:lpstr>Bebas Neue Bold</vt:lpstr>
      <vt:lpstr>Poppins</vt:lpstr>
      <vt:lpstr>Arial</vt:lpstr>
      <vt:lpstr>Courier New OS</vt:lpstr>
      <vt:lpstr>Poppins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/>
  <cp:lastModifiedBy>hp</cp:lastModifiedBy>
  <cp:revision>2</cp:revision>
  <dcterms:created xsi:type="dcterms:W3CDTF">2006-08-16T00:00:00Z</dcterms:created>
  <dcterms:modified xsi:type="dcterms:W3CDTF">2025-06-29T00:12:07Z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759265D5A41F404C84A4EF44B190232F_12</vt:lpwstr>
  </property>
  <property fmtid="{D5CDD505-2E9C-101B-9397-08002B2CF9AE}" pid="3" name="KSOProductBuildVer">
    <vt:lpwstr>1033-12.2.0.21546</vt:lpwstr>
  </property>
</Properties>
</file>