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8" r:id="rId1"/>
  </p:sldMasterIdLst>
  <p:sldIdLst>
    <p:sldId id="256" r:id="rId2"/>
    <p:sldId id="257" r:id="rId3"/>
    <p:sldId id="277" r:id="rId4"/>
    <p:sldId id="258" r:id="rId5"/>
    <p:sldId id="287" r:id="rId6"/>
    <p:sldId id="261" r:id="rId7"/>
    <p:sldId id="259" r:id="rId8"/>
    <p:sldId id="262" r:id="rId9"/>
    <p:sldId id="276" r:id="rId10"/>
    <p:sldId id="263" r:id="rId11"/>
    <p:sldId id="278" r:id="rId12"/>
    <p:sldId id="279" r:id="rId13"/>
    <p:sldId id="280" r:id="rId14"/>
    <p:sldId id="281" r:id="rId15"/>
    <p:sldId id="302" r:id="rId16"/>
    <p:sldId id="308" r:id="rId17"/>
    <p:sldId id="309" r:id="rId18"/>
    <p:sldId id="310" r:id="rId19"/>
    <p:sldId id="303" r:id="rId20"/>
    <p:sldId id="304" r:id="rId21"/>
    <p:sldId id="305" r:id="rId22"/>
    <p:sldId id="306" r:id="rId23"/>
    <p:sldId id="290" r:id="rId24"/>
    <p:sldId id="288" r:id="rId25"/>
    <p:sldId id="289" r:id="rId26"/>
    <p:sldId id="291" r:id="rId27"/>
    <p:sldId id="292" r:id="rId28"/>
    <p:sldId id="300" r:id="rId29"/>
    <p:sldId id="301" r:id="rId30"/>
    <p:sldId id="294" r:id="rId31"/>
    <p:sldId id="295" r:id="rId32"/>
    <p:sldId id="296" r:id="rId33"/>
    <p:sldId id="297" r:id="rId34"/>
    <p:sldId id="298" r:id="rId35"/>
    <p:sldId id="299" r:id="rId36"/>
    <p:sldId id="307" r:id="rId37"/>
    <p:sldId id="265" r:id="rId38"/>
    <p:sldId id="272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47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87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743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170934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3068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4287144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494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3270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467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461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628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836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5/15/2016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295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268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890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574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5/15/2016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74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5/15/2016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911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  <p:sldLayoutId id="2147483704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jpe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0265" y="-1029459"/>
            <a:ext cx="10028399" cy="3329581"/>
          </a:xfrm>
        </p:spPr>
        <p:txBody>
          <a:bodyPr/>
          <a:lstStyle/>
          <a:p>
            <a:pPr algn="l"/>
            <a:r>
              <a:rPr lang="en-IN" sz="4800" b="1" dirty="0" smtClean="0">
                <a:solidFill>
                  <a:schemeClr val="accent2"/>
                </a:solidFill>
                <a:latin typeface="+mn-lt"/>
              </a:rPr>
              <a:t>Machine learning on raw </a:t>
            </a:r>
            <a:r>
              <a:rPr lang="en-IN" sz="4800" b="1" dirty="0" smtClean="0">
                <a:solidFill>
                  <a:schemeClr val="accent2"/>
                </a:solidFill>
                <a:latin typeface="+mn-lt"/>
              </a:rPr>
              <a:t>user </a:t>
            </a:r>
            <a:r>
              <a:rPr lang="en-IN" sz="4800" b="1" dirty="0" err="1" smtClean="0">
                <a:solidFill>
                  <a:schemeClr val="accent2"/>
                </a:solidFill>
                <a:latin typeface="+mn-lt"/>
              </a:rPr>
              <a:t>SMSes</a:t>
            </a:r>
            <a:r>
              <a:rPr lang="en-IN" sz="4800" b="1" dirty="0" smtClean="0">
                <a:solidFill>
                  <a:schemeClr val="accent2"/>
                </a:solidFill>
                <a:latin typeface="+mn-lt"/>
              </a:rPr>
              <a:t> for </a:t>
            </a:r>
            <a:r>
              <a:rPr lang="en-IN" sz="4800" b="1" dirty="0" smtClean="0">
                <a:solidFill>
                  <a:schemeClr val="accent2"/>
                </a:solidFill>
                <a:latin typeface="+mn-lt"/>
              </a:rPr>
              <a:t>Loan Risk Prediction</a:t>
            </a:r>
            <a:endParaRPr lang="en-IN" sz="4800" b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265" y="6032530"/>
            <a:ext cx="6023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solidFill>
                  <a:schemeClr val="accent2"/>
                </a:solidFill>
              </a:rPr>
              <a:t>ABHISHEK JAISWAL</a:t>
            </a:r>
            <a:endParaRPr lang="en-IN" sz="2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00265" y="4922187"/>
            <a:ext cx="6398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Under Guidance of : </a:t>
            </a:r>
            <a:r>
              <a:rPr lang="en-IN" sz="2400" b="1" dirty="0" err="1" smtClean="0">
                <a:solidFill>
                  <a:schemeClr val="accent2"/>
                </a:solidFill>
              </a:rPr>
              <a:t>Dr.</a:t>
            </a:r>
            <a:r>
              <a:rPr lang="en-IN" sz="2400" b="1" dirty="0" smtClean="0">
                <a:solidFill>
                  <a:schemeClr val="accent2"/>
                </a:solidFill>
              </a:rPr>
              <a:t> Manish Kumar</a:t>
            </a:r>
          </a:p>
        </p:txBody>
      </p:sp>
    </p:spTree>
    <p:extLst>
      <p:ext uri="{BB962C8B-B14F-4D97-AF65-F5344CB8AC3E}">
        <p14:creationId xmlns:p14="http://schemas.microsoft.com/office/powerpoint/2010/main" val="1161170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88136" y="399244"/>
            <a:ext cx="8375560" cy="1475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4200" b="1" dirty="0">
                <a:solidFill>
                  <a:schemeClr val="accent2"/>
                </a:solidFill>
                <a:ea typeface="Calibri" panose="020F0502020204030204" pitchFamily="34" charset="0"/>
                <a:cs typeface="CMR10"/>
              </a:rPr>
              <a:t>Attribute </a:t>
            </a:r>
            <a:r>
              <a:rPr lang="en-US" sz="4200" b="1" dirty="0" smtClean="0">
                <a:solidFill>
                  <a:schemeClr val="accent2"/>
                </a:solidFill>
                <a:ea typeface="Calibri" panose="020F0502020204030204" pitchFamily="34" charset="0"/>
                <a:cs typeface="CMR10"/>
              </a:rPr>
              <a:t>Extraction using</a:t>
            </a:r>
            <a:r>
              <a:rPr lang="en-IN" sz="4200" dirty="0" smtClean="0">
                <a:solidFill>
                  <a:schemeClr val="accent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200" b="1" dirty="0" smtClean="0">
                <a:solidFill>
                  <a:schemeClr val="accent2"/>
                </a:solidFill>
                <a:ea typeface="Calibri" panose="020F0502020204030204" pitchFamily="34" charset="0"/>
                <a:cs typeface="CMR10"/>
              </a:rPr>
              <a:t>Data </a:t>
            </a:r>
            <a:r>
              <a:rPr lang="en-US" sz="4200" b="1" dirty="0">
                <a:solidFill>
                  <a:schemeClr val="accent2"/>
                </a:solidFill>
                <a:ea typeface="Calibri" panose="020F0502020204030204" pitchFamily="34" charset="0"/>
                <a:cs typeface="CMR10"/>
              </a:rPr>
              <a:t>Mining </a:t>
            </a:r>
            <a:endParaRPr lang="en-IN" sz="4200" dirty="0">
              <a:solidFill>
                <a:schemeClr val="accent2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1769" y="2126920"/>
            <a:ext cx="10964214" cy="3619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ct val="107000"/>
              </a:lnSpc>
              <a:spcAft>
                <a:spcPts val="0"/>
              </a:spcAft>
            </a:pPr>
            <a:r>
              <a:rPr lang="en-US" sz="2500" dirty="0" smtClean="0">
                <a:latin typeface="+mj-lt"/>
                <a:ea typeface="Calibri" panose="020F0502020204030204" pitchFamily="34" charset="0"/>
                <a:cs typeface="CMR10"/>
              </a:rPr>
              <a:t>We are interested in some specific types of messages :</a:t>
            </a:r>
          </a:p>
          <a:p>
            <a:pPr lvl="0"/>
            <a:r>
              <a:rPr lang="en-US" sz="2500" dirty="0" smtClean="0">
                <a:latin typeface="+mj-lt"/>
                <a:ea typeface="Calibri" panose="020F0502020204030204" pitchFamily="34" charset="0"/>
                <a:cs typeface="CMR10"/>
              </a:rPr>
              <a:t>	</a:t>
            </a:r>
            <a:r>
              <a:rPr lang="en-US" sz="2500" dirty="0" smtClean="0">
                <a:latin typeface="+mj-lt"/>
              </a:rPr>
              <a:t>Recharge Transactions. </a:t>
            </a:r>
            <a:endParaRPr lang="en-IN" sz="2500" dirty="0" smtClean="0">
              <a:latin typeface="+mj-lt"/>
            </a:endParaRPr>
          </a:p>
          <a:p>
            <a:pPr lvl="0"/>
            <a:r>
              <a:rPr lang="en-US" sz="2500" dirty="0" smtClean="0">
                <a:latin typeface="+mj-lt"/>
              </a:rPr>
              <a:t>	Bank Credit and Debit Transaction.</a:t>
            </a:r>
            <a:endParaRPr lang="en-IN" sz="2500" dirty="0" smtClean="0">
              <a:latin typeface="+mj-lt"/>
            </a:endParaRPr>
          </a:p>
          <a:p>
            <a:pPr lvl="0"/>
            <a:r>
              <a:rPr lang="en-US" sz="2500" dirty="0" smtClean="0">
                <a:latin typeface="+mj-lt"/>
              </a:rPr>
              <a:t>	EMI transactions if loan taken.</a:t>
            </a:r>
          </a:p>
          <a:p>
            <a:pPr marL="457200">
              <a:lnSpc>
                <a:spcPct val="107000"/>
              </a:lnSpc>
              <a:spcAft>
                <a:spcPts val="0"/>
              </a:spcAft>
            </a:pPr>
            <a:endParaRPr lang="en-US" sz="2500" dirty="0" smtClean="0">
              <a:latin typeface="+mj-lt"/>
              <a:ea typeface="Calibri" panose="020F0502020204030204" pitchFamily="34" charset="0"/>
              <a:cs typeface="CMR10"/>
            </a:endParaRPr>
          </a:p>
          <a:p>
            <a:pPr marL="457200">
              <a:lnSpc>
                <a:spcPct val="107000"/>
              </a:lnSpc>
              <a:spcAft>
                <a:spcPts val="0"/>
              </a:spcAft>
            </a:pPr>
            <a:endParaRPr lang="en-US" sz="25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</a:pPr>
            <a:r>
              <a:rPr lang="en-US" sz="2500" dirty="0">
                <a:latin typeface="+mj-lt"/>
              </a:rPr>
              <a:t>Extraction of those transactions is done by defining rules which we have done by using “regex</a:t>
            </a:r>
            <a:r>
              <a:rPr lang="en-US" sz="2500" dirty="0" smtClean="0">
                <a:latin typeface="+mj-lt"/>
              </a:rPr>
              <a:t>”.</a:t>
            </a:r>
          </a:p>
          <a:p>
            <a:pPr marL="457200">
              <a:lnSpc>
                <a:spcPct val="107000"/>
              </a:lnSpc>
              <a:spcAft>
                <a:spcPts val="0"/>
              </a:spcAft>
            </a:pP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6470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chemeClr val="accent2"/>
                </a:solidFill>
                <a:latin typeface="+mn-lt"/>
              </a:rPr>
              <a:t>Recharge Transaction </a:t>
            </a:r>
            <a:r>
              <a:rPr lang="en-US" sz="3200" b="1" dirty="0" smtClean="0">
                <a:solidFill>
                  <a:schemeClr val="accent2"/>
                </a:solidFill>
                <a:latin typeface="+mn-lt"/>
              </a:rPr>
              <a:t>Analysis:</a:t>
            </a:r>
            <a:r>
              <a:rPr lang="en-US" sz="3000" b="1" dirty="0" smtClean="0">
                <a:latin typeface="+mn-lt"/>
              </a:rPr>
              <a:t/>
            </a:r>
            <a:br>
              <a:rPr lang="en-US" sz="3000" b="1" dirty="0" smtClean="0">
                <a:latin typeface="+mn-lt"/>
              </a:rPr>
            </a:br>
            <a:r>
              <a:rPr lang="en-US" sz="3000" b="1" dirty="0"/>
              <a:t/>
            </a:r>
            <a:br>
              <a:rPr lang="en-US" sz="3000" b="1" dirty="0"/>
            </a:br>
            <a:r>
              <a:rPr lang="en-US" sz="2000" b="1" dirty="0">
                <a:solidFill>
                  <a:schemeClr val="tx1"/>
                </a:solidFill>
              </a:rPr>
              <a:t>FROM: AX-AIRMTA “</a:t>
            </a:r>
            <a:r>
              <a:rPr lang="en-US" sz="2000" dirty="0">
                <a:solidFill>
                  <a:schemeClr val="tx1"/>
                </a:solidFill>
              </a:rPr>
              <a:t>Recharge with Rs18 from any </a:t>
            </a:r>
            <a:r>
              <a:rPr lang="en-US" sz="2000" dirty="0" err="1">
                <a:solidFill>
                  <a:schemeClr val="tx1"/>
                </a:solidFill>
              </a:rPr>
              <a:t>airtel</a:t>
            </a:r>
            <a:r>
              <a:rPr lang="en-US" sz="2000" dirty="0">
                <a:solidFill>
                  <a:schemeClr val="tx1"/>
                </a:solidFill>
              </a:rPr>
              <a:t> Retailer &amp; enjoy 150 Local SMS for 14 days</a:t>
            </a:r>
            <a:r>
              <a:rPr lang="en-US" sz="2000" dirty="0" smtClean="0">
                <a:solidFill>
                  <a:schemeClr val="tx1"/>
                </a:solidFill>
              </a:rPr>
              <a:t>.”</a:t>
            </a:r>
            <a:br>
              <a:rPr lang="en-US" sz="2000" dirty="0" smtClean="0">
                <a:solidFill>
                  <a:schemeClr val="tx1"/>
                </a:solidFill>
              </a:rPr>
            </a:br>
            <a:r>
              <a:rPr lang="en-IN" sz="2000" dirty="0">
                <a:solidFill>
                  <a:schemeClr val="tx1"/>
                </a:solidFill>
              </a:rPr>
              <a:t/>
            </a:r>
            <a:br>
              <a:rPr lang="en-IN" sz="2000" dirty="0">
                <a:solidFill>
                  <a:schemeClr val="tx1"/>
                </a:solidFill>
              </a:rPr>
            </a:br>
            <a:r>
              <a:rPr lang="en-US" sz="2000" b="1" dirty="0">
                <a:solidFill>
                  <a:schemeClr val="tx1"/>
                </a:solidFill>
              </a:rPr>
              <a:t>From: DM-</a:t>
            </a:r>
            <a:r>
              <a:rPr lang="en-US" sz="2000" b="1" dirty="0" err="1">
                <a:solidFill>
                  <a:schemeClr val="tx1"/>
                </a:solidFill>
              </a:rPr>
              <a:t>iPAYTM</a:t>
            </a:r>
            <a:r>
              <a:rPr lang="en-US" sz="2000" b="1" dirty="0">
                <a:solidFill>
                  <a:schemeClr val="tx1"/>
                </a:solidFill>
              </a:rPr>
              <a:t> “</a:t>
            </a:r>
            <a:r>
              <a:rPr lang="en-US" sz="2000" dirty="0">
                <a:solidFill>
                  <a:schemeClr val="tx1"/>
                </a:solidFill>
              </a:rPr>
              <a:t>Recharge successful for </a:t>
            </a:r>
            <a:r>
              <a:rPr lang="en-US" sz="2000" dirty="0" err="1">
                <a:solidFill>
                  <a:schemeClr val="tx1"/>
                </a:solidFill>
              </a:rPr>
              <a:t>Rs</a:t>
            </a:r>
            <a:r>
              <a:rPr lang="en-US" sz="2000" dirty="0">
                <a:solidFill>
                  <a:schemeClr val="tx1"/>
                </a:solidFill>
              </a:rPr>
              <a:t> 200.00 .</a:t>
            </a:r>
            <a:r>
              <a:rPr lang="en-US" sz="2000" dirty="0" err="1">
                <a:solidFill>
                  <a:schemeClr val="tx1"/>
                </a:solidFill>
              </a:rPr>
              <a:t>Talktime</a:t>
            </a:r>
            <a:r>
              <a:rPr lang="en-US" sz="2000" dirty="0">
                <a:solidFill>
                  <a:schemeClr val="tx1"/>
                </a:solidFill>
              </a:rPr>
              <a:t> Credited: </a:t>
            </a:r>
            <a:r>
              <a:rPr lang="en-US" sz="2000" dirty="0" err="1">
                <a:solidFill>
                  <a:schemeClr val="tx1"/>
                </a:solidFill>
              </a:rPr>
              <a:t>Rs</a:t>
            </a:r>
            <a:r>
              <a:rPr lang="en-US" sz="2000" dirty="0">
                <a:solidFill>
                  <a:schemeClr val="tx1"/>
                </a:solidFill>
              </a:rPr>
              <a:t> 200.00, Processing Fee: </a:t>
            </a:r>
            <a:r>
              <a:rPr lang="en-US" sz="2000" dirty="0" err="1">
                <a:solidFill>
                  <a:schemeClr val="tx1"/>
                </a:solidFill>
              </a:rPr>
              <a:t>Rs</a:t>
            </a:r>
            <a:r>
              <a:rPr lang="en-US" sz="2000" dirty="0">
                <a:solidFill>
                  <a:schemeClr val="tx1"/>
                </a:solidFill>
              </a:rPr>
              <a:t> -22.00, Service Tax: </a:t>
            </a:r>
            <a:r>
              <a:rPr lang="en-US" sz="2000" dirty="0" err="1">
                <a:solidFill>
                  <a:schemeClr val="tx1"/>
                </a:solidFill>
              </a:rPr>
              <a:t>Rs</a:t>
            </a:r>
            <a:r>
              <a:rPr lang="en-US" sz="2000" dirty="0">
                <a:solidFill>
                  <a:schemeClr val="tx1"/>
                </a:solidFill>
              </a:rPr>
              <a:t> 22.00. Current Balance: </a:t>
            </a:r>
            <a:r>
              <a:rPr lang="en-US" sz="2000" dirty="0" err="1">
                <a:solidFill>
                  <a:schemeClr val="tx1"/>
                </a:solidFill>
              </a:rPr>
              <a:t>Rs</a:t>
            </a:r>
            <a:r>
              <a:rPr lang="en-US" sz="2000" dirty="0">
                <a:solidFill>
                  <a:schemeClr val="tx1"/>
                </a:solidFill>
              </a:rPr>
              <a:t> 200.01. Validity : 29-Dec-37”</a:t>
            </a:r>
            <a:r>
              <a:rPr lang="en-IN" sz="2000" dirty="0">
                <a:solidFill>
                  <a:schemeClr val="tx1"/>
                </a:solidFill>
              </a:rPr>
              <a:t/>
            </a:r>
            <a:br>
              <a:rPr lang="en-IN" sz="2000" dirty="0">
                <a:solidFill>
                  <a:schemeClr val="tx1"/>
                </a:solidFill>
              </a:rPr>
            </a:br>
            <a:r>
              <a:rPr lang="en-IN" sz="2000" dirty="0" smtClean="0">
                <a:solidFill>
                  <a:schemeClr val="tx1"/>
                </a:solidFill>
              </a:rPr>
              <a:t/>
            </a:r>
            <a:br>
              <a:rPr lang="en-IN" sz="2000" dirty="0" smtClean="0">
                <a:solidFill>
                  <a:schemeClr val="tx1"/>
                </a:solidFill>
              </a:rPr>
            </a:br>
            <a:r>
              <a:rPr lang="en-US" sz="2000" b="1" dirty="0" smtClean="0">
                <a:solidFill>
                  <a:schemeClr val="tx1"/>
                </a:solidFill>
              </a:rPr>
              <a:t>From</a:t>
            </a:r>
            <a:r>
              <a:rPr lang="en-US" sz="2000" b="1" dirty="0">
                <a:solidFill>
                  <a:schemeClr val="tx1"/>
                </a:solidFill>
              </a:rPr>
              <a:t>: AM-</a:t>
            </a:r>
            <a:r>
              <a:rPr lang="en-US" sz="2000" b="1" dirty="0" err="1">
                <a:solidFill>
                  <a:schemeClr val="tx1"/>
                </a:solidFill>
              </a:rPr>
              <a:t>iPAYTM</a:t>
            </a:r>
            <a:r>
              <a:rPr lang="en-US" sz="2000" b="1" dirty="0">
                <a:solidFill>
                  <a:schemeClr val="tx1"/>
                </a:solidFill>
              </a:rPr>
              <a:t> “</a:t>
            </a:r>
            <a:r>
              <a:rPr lang="en-US" sz="2000" dirty="0">
                <a:solidFill>
                  <a:schemeClr val="tx1"/>
                </a:solidFill>
              </a:rPr>
              <a:t>Hi There! Recharge of Airtel Mobile 9880439102 has been submitted to </a:t>
            </a:r>
            <a:r>
              <a:rPr lang="en-US" sz="2000" dirty="0" err="1">
                <a:solidFill>
                  <a:schemeClr val="tx1"/>
                </a:solidFill>
              </a:rPr>
              <a:t>AirTel</a:t>
            </a:r>
            <a:r>
              <a:rPr lang="en-US" sz="2000" dirty="0">
                <a:solidFill>
                  <a:schemeClr val="tx1"/>
                </a:solidFill>
              </a:rPr>
              <a:t>. However, </a:t>
            </a:r>
            <a:r>
              <a:rPr lang="en-US" sz="2000" dirty="0" err="1">
                <a:solidFill>
                  <a:schemeClr val="tx1"/>
                </a:solidFill>
              </a:rPr>
              <a:t>AirTel</a:t>
            </a:r>
            <a:r>
              <a:rPr lang="en-US" sz="2000" dirty="0">
                <a:solidFill>
                  <a:schemeClr val="tx1"/>
                </a:solidFill>
              </a:rPr>
              <a:t> is taking time to process your recharge. You will either receive recharge in next 2-3 hours, or your amount will be refunded in your </a:t>
            </a:r>
            <a:r>
              <a:rPr lang="en-US" sz="2000" dirty="0" err="1">
                <a:solidFill>
                  <a:schemeClr val="tx1"/>
                </a:solidFill>
              </a:rPr>
              <a:t>Paytm</a:t>
            </a:r>
            <a:r>
              <a:rPr lang="en-US" sz="2000" dirty="0">
                <a:solidFill>
                  <a:schemeClr val="tx1"/>
                </a:solidFill>
              </a:rPr>
              <a:t> wallet</a:t>
            </a:r>
            <a:r>
              <a:rPr lang="en-US" sz="2000" dirty="0" smtClean="0">
                <a:solidFill>
                  <a:schemeClr val="tx1"/>
                </a:solidFill>
              </a:rPr>
              <a:t>.”</a:t>
            </a:r>
            <a:br>
              <a:rPr lang="en-US" sz="2000" dirty="0" smtClean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/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It can be observed that all the successful recharge messages have word </a:t>
            </a:r>
            <a:r>
              <a:rPr lang="en-US" sz="2000" b="1" dirty="0">
                <a:solidFill>
                  <a:schemeClr val="tx1"/>
                </a:solidFill>
              </a:rPr>
              <a:t>“Recharge”</a:t>
            </a:r>
            <a:r>
              <a:rPr lang="en-US" sz="2000" dirty="0">
                <a:solidFill>
                  <a:schemeClr val="tx1"/>
                </a:solidFill>
              </a:rPr>
              <a:t> followed by </a:t>
            </a:r>
            <a:r>
              <a:rPr lang="en-US" sz="2000" b="1" dirty="0">
                <a:solidFill>
                  <a:schemeClr val="tx1"/>
                </a:solidFill>
              </a:rPr>
              <a:t>“successful”</a:t>
            </a:r>
            <a:r>
              <a:rPr lang="en-US" sz="2000" dirty="0">
                <a:solidFill>
                  <a:schemeClr val="tx1"/>
                </a:solidFill>
              </a:rPr>
              <a:t> in common.</a:t>
            </a:r>
            <a:r>
              <a:rPr lang="en-IN" sz="2000" dirty="0">
                <a:solidFill>
                  <a:schemeClr val="tx1"/>
                </a:solidFill>
              </a:rPr>
              <a:t/>
            </a:r>
            <a:br>
              <a:rPr lang="en-IN" sz="2000" dirty="0">
                <a:solidFill>
                  <a:schemeClr val="tx1"/>
                </a:solidFill>
              </a:rPr>
            </a:br>
            <a:r>
              <a:rPr lang="en-IN" sz="2000" dirty="0"/>
              <a:t/>
            </a:r>
            <a:br>
              <a:rPr lang="en-IN" sz="2000" dirty="0"/>
            </a:b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71094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>
                <a:solidFill>
                  <a:schemeClr val="tx1"/>
                </a:solidFill>
              </a:rPr>
              <a:t>So</a:t>
            </a:r>
            <a:r>
              <a:rPr lang="en-US" sz="2000" dirty="0">
                <a:solidFill>
                  <a:schemeClr val="tx1"/>
                </a:solidFill>
              </a:rPr>
              <a:t>, we used the regex :  </a:t>
            </a:r>
            <a:r>
              <a:rPr lang="en-US" sz="2000" dirty="0">
                <a:solidFill>
                  <a:schemeClr val="accent2"/>
                </a:solidFill>
              </a:rPr>
              <a:t>new </a:t>
            </a:r>
            <a:r>
              <a:rPr lang="en-US" sz="2000" dirty="0" err="1">
                <a:solidFill>
                  <a:schemeClr val="accent2"/>
                </a:solidFill>
              </a:rPr>
              <a:t>RegExp</a:t>
            </a:r>
            <a:r>
              <a:rPr lang="en-US" sz="2000" b="1" dirty="0">
                <a:solidFill>
                  <a:schemeClr val="accent2"/>
                </a:solidFill>
              </a:rPr>
              <a:t>(/recharge.*\</a:t>
            </a:r>
            <a:r>
              <a:rPr lang="en-US" sz="2000" b="1" dirty="0" err="1">
                <a:solidFill>
                  <a:schemeClr val="accent2"/>
                </a:solidFill>
              </a:rPr>
              <a:t>ssuccess</a:t>
            </a:r>
            <a:r>
              <a:rPr lang="en-US" sz="2000" b="1" dirty="0">
                <a:solidFill>
                  <a:schemeClr val="accent2"/>
                </a:solidFill>
              </a:rPr>
              <a:t>/</a:t>
            </a:r>
            <a:r>
              <a:rPr lang="en-US" sz="2000" b="1" dirty="0" err="1">
                <a:solidFill>
                  <a:schemeClr val="accent2"/>
                </a:solidFill>
              </a:rPr>
              <a:t>i</a:t>
            </a:r>
            <a:r>
              <a:rPr lang="en-US" sz="2000" b="1" dirty="0">
                <a:solidFill>
                  <a:schemeClr val="accent2"/>
                </a:solidFill>
              </a:rPr>
              <a:t>)  </a:t>
            </a:r>
            <a:r>
              <a:rPr lang="en-IN" sz="2000" dirty="0">
                <a:solidFill>
                  <a:schemeClr val="tx1"/>
                </a:solidFill>
              </a:rPr>
              <a:t/>
            </a:r>
            <a:br>
              <a:rPr lang="en-IN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case insensitive for targeting the specific messages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/>
              <a:t/>
            </a:r>
            <a:br>
              <a:rPr lang="en-US" sz="2000" dirty="0"/>
            </a:br>
            <a:endParaRPr lang="en-IN" sz="2000" dirty="0"/>
          </a:p>
        </p:txBody>
      </p:sp>
      <p:pic>
        <p:nvPicPr>
          <p:cNvPr id="4" name="Picture 3" descr="C:\Users\Amit\Desktop\12071741_983497578395461_1304175189_n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395" y="1997917"/>
            <a:ext cx="7325780" cy="161690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736395" y="3445037"/>
            <a:ext cx="7712146" cy="1409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endParaRPr lang="en-US" sz="2000" dirty="0" smtClean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en-US" sz="20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And </a:t>
            </a:r>
            <a:r>
              <a:rPr lang="en-US" sz="2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for parsing the amount being recharged we used the </a:t>
            </a:r>
            <a:endParaRPr lang="en-IN" sz="20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regex :</a:t>
            </a:r>
            <a:r>
              <a:rPr lang="en-US" sz="2000" dirty="0">
                <a:solidFill>
                  <a:srgbClr val="0084D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2000" b="1" dirty="0">
                <a:solidFill>
                  <a:schemeClr val="accent2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/(</a:t>
            </a:r>
            <a:r>
              <a:rPr lang="en-US" sz="2000" b="1" dirty="0" err="1">
                <a:solidFill>
                  <a:schemeClr val="accent2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Rs|MRP|RC</a:t>
            </a:r>
            <a:r>
              <a:rPr lang="en-US" sz="2000" b="1" dirty="0">
                <a:solidFill>
                  <a:schemeClr val="accent2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)\.?\s?\d+\.?\d*/</a:t>
            </a:r>
            <a:r>
              <a:rPr lang="en-US" sz="2000" b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en-US" sz="2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as shown below:</a:t>
            </a:r>
            <a:endParaRPr lang="en-IN" sz="20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C:\Users\Amit\Desktop\12782083_983504451728107_1243303045_n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043" y="5003924"/>
            <a:ext cx="4501567" cy="7664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6643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>
                <a:solidFill>
                  <a:schemeClr val="tx1"/>
                </a:solidFill>
              </a:rPr>
              <a:t>Vendor </a:t>
            </a:r>
            <a:r>
              <a:rPr lang="en-US" sz="2000" dirty="0">
                <a:solidFill>
                  <a:schemeClr val="tx1"/>
                </a:solidFill>
              </a:rPr>
              <a:t>for each recharge could be found out by the “from” field of every SMS.</a:t>
            </a:r>
            <a:r>
              <a:rPr lang="en-IN" sz="2000" dirty="0">
                <a:solidFill>
                  <a:schemeClr val="tx1"/>
                </a:solidFill>
              </a:rPr>
              <a:t/>
            </a:r>
            <a:br>
              <a:rPr lang="en-IN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Ex: AM-</a:t>
            </a:r>
            <a:r>
              <a:rPr lang="en-US" sz="2000" dirty="0" err="1">
                <a:solidFill>
                  <a:schemeClr val="tx1"/>
                </a:solidFill>
              </a:rPr>
              <a:t>iPAYTM</a:t>
            </a:r>
            <a:r>
              <a:rPr lang="en-US" sz="2000" dirty="0">
                <a:solidFill>
                  <a:schemeClr val="tx1"/>
                </a:solidFill>
              </a:rPr>
              <a:t>, DM-</a:t>
            </a:r>
            <a:r>
              <a:rPr lang="en-US" sz="2000" dirty="0" err="1">
                <a:solidFill>
                  <a:schemeClr val="tx1"/>
                </a:solidFill>
              </a:rPr>
              <a:t>iPAYTM</a:t>
            </a:r>
            <a:endParaRPr lang="en-IN" sz="2000" dirty="0">
              <a:solidFill>
                <a:schemeClr val="tx1"/>
              </a:solidFill>
            </a:endParaRPr>
          </a:p>
        </p:txBody>
      </p:sp>
      <p:pic>
        <p:nvPicPr>
          <p:cNvPr id="4" name="Picture 3" descr="C:\Users\Amit\Desktop\12833450_983511078394111_50259129_n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549" y="2434050"/>
            <a:ext cx="6113780" cy="12827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646111" y="4097509"/>
            <a:ext cx="6096000" cy="129266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All the recharge successful </a:t>
            </a:r>
            <a:r>
              <a:rPr lang="en-US" sz="2000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SMS </a:t>
            </a:r>
            <a:r>
              <a:rPr lang="en-US" sz="2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also had the phone number that was </a:t>
            </a:r>
            <a:r>
              <a:rPr lang="en-US" sz="2000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recharged</a:t>
            </a:r>
            <a:r>
              <a:rPr lang="en-US" sz="2000" dirty="0">
                <a:latin typeface="+mj-lt"/>
              </a:rPr>
              <a:t>.</a:t>
            </a:r>
            <a:r>
              <a:rPr lang="en-US" sz="2000" dirty="0" smtClean="0"/>
              <a:t> </a:t>
            </a:r>
            <a:r>
              <a:rPr lang="en-US" sz="2000" dirty="0"/>
              <a:t>So, we also parsed out the phone numbers for each user id. </a:t>
            </a:r>
            <a:endParaRPr lang="en-IN" sz="2000" dirty="0"/>
          </a:p>
          <a:p>
            <a:endParaRPr lang="en-IN" dirty="0"/>
          </a:p>
        </p:txBody>
      </p:sp>
      <p:pic>
        <p:nvPicPr>
          <p:cNvPr id="6" name="Picture 5" descr="C:\Users\Amit\Desktop\12834576_983511548394064_1876125035_n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549" y="5431683"/>
            <a:ext cx="5087459" cy="7759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0811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 smtClean="0">
                <a:solidFill>
                  <a:schemeClr val="accent2"/>
                </a:solidFill>
                <a:latin typeface="+mn-lt"/>
              </a:rPr>
              <a:t>Debited </a:t>
            </a:r>
            <a:r>
              <a:rPr lang="en-US" sz="3200" b="1" dirty="0">
                <a:solidFill>
                  <a:schemeClr val="accent2"/>
                </a:solidFill>
                <a:latin typeface="+mn-lt"/>
              </a:rPr>
              <a:t>Amount </a:t>
            </a:r>
            <a:r>
              <a:rPr lang="en-US" sz="3200" b="1" dirty="0" smtClean="0">
                <a:solidFill>
                  <a:schemeClr val="accent2"/>
                </a:solidFill>
                <a:latin typeface="+mn-lt"/>
              </a:rPr>
              <a:t>Analysis </a:t>
            </a:r>
            <a:r>
              <a:rPr lang="en-US" sz="3200" b="1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n-lt"/>
              </a:rPr>
              <a:t>:</a:t>
            </a:r>
            <a:r>
              <a:rPr lang="en-US" sz="3000" b="1" dirty="0" smtClean="0">
                <a:latin typeface="+mn-lt"/>
              </a:rPr>
              <a:t/>
            </a:r>
            <a:br>
              <a:rPr lang="en-US" sz="3000" b="1" dirty="0" smtClean="0">
                <a:latin typeface="+mn-lt"/>
              </a:rPr>
            </a:br>
            <a:r>
              <a:rPr lang="en-US" sz="3000" b="1" dirty="0"/>
              <a:t/>
            </a:r>
            <a:br>
              <a:rPr lang="en-US" sz="3000" b="1" dirty="0"/>
            </a:br>
            <a:r>
              <a:rPr lang="en-US" sz="3000" b="1" dirty="0" smtClean="0"/>
              <a:t/>
            </a:r>
            <a:br>
              <a:rPr lang="en-US" sz="3000" b="1" dirty="0" smtClean="0"/>
            </a:br>
            <a:r>
              <a:rPr lang="en-US" sz="2000" dirty="0" smtClean="0"/>
              <a:t>All </a:t>
            </a:r>
            <a:r>
              <a:rPr lang="en-US" sz="2000" dirty="0"/>
              <a:t>the messages containing the word “debited” were first selected and then out of those messages having “recharge” or “EMI” word were ignored for processing</a:t>
            </a:r>
            <a:r>
              <a:rPr lang="en-US" sz="2000" dirty="0" smtClean="0"/>
              <a:t>.</a:t>
            </a:r>
            <a:br>
              <a:rPr lang="en-US" sz="2000" dirty="0" smtClean="0"/>
            </a:br>
            <a:r>
              <a:rPr lang="en-US" sz="2000" dirty="0"/>
              <a:t/>
            </a:r>
            <a:br>
              <a:rPr lang="en-US" sz="2000" dirty="0"/>
            </a:br>
            <a:endParaRPr lang="en-IN" sz="2000" dirty="0"/>
          </a:p>
        </p:txBody>
      </p:sp>
      <p:pic>
        <p:nvPicPr>
          <p:cNvPr id="4" name="Picture 3" descr="C:\Users\Amit\Desktop\702775_983521995059686_1909767479_n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02" y="5496987"/>
            <a:ext cx="7203883" cy="846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02" y="3045552"/>
            <a:ext cx="7467698" cy="145894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91921" y="4774818"/>
            <a:ext cx="8427075" cy="42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Then for each </a:t>
            </a:r>
            <a:r>
              <a:rPr lang="en-US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user id 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we summed up the amount debited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N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565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/>
        </p:nvSpPr>
        <p:spPr>
          <a:xfrm>
            <a:off x="1483135" y="275623"/>
            <a:ext cx="8968151" cy="794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0" lvl="6" indent="0">
              <a:buNone/>
            </a:pPr>
            <a:r>
              <a:rPr lang="en-US" sz="4000" b="1" dirty="0" smtClean="0">
                <a:solidFill>
                  <a:schemeClr val="accent2"/>
                </a:solidFill>
              </a:rPr>
              <a:t>PHASE: 3</a:t>
            </a:r>
            <a:endParaRPr lang="en-US" sz="2000" dirty="0">
              <a:solidFill>
                <a:schemeClr val="accent2"/>
              </a:solidFill>
            </a:endParaRPr>
          </a:p>
        </p:txBody>
      </p:sp>
      <p:sp>
        <p:nvSpPr>
          <p:cNvPr id="5" name="TextBox 3"/>
          <p:cNvSpPr txBox="1"/>
          <p:nvPr/>
        </p:nvSpPr>
        <p:spPr>
          <a:xfrm>
            <a:off x="833508" y="1587219"/>
            <a:ext cx="10267406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Using various Data Mining Algorithms to classify Loan Risk Applicants.</a:t>
            </a:r>
          </a:p>
          <a:p>
            <a:endParaRPr lang="en-US" sz="2400"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Decision Tree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ANN(Artificial Neural Network)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KNN (K nearest </a:t>
            </a:r>
            <a:r>
              <a:rPr lang="en-US" sz="2400" dirty="0" err="1" smtClean="0"/>
              <a:t>neighbours</a:t>
            </a:r>
            <a:r>
              <a:rPr lang="en-US" sz="2400" dirty="0" smtClean="0"/>
              <a:t>)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SVM (Support Vector Machine)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43607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44583" y="317228"/>
            <a:ext cx="26601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6"/>
            <a:r>
              <a:rPr lang="en-US" sz="4800" b="1" dirty="0">
                <a:solidFill>
                  <a:schemeClr val="accent2"/>
                </a:solidFill>
              </a:rPr>
              <a:t>DATASET</a:t>
            </a:r>
            <a:endParaRPr lang="en-US" sz="2800" dirty="0">
              <a:solidFill>
                <a:schemeClr val="accent2"/>
              </a:solidFill>
            </a:endParaRPr>
          </a:p>
          <a:p>
            <a:endParaRPr lang="en-US" sz="2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972" y="3566296"/>
            <a:ext cx="4980655" cy="186785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035" y="1800360"/>
            <a:ext cx="4967592" cy="1765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34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9570"/>
            <a:ext cx="12192000" cy="570843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96685" y="318573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6"/>
            <a:r>
              <a:rPr lang="en-US" sz="4800" b="1" dirty="0" smtClean="0">
                <a:solidFill>
                  <a:schemeClr val="accent2"/>
                </a:solidFill>
              </a:rPr>
              <a:t>IMAGE-1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2489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8680"/>
            <a:ext cx="12192000" cy="610862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05246" y="26851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6"/>
            <a:r>
              <a:rPr lang="en-US" sz="4800" b="1" dirty="0" smtClean="0">
                <a:solidFill>
                  <a:schemeClr val="accent2"/>
                </a:solidFill>
              </a:rPr>
              <a:t>IMAGE-2</a:t>
            </a:r>
          </a:p>
          <a:p>
            <a:pPr marL="0" lvl="6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9637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DECISION TREE</a:t>
            </a:r>
            <a:endParaRPr lang="en-US" sz="40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77334" y="1992811"/>
            <a:ext cx="8596668" cy="448688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Decision tree induction is the learning of decision trees </a:t>
            </a:r>
            <a:r>
              <a:rPr lang="en-US" sz="2400" dirty="0" smtClean="0"/>
              <a:t>from class-labeled </a:t>
            </a:r>
            <a:r>
              <a:rPr lang="en-US" sz="2400" dirty="0"/>
              <a:t>training tuples</a:t>
            </a:r>
            <a:r>
              <a:rPr lang="en-US" sz="24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Decision trees </a:t>
            </a:r>
            <a:r>
              <a:rPr lang="en-US" sz="2400" dirty="0" smtClean="0"/>
              <a:t>can </a:t>
            </a:r>
            <a:r>
              <a:rPr lang="en-US" sz="2400" dirty="0"/>
              <a:t>handle high </a:t>
            </a:r>
            <a:r>
              <a:rPr lang="en-US" sz="2400" dirty="0" smtClean="0"/>
              <a:t>dimensional data.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The </a:t>
            </a:r>
            <a:r>
              <a:rPr lang="en-US" sz="2400" dirty="0"/>
              <a:t>learning and classification steps of decision </a:t>
            </a:r>
            <a:r>
              <a:rPr lang="en-US" sz="2400" dirty="0" smtClean="0"/>
              <a:t>tree induction </a:t>
            </a:r>
            <a:r>
              <a:rPr lang="en-US" sz="2400" dirty="0"/>
              <a:t>are simple and fast</a:t>
            </a:r>
            <a:r>
              <a:rPr lang="en-US" sz="24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In general, decision tree classifiers have good accuracy.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068" y="93752"/>
            <a:ext cx="3033846" cy="1867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7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chemeClr val="accent2"/>
                </a:solidFill>
                <a:latin typeface="+mn-lt"/>
              </a:rPr>
              <a:t>Abstract</a:t>
            </a:r>
            <a:endParaRPr lang="en-IN" b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621" y="1582840"/>
            <a:ext cx="9813701" cy="4940310"/>
          </a:xfrm>
        </p:spPr>
        <p:txBody>
          <a:bodyPr>
            <a:noAutofit/>
          </a:bodyPr>
          <a:lstStyle/>
          <a:p>
            <a:r>
              <a:rPr lang="en-US" sz="2500" b="1" dirty="0"/>
              <a:t>Traditional loan taking process involves checking credit worthiness by pulling out one’s credit report and score from various source</a:t>
            </a:r>
            <a:r>
              <a:rPr lang="en-US" sz="2500" dirty="0"/>
              <a:t>s and thus giving you credit score</a:t>
            </a:r>
            <a:r>
              <a:rPr lang="en-US" sz="2500" dirty="0" smtClean="0"/>
              <a:t>.</a:t>
            </a:r>
          </a:p>
          <a:p>
            <a:pPr marL="0" indent="0">
              <a:buNone/>
            </a:pPr>
            <a:endParaRPr lang="en-IN" sz="2500" dirty="0"/>
          </a:p>
          <a:p>
            <a:r>
              <a:rPr lang="en-US" sz="2500" dirty="0"/>
              <a:t>But, if you do not have regular income, proper documentation to show income flow or have never taken a loan before then getting a loan from a commercial bank may be difficult</a:t>
            </a:r>
            <a:r>
              <a:rPr lang="en-US" sz="2500" dirty="0" smtClean="0"/>
              <a:t>.</a:t>
            </a:r>
          </a:p>
          <a:p>
            <a:endParaRPr lang="en-IN" sz="4000" dirty="0" smtClean="0"/>
          </a:p>
          <a:p>
            <a:r>
              <a:rPr lang="en-IN" sz="3600" dirty="0" smtClean="0"/>
              <a:t>What </a:t>
            </a:r>
            <a:r>
              <a:rPr lang="en-IN" sz="3600" dirty="0" smtClean="0"/>
              <a:t>to do?? </a:t>
            </a:r>
          </a:p>
          <a:p>
            <a:endParaRPr lang="en-IN" dirty="0">
              <a:latin typeface="AR CENA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6678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39551" y="452971"/>
            <a:ext cx="8596668" cy="605246"/>
          </a:xfrm>
        </p:spPr>
        <p:txBody>
          <a:bodyPr>
            <a:normAutofit/>
          </a:bodyPr>
          <a:lstStyle/>
          <a:p>
            <a:r>
              <a:rPr lang="en-US" sz="3200" dirty="0" smtClean="0"/>
              <a:t>GINI INDEX</a:t>
            </a:r>
            <a:endParaRPr lang="en-US" sz="32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12019" y="1058217"/>
            <a:ext cx="8596668" cy="5029074"/>
          </a:xfrm>
        </p:spPr>
        <p:txBody>
          <a:bodyPr>
            <a:normAutofit/>
          </a:bodyPr>
          <a:lstStyle/>
          <a:p>
            <a:r>
              <a:rPr lang="en-US" sz="2200" dirty="0" smtClean="0"/>
              <a:t>It’s a measure of Impurity, used in CART.</a:t>
            </a:r>
          </a:p>
          <a:p>
            <a:r>
              <a:rPr lang="en-US" sz="2200" dirty="0" smtClean="0"/>
              <a:t>For Continuous valued attributes midpoint between </a:t>
            </a:r>
            <a:r>
              <a:rPr lang="en-US" sz="2200" dirty="0"/>
              <a:t>each pair of (sorted) adjacent values is taken as a possible split-point. </a:t>
            </a:r>
            <a:endParaRPr lang="en-US" sz="2200" dirty="0" smtClean="0"/>
          </a:p>
          <a:p>
            <a:r>
              <a:rPr lang="en-US" sz="2200" dirty="0" smtClean="0"/>
              <a:t>The point giving </a:t>
            </a:r>
            <a:r>
              <a:rPr lang="en-US" sz="2200" dirty="0"/>
              <a:t>the minimum Gini index for a given (continuous-valued) attribute is taken </a:t>
            </a:r>
            <a:r>
              <a:rPr lang="en-US" sz="2200" dirty="0" smtClean="0"/>
              <a:t>as the </a:t>
            </a:r>
            <a:r>
              <a:rPr lang="en-US" sz="2200" dirty="0"/>
              <a:t>split-point of that attribute</a:t>
            </a: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r>
              <a:rPr lang="en-US" sz="2200" dirty="0"/>
              <a:t>The attribute that maximizes the reduction in impurity (or, equivalently, has the </a:t>
            </a:r>
            <a:r>
              <a:rPr lang="en-US" sz="2200" dirty="0" smtClean="0"/>
              <a:t>minimum Gini </a:t>
            </a:r>
            <a:r>
              <a:rPr lang="en-US" sz="2200" dirty="0"/>
              <a:t>index) is selected as the splitting </a:t>
            </a:r>
            <a:r>
              <a:rPr lang="en-US" sz="2200" dirty="0" smtClean="0"/>
              <a:t>attribute.</a:t>
            </a:r>
          </a:p>
          <a:p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774" y="5783307"/>
            <a:ext cx="3937968" cy="60796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0607" y="0"/>
            <a:ext cx="2861393" cy="188110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3894" y="3542230"/>
            <a:ext cx="3817266" cy="77203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832" y="3656472"/>
            <a:ext cx="19240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942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8674" y="0"/>
            <a:ext cx="8103326" cy="6858000"/>
          </a:xfrm>
        </p:spPr>
      </p:pic>
      <p:sp>
        <p:nvSpPr>
          <p:cNvPr id="5" name="TextBox 4"/>
          <p:cNvSpPr txBox="1"/>
          <p:nvPr/>
        </p:nvSpPr>
        <p:spPr>
          <a:xfrm>
            <a:off x="235131" y="414272"/>
            <a:ext cx="50568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2"/>
                </a:solidFill>
              </a:rPr>
              <a:t>DECISION TREE CREATED OUT FROM</a:t>
            </a:r>
          </a:p>
          <a:p>
            <a:r>
              <a:rPr lang="en-US" sz="2400" dirty="0" smtClean="0">
                <a:solidFill>
                  <a:schemeClr val="accent2"/>
                </a:solidFill>
              </a:rPr>
              <a:t>DATA SET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5131" y="1494943"/>
            <a:ext cx="4968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have selected the attribute with minimum</a:t>
            </a:r>
          </a:p>
          <a:p>
            <a:r>
              <a:rPr lang="en-US" dirty="0" smtClean="0"/>
              <a:t>Gini index value to split the data.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35131" y="2560320"/>
            <a:ext cx="46891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 works best when no of classes is small. In</a:t>
            </a:r>
          </a:p>
          <a:p>
            <a:r>
              <a:rPr lang="en-US" dirty="0" smtClean="0"/>
              <a:t>Out case we have just two.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35131" y="3429000"/>
            <a:ext cx="47073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stop when all the tuples belong to same</a:t>
            </a:r>
          </a:p>
          <a:p>
            <a:r>
              <a:rPr lang="en-US" dirty="0" smtClean="0"/>
              <a:t>Class with </a:t>
            </a:r>
            <a:r>
              <a:rPr lang="en-US" dirty="0" err="1" smtClean="0"/>
              <a:t>gini</a:t>
            </a:r>
            <a:r>
              <a:rPr lang="en-US" dirty="0" smtClean="0"/>
              <a:t> index or impurity value 0.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5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0" descr="decision tree accurac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687" y="3207855"/>
            <a:ext cx="6660347" cy="1246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9" descr="k=5 dec Tr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686" y="5223598"/>
            <a:ext cx="6660347" cy="1339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503688" y="570445"/>
            <a:ext cx="8975021" cy="21082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CROSS</a:t>
            </a:r>
            <a:r>
              <a:rPr kumimoji="0" lang="en-US" altLang="en-US" sz="2800" i="0" u="none" strike="noStrike" cap="none" normalizeH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VALIDATION ACCURACY:</a:t>
            </a:r>
            <a:endParaRPr kumimoji="0" lang="en-US" altLang="en-US" sz="2800" i="0" u="none" strike="noStrike" cap="none" normalizeH="0" baseline="0" dirty="0" smtClean="0">
              <a:ln>
                <a:noFill/>
              </a:ln>
              <a:solidFill>
                <a:schemeClr val="accent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have take k = x here, i.e. we are diving our data randomly into random chunks of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partition and cross validating output by taking five partition as Training data and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partition as testing data.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503687" y="2775090"/>
            <a:ext cx="3943324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 = 5  Average percentage = 81.35 %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5"/>
          <p:cNvSpPr>
            <a:spLocks noChangeArrowheads="1"/>
          </p:cNvSpPr>
          <p:nvPr/>
        </p:nvSpPr>
        <p:spPr bwMode="auto">
          <a:xfrm>
            <a:off x="0" y="25622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03686" y="4671723"/>
            <a:ext cx="37557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 = </a:t>
            </a:r>
            <a:r>
              <a:rPr lang="en-US" alt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 </a:t>
            </a:r>
            <a:r>
              <a:rPr lang="en-US" alt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percentage = </a:t>
            </a:r>
            <a:r>
              <a:rPr lang="en-US" alt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82.7 </a:t>
            </a:r>
            <a:r>
              <a:rPr lang="en-US" alt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%</a:t>
            </a:r>
            <a:endParaRPr lang="en-US" altLang="en-US" sz="14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12316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485"/>
          <p:cNvSpPr txBox="1">
            <a:spLocks noGrp="1"/>
          </p:cNvSpPr>
          <p:nvPr>
            <p:ph type="title"/>
          </p:nvPr>
        </p:nvSpPr>
        <p:spPr>
          <a:xfrm>
            <a:off x="921304" y="782016"/>
            <a:ext cx="6996600" cy="715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000" dirty="0">
                <a:solidFill>
                  <a:schemeClr val="accent2"/>
                </a:solidFill>
              </a:rPr>
              <a:t>Proposed </a:t>
            </a:r>
            <a:r>
              <a:rPr lang="en" sz="4000" dirty="0" smtClean="0">
                <a:solidFill>
                  <a:schemeClr val="accent2"/>
                </a:solidFill>
              </a:rPr>
              <a:t>Approach using ANN</a:t>
            </a:r>
            <a:endParaRPr lang="en" sz="4000" dirty="0">
              <a:solidFill>
                <a:schemeClr val="accent2"/>
              </a:solidFill>
            </a:endParaRPr>
          </a:p>
        </p:txBody>
      </p:sp>
      <p:sp>
        <p:nvSpPr>
          <p:cNvPr id="5" name="Shape 486"/>
          <p:cNvSpPr txBox="1">
            <a:spLocks/>
          </p:cNvSpPr>
          <p:nvPr/>
        </p:nvSpPr>
        <p:spPr>
          <a:xfrm>
            <a:off x="921304" y="1585324"/>
            <a:ext cx="7235944" cy="2929083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en-US" sz="2000" dirty="0" smtClean="0">
              <a:latin typeface="AR CENA" panose="02000000000000000000" pitchFamily="2" charset="0"/>
            </a:endParaRPr>
          </a:p>
          <a:p>
            <a:r>
              <a:rPr lang="en-US" sz="2000" dirty="0" smtClean="0"/>
              <a:t> Step 1</a:t>
            </a:r>
            <a:r>
              <a:rPr lang="en-US" sz="2000" baseline="30000" dirty="0" smtClean="0"/>
              <a:t>st</a:t>
            </a:r>
            <a:r>
              <a:rPr lang="en-US" sz="2000" dirty="0" smtClean="0"/>
              <a:t> :  </a:t>
            </a:r>
            <a:r>
              <a:rPr lang="en-US" sz="2000" b="1" dirty="0" smtClean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Dynamic Node Creation</a:t>
            </a:r>
            <a:r>
              <a:rPr lang="en-US" sz="2000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/>
            </a:r>
            <a:br>
              <a:rPr lang="en-US" sz="2000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</a:br>
            <a:endParaRPr lang="en-US" sz="2000" b="1" dirty="0" smtClean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r>
              <a:rPr lang="en-US" sz="2000" dirty="0" smtClean="0"/>
              <a:t> Step 2</a:t>
            </a:r>
            <a:r>
              <a:rPr lang="en-US" sz="2000" baseline="30000" dirty="0" smtClean="0"/>
              <a:t>nd</a:t>
            </a:r>
            <a:r>
              <a:rPr lang="en-US" sz="2000" dirty="0" smtClean="0"/>
              <a:t> :  </a:t>
            </a:r>
            <a:r>
              <a:rPr lang="en-US" sz="2000" b="1" dirty="0" smtClean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Weight Freezing based constructive algorithm</a:t>
            </a:r>
          </a:p>
          <a:p>
            <a:pPr marL="0" indent="0">
              <a:buFont typeface="Wingdings 3" charset="2"/>
              <a:buNone/>
            </a:pPr>
            <a:r>
              <a:rPr lang="en-US" sz="2000" dirty="0" smtClean="0"/>
              <a:t> </a:t>
            </a:r>
            <a:endParaRPr lang="en-IN" sz="2000" dirty="0" smtClean="0"/>
          </a:p>
          <a:p>
            <a:r>
              <a:rPr lang="en-US" sz="2000" dirty="0" smtClean="0"/>
              <a:t> Step 3</a:t>
            </a:r>
            <a:r>
              <a:rPr lang="en-US" sz="2000" baseline="30000" dirty="0" smtClean="0"/>
              <a:t>rd</a:t>
            </a:r>
            <a:r>
              <a:rPr lang="en-US" sz="2000" dirty="0" smtClean="0"/>
              <a:t> :  </a:t>
            </a:r>
            <a:r>
              <a:rPr lang="en-US" sz="2000" b="1" dirty="0" smtClean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Network Training and Pruning</a:t>
            </a:r>
            <a:endParaRPr lang="en-IN" sz="2000" b="1" dirty="0">
              <a:solidFill>
                <a:srgbClr val="0070C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412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15"/>
          <a:stretch/>
        </p:blipFill>
        <p:spPr>
          <a:xfrm rot="1240901">
            <a:off x="445395" y="457384"/>
            <a:ext cx="2191031" cy="181415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hape 491"/>
          <p:cNvSpPr txBox="1">
            <a:spLocks/>
          </p:cNvSpPr>
          <p:nvPr/>
        </p:nvSpPr>
        <p:spPr>
          <a:xfrm>
            <a:off x="2642248" y="524209"/>
            <a:ext cx="7772400" cy="1159799"/>
          </a:xfrm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 smtClean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Dynamic Node Creation</a:t>
            </a:r>
            <a:endParaRPr lang="en" sz="4400" b="1" dirty="0"/>
          </a:p>
        </p:txBody>
      </p:sp>
      <p:sp>
        <p:nvSpPr>
          <p:cNvPr id="7" name="Shape 507"/>
          <p:cNvSpPr txBox="1">
            <a:spLocks/>
          </p:cNvSpPr>
          <p:nvPr/>
        </p:nvSpPr>
        <p:spPr>
          <a:xfrm>
            <a:off x="1540909" y="3317309"/>
            <a:ext cx="4082363" cy="129353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" sz="1600" dirty="0" smtClean="0"/>
              <a:t>Number of Hidden units cannot be determined in the beginning.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" sz="16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" sz="1600" dirty="0" smtClean="0"/>
              <a:t>It typically depends on the complex relationship between the attributes</a:t>
            </a:r>
            <a:r>
              <a:rPr lang="en" sz="1600" b="1" dirty="0" smtClean="0"/>
              <a:t>.</a:t>
            </a:r>
            <a:endParaRPr lang="en" sz="1600" dirty="0"/>
          </a:p>
        </p:txBody>
      </p:sp>
      <p:sp>
        <p:nvSpPr>
          <p:cNvPr id="8" name="Shape 508"/>
          <p:cNvSpPr txBox="1">
            <a:spLocks/>
          </p:cNvSpPr>
          <p:nvPr/>
        </p:nvSpPr>
        <p:spPr>
          <a:xfrm>
            <a:off x="1540910" y="2600499"/>
            <a:ext cx="4010443" cy="715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" sz="2200" b="1" dirty="0" smtClean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Oswald"/>
                <a:sym typeface="Oswald"/>
              </a:rPr>
              <a:t>Problem :</a:t>
            </a:r>
            <a:endParaRPr lang="en" sz="2200" b="1" dirty="0">
              <a:solidFill>
                <a:srgbClr val="0070C0"/>
              </a:solidFill>
              <a:latin typeface="Segoe UI Symbol" panose="020B0502040204020203" pitchFamily="34" charset="0"/>
              <a:ea typeface="Segoe UI Symbol" panose="020B0502040204020203" pitchFamily="34" charset="0"/>
              <a:cs typeface="Oswald"/>
              <a:sym typeface="Oswald"/>
            </a:endParaRPr>
          </a:p>
        </p:txBody>
      </p:sp>
      <p:sp>
        <p:nvSpPr>
          <p:cNvPr id="9" name="Shape 508"/>
          <p:cNvSpPr txBox="1">
            <a:spLocks/>
          </p:cNvSpPr>
          <p:nvPr/>
        </p:nvSpPr>
        <p:spPr>
          <a:xfrm>
            <a:off x="5623273" y="2879783"/>
            <a:ext cx="3668088" cy="453074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" sz="2200" b="1" dirty="0" smtClean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Oswald"/>
                <a:sym typeface="Oswald"/>
              </a:rPr>
              <a:t>Solution:</a:t>
            </a:r>
            <a:endParaRPr lang="en" sz="2200" b="1" dirty="0">
              <a:solidFill>
                <a:srgbClr val="0070C0"/>
              </a:solidFill>
              <a:latin typeface="Segoe UI Symbol" panose="020B0502040204020203" pitchFamily="34" charset="0"/>
              <a:ea typeface="Segoe UI Symbol" panose="020B0502040204020203" pitchFamily="34" charset="0"/>
              <a:cs typeface="Oswald"/>
              <a:sym typeface="Oswald"/>
            </a:endParaRPr>
          </a:p>
        </p:txBody>
      </p:sp>
      <p:sp>
        <p:nvSpPr>
          <p:cNvPr id="10" name="Shape 507"/>
          <p:cNvSpPr txBox="1">
            <a:spLocks/>
          </p:cNvSpPr>
          <p:nvPr/>
        </p:nvSpPr>
        <p:spPr>
          <a:xfrm>
            <a:off x="5551353" y="3223332"/>
            <a:ext cx="3968394" cy="129353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" sz="1600" dirty="0" smtClean="0"/>
              <a:t>The proposed approach starts with a single hidden node. It then constructs the network dynamically one node at a time.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" sz="16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" sz="1600" dirty="0" smtClean="0"/>
              <a:t>The algorithm stops only when the error between successive steps becomes small.</a:t>
            </a:r>
            <a:endParaRPr lang="en" sz="1600" dirty="0"/>
          </a:p>
        </p:txBody>
      </p:sp>
    </p:spTree>
    <p:extLst>
      <p:ext uri="{BB962C8B-B14F-4D97-AF65-F5344CB8AC3E}">
        <p14:creationId xmlns:p14="http://schemas.microsoft.com/office/powerpoint/2010/main" val="350803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491"/>
          <p:cNvSpPr txBox="1">
            <a:spLocks/>
          </p:cNvSpPr>
          <p:nvPr/>
        </p:nvSpPr>
        <p:spPr>
          <a:xfrm>
            <a:off x="574842" y="583303"/>
            <a:ext cx="7772400" cy="1159799"/>
          </a:xfrm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 smtClean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Weight Freezing</a:t>
            </a:r>
            <a:endParaRPr lang="en" sz="4400" b="1" dirty="0"/>
          </a:p>
        </p:txBody>
      </p:sp>
      <p:sp>
        <p:nvSpPr>
          <p:cNvPr id="5" name="Shape 507"/>
          <p:cNvSpPr txBox="1">
            <a:spLocks/>
          </p:cNvSpPr>
          <p:nvPr/>
        </p:nvSpPr>
        <p:spPr>
          <a:xfrm>
            <a:off x="536356" y="3368826"/>
            <a:ext cx="4082363" cy="129353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" sz="1600" dirty="0" smtClean="0"/>
              <a:t>The number of training epochs required to train a neural network are typically large.</a:t>
            </a:r>
            <a:endParaRPr lang="en" sz="1600" dirty="0"/>
          </a:p>
        </p:txBody>
      </p:sp>
      <p:sp>
        <p:nvSpPr>
          <p:cNvPr id="6" name="Shape 508"/>
          <p:cNvSpPr txBox="1">
            <a:spLocks/>
          </p:cNvSpPr>
          <p:nvPr/>
        </p:nvSpPr>
        <p:spPr>
          <a:xfrm>
            <a:off x="560424" y="2442913"/>
            <a:ext cx="4010443" cy="715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" sz="2200" b="1" dirty="0" smtClean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Oswald"/>
                <a:sym typeface="Oswald"/>
              </a:rPr>
              <a:t>Problem :</a:t>
            </a:r>
            <a:endParaRPr lang="en" sz="2200" b="1" dirty="0">
              <a:solidFill>
                <a:srgbClr val="0070C0"/>
              </a:solidFill>
              <a:latin typeface="Segoe UI Symbol" panose="020B0502040204020203" pitchFamily="34" charset="0"/>
              <a:ea typeface="Segoe UI Symbol" panose="020B0502040204020203" pitchFamily="34" charset="0"/>
              <a:cs typeface="Oswald"/>
              <a:sym typeface="Oswald"/>
            </a:endParaRPr>
          </a:p>
        </p:txBody>
      </p:sp>
      <p:sp>
        <p:nvSpPr>
          <p:cNvPr id="7" name="Shape 508"/>
          <p:cNvSpPr txBox="1">
            <a:spLocks/>
          </p:cNvSpPr>
          <p:nvPr/>
        </p:nvSpPr>
        <p:spPr>
          <a:xfrm>
            <a:off x="4618719" y="2712312"/>
            <a:ext cx="3668088" cy="453074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" sz="2200" b="1" dirty="0" smtClean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Oswald"/>
                <a:sym typeface="Oswald"/>
              </a:rPr>
              <a:t>Solution:</a:t>
            </a:r>
            <a:endParaRPr lang="en" sz="2200" b="1" dirty="0">
              <a:solidFill>
                <a:srgbClr val="0070C0"/>
              </a:solidFill>
              <a:latin typeface="Segoe UI Symbol" panose="020B0502040204020203" pitchFamily="34" charset="0"/>
              <a:ea typeface="Segoe UI Symbol" panose="020B0502040204020203" pitchFamily="34" charset="0"/>
              <a:cs typeface="Oswald"/>
              <a:sym typeface="Oswald"/>
            </a:endParaRPr>
          </a:p>
        </p:txBody>
      </p:sp>
      <p:sp>
        <p:nvSpPr>
          <p:cNvPr id="8" name="Shape 507"/>
          <p:cNvSpPr txBox="1">
            <a:spLocks/>
          </p:cNvSpPr>
          <p:nvPr/>
        </p:nvSpPr>
        <p:spPr>
          <a:xfrm>
            <a:off x="4132525" y="3274849"/>
            <a:ext cx="4551451" cy="129353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42950" lvl="1" indent="-285750" algn="just">
              <a:lnSpc>
                <a:spcPct val="107000"/>
              </a:lnSpc>
              <a:buFont typeface="Wingdings" panose="05000000000000000000" pitchFamily="2" charset="2"/>
              <a:buChar char="v"/>
            </a:pPr>
            <a:r>
              <a:rPr lang="en-IN" sz="1600" dirty="0" smtClean="0"/>
              <a:t>One approach for </a:t>
            </a:r>
            <a:r>
              <a:rPr lang="en-IN" sz="1600" dirty="0"/>
              <a:t>reducing the number of </a:t>
            </a:r>
            <a:r>
              <a:rPr lang="en-IN" sz="1600" dirty="0" smtClean="0"/>
              <a:t>weights </a:t>
            </a:r>
            <a:r>
              <a:rPr lang="en-IN" sz="1600" dirty="0"/>
              <a:t>to be trained is to train few weights rather than all weights in a network and keep remaining weights fixed, commonly known as weight freezing. 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clrChange>
              <a:clrFrom>
                <a:srgbClr val="EEEEEE"/>
              </a:clrFrom>
              <a:clrTo>
                <a:srgbClr val="EEEEE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181" y="254787"/>
            <a:ext cx="3731852" cy="2348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56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507"/>
          <p:cNvSpPr txBox="1">
            <a:spLocks/>
          </p:cNvSpPr>
          <p:nvPr/>
        </p:nvSpPr>
        <p:spPr>
          <a:xfrm>
            <a:off x="4976309" y="1804757"/>
            <a:ext cx="4161034" cy="1714232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7000"/>
              </a:lnSpc>
              <a:buFont typeface="Wingdings 3" charset="2"/>
              <a:buNone/>
            </a:pPr>
            <a:r>
              <a:rPr lang="en-IN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    The idea behind the </a:t>
            </a:r>
            <a:r>
              <a:rPr lang="en-IN" b="1" dirty="0" smtClean="0">
                <a:solidFill>
                  <a:srgbClr val="0070C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weight freezing-based constructive algorithm</a:t>
            </a:r>
            <a:r>
              <a:rPr lang="en-IN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is to freeze input weights of a hidden node when its output does not change much in the successive few training epochs.</a:t>
            </a:r>
            <a:br>
              <a:rPr lang="en-IN" dirty="0" smtClean="0"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dirty="0" smtClean="0"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IN" dirty="0" smtClean="0"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3200" dirty="0">
              <a:solidFill>
                <a:schemeClr val="bg2">
                  <a:lumMod val="40000"/>
                  <a:lumOff val="60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Shape 507"/>
          <p:cNvSpPr txBox="1">
            <a:spLocks/>
          </p:cNvSpPr>
          <p:nvPr/>
        </p:nvSpPr>
        <p:spPr>
          <a:xfrm>
            <a:off x="815275" y="5281772"/>
            <a:ext cx="8322068" cy="105839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25" tIns="91425" rIns="91425" bIns="91425" rtlCol="0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7000"/>
              </a:lnSpc>
              <a:buFont typeface="Wingdings 3" charset="2"/>
              <a:buNone/>
            </a:pPr>
            <a:r>
              <a:rPr lang="en-IN" b="1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Weight freezing method </a:t>
            </a:r>
            <a:r>
              <a:rPr lang="en-IN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can be considered as combination of the two extremes: for training all the weights of ANNs and for training the weights of only the newly added hidden node of ANNs. </a:t>
            </a:r>
            <a:endParaRPr lang="en-US" dirty="0" smtClean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en-IN" sz="3200" dirty="0">
              <a:solidFill>
                <a:schemeClr val="bg2">
                  <a:lumMod val="40000"/>
                  <a:lumOff val="60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075000" y="433513"/>
            <a:ext cx="3316695" cy="4215759"/>
            <a:chOff x="5338539" y="92467"/>
            <a:chExt cx="2884026" cy="3736368"/>
          </a:xfrm>
        </p:grpSpPr>
        <p:sp>
          <p:nvSpPr>
            <p:cNvPr id="8" name="Rounded Rectangle 7"/>
            <p:cNvSpPr/>
            <p:nvPr/>
          </p:nvSpPr>
          <p:spPr>
            <a:xfrm>
              <a:off x="5338540" y="92467"/>
              <a:ext cx="2726676" cy="472613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r="2593"/>
            <a:stretch/>
          </p:blipFill>
          <p:spPr>
            <a:xfrm>
              <a:off x="5338539" y="400691"/>
              <a:ext cx="2726676" cy="3428144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5434246" y="92467"/>
              <a:ext cx="27883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Constructive Weight Freezing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911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278" b="25521"/>
          <a:stretch/>
        </p:blipFill>
        <p:spPr>
          <a:xfrm>
            <a:off x="5648180" y="310769"/>
            <a:ext cx="2648263" cy="2123338"/>
          </a:xfrm>
          <a:prstGeom prst="rect">
            <a:avLst/>
          </a:prstGeom>
        </p:spPr>
      </p:pic>
      <p:sp>
        <p:nvSpPr>
          <p:cNvPr id="5" name="Shape 491"/>
          <p:cNvSpPr txBox="1">
            <a:spLocks/>
          </p:cNvSpPr>
          <p:nvPr/>
        </p:nvSpPr>
        <p:spPr>
          <a:xfrm>
            <a:off x="484840" y="378148"/>
            <a:ext cx="7772400" cy="1159799"/>
          </a:xfrm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 smtClean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Pruning</a:t>
            </a:r>
            <a:endParaRPr lang="en" sz="4400" b="1" dirty="0"/>
          </a:p>
        </p:txBody>
      </p:sp>
      <p:sp>
        <p:nvSpPr>
          <p:cNvPr id="6" name="Shape 507"/>
          <p:cNvSpPr txBox="1">
            <a:spLocks/>
          </p:cNvSpPr>
          <p:nvPr/>
        </p:nvSpPr>
        <p:spPr>
          <a:xfrm>
            <a:off x="510598" y="2982457"/>
            <a:ext cx="4082363" cy="129353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" sz="1600" dirty="0" smtClean="0"/>
              <a:t>As the number of hidden nodes in Hidden Layer increases the neural network tend to become complex for human interpretation.</a:t>
            </a:r>
            <a:endParaRPr lang="en" sz="1600" dirty="0"/>
          </a:p>
        </p:txBody>
      </p:sp>
      <p:sp>
        <p:nvSpPr>
          <p:cNvPr id="7" name="Shape 508"/>
          <p:cNvSpPr txBox="1">
            <a:spLocks/>
          </p:cNvSpPr>
          <p:nvPr/>
        </p:nvSpPr>
        <p:spPr>
          <a:xfrm>
            <a:off x="510599" y="2265647"/>
            <a:ext cx="4010443" cy="715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" sz="2000" b="1" dirty="0" smtClean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Oswald"/>
                <a:sym typeface="Oswald"/>
              </a:rPr>
              <a:t>Problem :</a:t>
            </a:r>
            <a:endParaRPr lang="en" sz="2000" b="1" dirty="0">
              <a:solidFill>
                <a:srgbClr val="0070C0"/>
              </a:solidFill>
              <a:latin typeface="Segoe UI Symbol" panose="020B0502040204020203" pitchFamily="34" charset="0"/>
              <a:ea typeface="Segoe UI Symbol" panose="020B0502040204020203" pitchFamily="34" charset="0"/>
              <a:cs typeface="Oswald"/>
              <a:sym typeface="Oswald"/>
            </a:endParaRPr>
          </a:p>
        </p:txBody>
      </p:sp>
      <p:sp>
        <p:nvSpPr>
          <p:cNvPr id="8" name="Shape 508"/>
          <p:cNvSpPr txBox="1">
            <a:spLocks/>
          </p:cNvSpPr>
          <p:nvPr/>
        </p:nvSpPr>
        <p:spPr>
          <a:xfrm>
            <a:off x="4592962" y="2544931"/>
            <a:ext cx="3668088" cy="453074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" sz="2000" b="1" dirty="0" smtClean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Oswald"/>
                <a:sym typeface="Oswald"/>
              </a:rPr>
              <a:t>	Solution:</a:t>
            </a:r>
            <a:endParaRPr lang="en" sz="2000" b="1" dirty="0">
              <a:solidFill>
                <a:srgbClr val="0070C0"/>
              </a:solidFill>
              <a:latin typeface="Segoe UI Symbol" panose="020B0502040204020203" pitchFamily="34" charset="0"/>
              <a:ea typeface="Segoe UI Symbol" panose="020B0502040204020203" pitchFamily="34" charset="0"/>
              <a:cs typeface="Oswald"/>
              <a:sym typeface="Oswald"/>
            </a:endParaRPr>
          </a:p>
        </p:txBody>
      </p:sp>
      <p:sp>
        <p:nvSpPr>
          <p:cNvPr id="9" name="Shape 507"/>
          <p:cNvSpPr txBox="1">
            <a:spLocks/>
          </p:cNvSpPr>
          <p:nvPr/>
        </p:nvSpPr>
        <p:spPr>
          <a:xfrm>
            <a:off x="4521041" y="2888480"/>
            <a:ext cx="4137177" cy="129353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42950" lvl="1" indent="-285750" algn="just">
              <a:lnSpc>
                <a:spcPct val="107000"/>
              </a:lnSpc>
              <a:buFont typeface="Wingdings" panose="05000000000000000000" pitchFamily="2" charset="2"/>
              <a:buChar char="v"/>
            </a:pPr>
            <a:r>
              <a:rPr lang="en-IN" sz="1600" dirty="0"/>
              <a:t>Pruning offers an approach for </a:t>
            </a:r>
            <a:r>
              <a:rPr lang="en-IN" sz="1600" dirty="0" smtClean="0"/>
              <a:t>dynamically determining </a:t>
            </a:r>
            <a:r>
              <a:rPr lang="en-IN" sz="1600" dirty="0"/>
              <a:t>an appropriate network topology. The technique begin by training a larger than necessary network and then eliminate weights and nodes that are deemed redundant</a:t>
            </a:r>
            <a:r>
              <a:rPr lang="en-IN" sz="1600" dirty="0" smtClean="0"/>
              <a:t>.  </a:t>
            </a:r>
            <a:endParaRPr lang="en-IN" sz="1600" dirty="0"/>
          </a:p>
        </p:txBody>
      </p:sp>
      <p:sp>
        <p:nvSpPr>
          <p:cNvPr id="15" name="Shape 507"/>
          <p:cNvSpPr txBox="1">
            <a:spLocks/>
          </p:cNvSpPr>
          <p:nvPr/>
        </p:nvSpPr>
        <p:spPr>
          <a:xfrm>
            <a:off x="622092" y="5281772"/>
            <a:ext cx="8322068" cy="105839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25" tIns="91425" rIns="91425" bIns="91425" rtlCol="0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7000"/>
              </a:lnSpc>
              <a:buNone/>
            </a:pPr>
            <a:r>
              <a:rPr lang="en-US" dirty="0"/>
              <a:t>Remove connections between input nodes and hidden nodes and between hidden nodes and output nodes.</a:t>
            </a:r>
            <a:endParaRPr lang="en-IN" sz="3200" dirty="0">
              <a:solidFill>
                <a:schemeClr val="bg2">
                  <a:lumMod val="40000"/>
                  <a:lumOff val="60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038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402" y="740100"/>
            <a:ext cx="3510509" cy="24976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0344" y="717165"/>
            <a:ext cx="4013044" cy="25233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7193" y="674667"/>
            <a:ext cx="3737627" cy="254297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402" y="3558404"/>
            <a:ext cx="3351895" cy="253988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49535" y="3313652"/>
            <a:ext cx="3754662" cy="302939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46821" y="3799183"/>
            <a:ext cx="3747999" cy="2299108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8"/>
          <a:stretch>
            <a:fillRect/>
          </a:stretch>
        </p:blipFill>
        <p:spPr>
          <a:xfrm>
            <a:off x="5021991" y="6489233"/>
            <a:ext cx="1809750" cy="295275"/>
          </a:xfrm>
          <a:prstGeom prst="rect">
            <a:avLst/>
          </a:prstGeom>
        </p:spPr>
      </p:pic>
      <p:pic>
        <p:nvPicPr>
          <p:cNvPr id="11" name="Picture 10"/>
          <p:cNvPicPr/>
          <p:nvPr/>
        </p:nvPicPr>
        <p:blipFill>
          <a:blip r:embed="rId9"/>
          <a:stretch>
            <a:fillRect/>
          </a:stretch>
        </p:blipFill>
        <p:spPr>
          <a:xfrm>
            <a:off x="9480998" y="6489233"/>
            <a:ext cx="1524000" cy="276225"/>
          </a:xfrm>
          <a:prstGeom prst="rect">
            <a:avLst/>
          </a:prstGeom>
        </p:spPr>
      </p:pic>
      <p:sp>
        <p:nvSpPr>
          <p:cNvPr id="13" name="Shape 491"/>
          <p:cNvSpPr txBox="1">
            <a:spLocks/>
          </p:cNvSpPr>
          <p:nvPr/>
        </p:nvSpPr>
        <p:spPr>
          <a:xfrm>
            <a:off x="196402" y="116553"/>
            <a:ext cx="7628851" cy="623547"/>
          </a:xfrm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000" b="1" dirty="0" smtClean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Neural Network at different epochs:</a:t>
            </a:r>
            <a:endParaRPr lang="en" sz="3000" b="1" dirty="0"/>
          </a:p>
        </p:txBody>
      </p:sp>
    </p:spTree>
    <p:extLst>
      <p:ext uri="{BB962C8B-B14F-4D97-AF65-F5344CB8AC3E}">
        <p14:creationId xmlns:p14="http://schemas.microsoft.com/office/powerpoint/2010/main" val="350279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491"/>
          <p:cNvSpPr txBox="1">
            <a:spLocks/>
          </p:cNvSpPr>
          <p:nvPr/>
        </p:nvSpPr>
        <p:spPr>
          <a:xfrm>
            <a:off x="471961" y="0"/>
            <a:ext cx="9419014" cy="1159799"/>
          </a:xfrm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" sz="3500" b="1" dirty="0" smtClean="0"/>
              <a:t>Results of ANN Classification:</a:t>
            </a:r>
            <a:endParaRPr lang="en" sz="3500" b="1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552318" y="1542514"/>
            <a:ext cx="6608336" cy="4536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12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4096" y="798490"/>
            <a:ext cx="9362941" cy="5576552"/>
          </a:xfrm>
        </p:spPr>
        <p:txBody>
          <a:bodyPr>
            <a:normAutofit/>
          </a:bodyPr>
          <a:lstStyle/>
          <a:p>
            <a:endParaRPr lang="en-IN" dirty="0" smtClean="0">
              <a:latin typeface="AR CENA" panose="02000000000000000000" pitchFamily="2" charset="0"/>
            </a:endParaRPr>
          </a:p>
          <a:p>
            <a:r>
              <a:rPr lang="en-IN" sz="2500" dirty="0" smtClean="0"/>
              <a:t>To </a:t>
            </a:r>
            <a:r>
              <a:rPr lang="en-IN" sz="2500" dirty="0"/>
              <a:t>tackle this </a:t>
            </a:r>
            <a:r>
              <a:rPr lang="en-IN" sz="2500" dirty="0" smtClean="0"/>
              <a:t>issue</a:t>
            </a:r>
            <a:r>
              <a:rPr lang="en-IN" sz="2500" b="1" dirty="0" smtClean="0"/>
              <a:t>, </a:t>
            </a:r>
            <a:r>
              <a:rPr lang="en-IN" sz="2500" b="1" dirty="0"/>
              <a:t>non traditional data sources can be employed to build credit report</a:t>
            </a:r>
            <a:r>
              <a:rPr lang="en-IN" sz="2500" dirty="0"/>
              <a:t>, by using individual’s personal information or any data to measure their credit worthiness. </a:t>
            </a:r>
            <a:r>
              <a:rPr lang="en-IN" sz="2500" b="1" dirty="0"/>
              <a:t>For instance , a person’s SMS</a:t>
            </a:r>
            <a:r>
              <a:rPr lang="en-IN" sz="2500" dirty="0"/>
              <a:t>, emails, online transactions etc.</a:t>
            </a:r>
          </a:p>
          <a:p>
            <a:r>
              <a:rPr lang="en-US" sz="2500" b="1" dirty="0"/>
              <a:t>Financial state of a person can be judged from the SMS messages that you receive for your each transaction from telecom companies, banks and e</a:t>
            </a:r>
            <a:r>
              <a:rPr lang="en-US" sz="2500" dirty="0"/>
              <a:t>-retailers etc</a:t>
            </a:r>
            <a:r>
              <a:rPr lang="en-US" sz="2500" dirty="0" smtClean="0"/>
              <a:t>.</a:t>
            </a:r>
          </a:p>
          <a:p>
            <a:r>
              <a:rPr lang="en-US" sz="2500" dirty="0" smtClean="0"/>
              <a:t>Our </a:t>
            </a:r>
            <a:r>
              <a:rPr lang="en-US" sz="2500" dirty="0"/>
              <a:t>project involves creating a useful data set by mining users SMS messages and predicting the credit worthiness and hence the loan risk factor by using Data Mining and Machine Learning approach.</a:t>
            </a:r>
            <a:endParaRPr lang="en-IN" sz="2500" dirty="0"/>
          </a:p>
          <a:p>
            <a:endParaRPr lang="en-IN" sz="25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9960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-734096" y="508419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          </a:t>
            </a:r>
            <a:r>
              <a:rPr lang="en-US" dirty="0" smtClean="0">
                <a:solidFill>
                  <a:schemeClr val="accent2"/>
                </a:solidFill>
              </a:rPr>
              <a:t>KNN (K-nearest neighbors)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457201" y="1908949"/>
            <a:ext cx="8946541" cy="4353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i="1" dirty="0" smtClean="0"/>
              <a:t> K-NN is simplest machine learning algorithm.</a:t>
            </a:r>
          </a:p>
          <a:p>
            <a:r>
              <a:rPr lang="en-US" i="1" dirty="0" smtClean="0"/>
              <a:t>k</a:t>
            </a:r>
            <a:r>
              <a:rPr lang="en-US" dirty="0" smtClean="0"/>
              <a:t>-NN </a:t>
            </a:r>
            <a:r>
              <a:rPr lang="en-US" dirty="0"/>
              <a:t>is a type of </a:t>
            </a:r>
            <a:r>
              <a:rPr lang="en-US" dirty="0" smtClean="0"/>
              <a:t>instance based learning, or</a:t>
            </a:r>
            <a:r>
              <a:rPr lang="en-US" dirty="0"/>
              <a:t> </a:t>
            </a:r>
            <a:r>
              <a:rPr lang="en-US" dirty="0" smtClean="0"/>
              <a:t>lazy learning</a:t>
            </a:r>
            <a:r>
              <a:rPr lang="en-US" dirty="0"/>
              <a:t> </a:t>
            </a:r>
            <a:r>
              <a:rPr lang="en-US" dirty="0" smtClean="0"/>
              <a:t>i.e.it doesn’t run computations on dataset until you give it a new </a:t>
            </a:r>
            <a:r>
              <a:rPr lang="en-US" dirty="0" err="1" smtClean="0"/>
              <a:t>datapoint</a:t>
            </a:r>
            <a:r>
              <a:rPr lang="en-US" dirty="0" smtClean="0"/>
              <a:t> you are trying to test</a:t>
            </a:r>
          </a:p>
          <a:p>
            <a:r>
              <a:rPr lang="en-US" dirty="0"/>
              <a:t>Classification is computed from a simple majority vote of the nearest neighbors of each </a:t>
            </a:r>
            <a:r>
              <a:rPr lang="en-US" dirty="0" smtClean="0"/>
              <a:t>point </a:t>
            </a:r>
            <a:r>
              <a:rPr lang="en-US" dirty="0" err="1" smtClean="0"/>
              <a:t>i.e</a:t>
            </a:r>
            <a:r>
              <a:rPr lang="en-US" dirty="0" smtClean="0"/>
              <a:t> by Equal weight or Distance weight</a:t>
            </a:r>
          </a:p>
          <a:p>
            <a:r>
              <a:rPr lang="en-US" dirty="0" smtClean="0"/>
              <a:t> Equal Weight:  Each KNN neighbor has equal weight</a:t>
            </a:r>
          </a:p>
          <a:p>
            <a:r>
              <a:rPr lang="en-US" dirty="0" smtClean="0"/>
              <a:t>Equal Distance: Each KNN neighbor’s vote is based on distance</a:t>
            </a:r>
          </a:p>
          <a:p>
            <a:r>
              <a:rPr lang="en-US" dirty="0" smtClean="0"/>
              <a:t>We used </a:t>
            </a:r>
            <a:r>
              <a:rPr lang="en-US" dirty="0" err="1" smtClean="0"/>
              <a:t>KNeighborsClassifier</a:t>
            </a:r>
            <a:r>
              <a:rPr lang="en-US" dirty="0" smtClean="0"/>
              <a:t>  which implements learning based on the k nearest neighbors of each query point , where k is an integer value specified by the user.</a:t>
            </a:r>
          </a:p>
        </p:txBody>
      </p:sp>
    </p:spTree>
    <p:extLst>
      <p:ext uri="{BB962C8B-B14F-4D97-AF65-F5344CB8AC3E}">
        <p14:creationId xmlns:p14="http://schemas.microsoft.com/office/powerpoint/2010/main" val="118735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530754" y="348839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>
                <a:solidFill>
                  <a:schemeClr val="accent2"/>
                </a:solidFill>
              </a:rPr>
              <a:t>Contd..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71631" y="578555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Figure 2: </a:t>
            </a:r>
            <a:r>
              <a:rPr lang="en-US" dirty="0" smtClean="0"/>
              <a:t>2 Classification </a:t>
            </a:r>
            <a:r>
              <a:rPr lang="en-US" dirty="0"/>
              <a:t>result based on KNN with k = </a:t>
            </a:r>
            <a:r>
              <a:rPr lang="en-US" dirty="0" smtClean="0"/>
              <a:t>15 and weights =  ‘uniform’.</a:t>
            </a:r>
            <a:endParaRPr lang="en-US" dirty="0"/>
          </a:p>
        </p:txBody>
      </p:sp>
      <p:pic>
        <p:nvPicPr>
          <p:cNvPr id="6" name="Content Placeholder 5"/>
          <p:cNvPicPr>
            <a:picLocks noGr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2456" y="1320798"/>
            <a:ext cx="5594349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08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608027" y="531159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>
                <a:solidFill>
                  <a:schemeClr val="accent2"/>
                </a:solidFill>
              </a:rPr>
              <a:t>Accuracy Results of K-NN 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837117" y="1801946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smtClean="0"/>
              <a:t>For k = 4: Average Accuracy : 79.5%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For k = 5: Average Accuracy:79%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For k = 6: Average Accuracy:79.16%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https://scontent.fbom1-1.fna.fbcdn.net/v/t34.0-12/13181199_1018294678249084_1446341187_n.jpg?oh=26ac7911a88f432248e062953c64ffe5&amp;oe=572DA6D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137" y="2350781"/>
            <a:ext cx="5438775" cy="66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https://scontent.fbom1-1.fna.fbcdn.net/v/t34.0-12/13162424_1018294671582418_1974479494_n.jpg?oh=988945fb4a0982502ac8e4f1b2c1bfcf&amp;oe=572D969B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137" y="3650974"/>
            <a:ext cx="5343525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https://scontent.fbom1-1.fna.fbcdn.net/v/t34.0-12/13162364_1018294674915751_375776200_n.jpg?oh=55d2c7bb909035f4f08845d006ca74ab&amp;oe=572D5E2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137" y="5025711"/>
            <a:ext cx="5400675" cy="704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1344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324692" y="531159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>
                <a:solidFill>
                  <a:schemeClr val="accent2"/>
                </a:solidFill>
              </a:rPr>
              <a:t>SVM(Support Vector Machine)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781893" y="2131359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smtClean="0"/>
              <a:t>Support vector machines are supervised learning.</a:t>
            </a:r>
          </a:p>
          <a:p>
            <a:endParaRPr lang="en-US" dirty="0" smtClean="0"/>
          </a:p>
          <a:p>
            <a:r>
              <a:rPr lang="en-US" dirty="0" smtClean="0"/>
              <a:t>It uses a non linear mapping to transform the original training data into a higher dimension.</a:t>
            </a:r>
          </a:p>
          <a:p>
            <a:endParaRPr lang="en-US" dirty="0" smtClean="0"/>
          </a:p>
          <a:p>
            <a:r>
              <a:rPr lang="en-US" dirty="0" smtClean="0"/>
              <a:t>With that non linear mapping , data from 2 classes can always be separated by hyperplane, which we find using support vectors.</a:t>
            </a:r>
          </a:p>
          <a:p>
            <a:endParaRPr lang="en-US" dirty="0" smtClean="0"/>
          </a:p>
          <a:p>
            <a:r>
              <a:rPr lang="en-US" dirty="0" smtClean="0"/>
              <a:t>SVMs </a:t>
            </a:r>
            <a:r>
              <a:rPr lang="en-US" dirty="0"/>
              <a:t>can efficiently perform a non-linear classification using what is called the kernel </a:t>
            </a:r>
            <a:r>
              <a:rPr lang="en-US" dirty="0" smtClean="0"/>
              <a:t>trick, </a:t>
            </a:r>
            <a:r>
              <a:rPr lang="en-US" dirty="0"/>
              <a:t>implicitly mapping their inputs into high-dimensional feature </a:t>
            </a:r>
            <a:r>
              <a:rPr lang="en-US" dirty="0" smtClean="0"/>
              <a:t>spaces.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926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751971" y="533707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>
                <a:solidFill>
                  <a:schemeClr val="accent2"/>
                </a:solidFill>
              </a:rPr>
              <a:t>Continued…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653105" y="2131359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smtClean="0"/>
              <a:t>For non linear classification, RBF SVM is quite adaptive.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It uses RBF Kernel , which on two samples  x and x’, represented as feature vectors  in some input space  is defined as: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where gamma is a parameter 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961" y="4188938"/>
            <a:ext cx="3599522" cy="395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9184" y="5083283"/>
            <a:ext cx="910299" cy="346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247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479239" y="441877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>
                <a:solidFill>
                  <a:schemeClr val="accent2"/>
                </a:solidFill>
              </a:rPr>
              <a:t>Accuracy results of SVM: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937421" y="1741421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smtClean="0"/>
              <a:t>For k = 4: Average </a:t>
            </a:r>
            <a:r>
              <a:rPr lang="en-US" dirty="0"/>
              <a:t>Accuracy:66.25</a:t>
            </a:r>
            <a:r>
              <a:rPr lang="en-US" dirty="0" smtClean="0"/>
              <a:t>%</a:t>
            </a: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For k = 5: Average Accuracy:66%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For k = 6:Average Accuracy:66.16%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6" name="Picture 5" descr="https://scontent.fbom1-1.fna.fbcdn.net/v/t34.0-12/13162304_1018290134916205_1897775818_n.jpg?oh=9fcb3461bc2886f2c200df910c5d38c3&amp;oe=572D812A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966" y="2395572"/>
            <a:ext cx="44196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https://scontent.fbom1-1.fna.fbcdn.net/v/t34.0-12/13152650_1018290128249539_356679368_n.jpg?oh=ad4ed4fc1c5ba34d600cc75536b9fb42&amp;oe=572E603C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5786" y="3944213"/>
            <a:ext cx="4410075" cy="67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https://scontent.fbom1-1.fna.fbcdn.net/v/t34.0-12/13187844_1018290131582872_1213732993_n.jpg?oh=3542781c931fc937ecf9b8eb204332d0&amp;oe=572E5A90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5786" y="5299248"/>
            <a:ext cx="4943475" cy="685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0188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isto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471" y="1395681"/>
            <a:ext cx="6511947" cy="4897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809216" y="436739"/>
            <a:ext cx="4368247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500" b="1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MR10"/>
              </a:rPr>
              <a:t>COMPARATIVE RESULT</a:t>
            </a:r>
            <a:endParaRPr lang="en-IN" sz="35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92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6</a:t>
            </a:r>
            <a:r>
              <a:rPr lang="en-US" b="1" dirty="0" smtClean="0">
                <a:solidFill>
                  <a:schemeClr val="accent2"/>
                </a:solidFill>
              </a:rPr>
              <a:t>. </a:t>
            </a:r>
            <a:r>
              <a:rPr lang="en-US" b="1" dirty="0">
                <a:solidFill>
                  <a:schemeClr val="accent2"/>
                </a:solidFill>
              </a:rPr>
              <a:t>Conclusions</a:t>
            </a:r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09553" y="1853248"/>
            <a:ext cx="8877837" cy="3817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"/>
            </a:pPr>
            <a:r>
              <a:rPr lang="en-US" sz="2000" dirty="0">
                <a:latin typeface="+mj-lt"/>
                <a:ea typeface="Calibri" panose="020F0502020204030204" pitchFamily="34" charset="0"/>
                <a:cs typeface="CMR10"/>
              </a:rPr>
              <a:t>We have successfully gathered Real Time user </a:t>
            </a:r>
            <a:r>
              <a:rPr lang="en-US" sz="2000" dirty="0" err="1">
                <a:latin typeface="+mj-lt"/>
                <a:ea typeface="Calibri" panose="020F0502020204030204" pitchFamily="34" charset="0"/>
                <a:cs typeface="CMR10"/>
              </a:rPr>
              <a:t>SMSes</a:t>
            </a:r>
            <a:r>
              <a:rPr lang="en-US" sz="2000" dirty="0">
                <a:latin typeface="+mj-lt"/>
                <a:ea typeface="Calibri" panose="020F0502020204030204" pitchFamily="34" charset="0"/>
                <a:cs typeface="CMR10"/>
              </a:rPr>
              <a:t> from various sources and preprocessed this raw data.</a:t>
            </a:r>
            <a:endParaRPr lang="en-IN" sz="20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latin typeface="+mj-lt"/>
                <a:ea typeface="Calibri" panose="020F0502020204030204" pitchFamily="34" charset="0"/>
                <a:cs typeface="CMR10"/>
              </a:rPr>
              <a:t> </a:t>
            </a:r>
            <a:endParaRPr lang="en-IN" sz="20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"/>
            </a:pPr>
            <a:r>
              <a:rPr lang="en-US" sz="2000" dirty="0">
                <a:latin typeface="+mj-lt"/>
                <a:ea typeface="Calibri" panose="020F0502020204030204" pitchFamily="34" charset="0"/>
                <a:cs typeface="CMR10"/>
              </a:rPr>
              <a:t>We have successfully extracted Key components 3Lac user </a:t>
            </a:r>
            <a:r>
              <a:rPr lang="en-US" sz="2000" dirty="0" err="1">
                <a:latin typeface="+mj-lt"/>
                <a:ea typeface="Calibri" panose="020F0502020204030204" pitchFamily="34" charset="0"/>
                <a:cs typeface="CMR10"/>
              </a:rPr>
              <a:t>SMSes</a:t>
            </a:r>
            <a:r>
              <a:rPr lang="en-US" sz="2000" dirty="0">
                <a:latin typeface="+mj-lt"/>
                <a:ea typeface="Calibri" panose="020F0502020204030204" pitchFamily="34" charset="0"/>
                <a:cs typeface="CMR10"/>
              </a:rPr>
              <a:t> and processed these attributes to create a useful data set.</a:t>
            </a:r>
            <a:endParaRPr lang="en-IN" sz="20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latin typeface="+mj-lt"/>
                <a:ea typeface="Calibri" panose="020F0502020204030204" pitchFamily="34" charset="0"/>
                <a:cs typeface="CMR10"/>
              </a:rPr>
              <a:t> </a:t>
            </a:r>
            <a:endParaRPr lang="en-IN" sz="20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buFont typeface="Wingdings" panose="05000000000000000000" pitchFamily="2" charset="2"/>
              <a:buChar char=""/>
            </a:pPr>
            <a:r>
              <a:rPr lang="en-US" sz="2000" dirty="0" smtClean="0"/>
              <a:t>We </a:t>
            </a:r>
            <a:r>
              <a:rPr lang="en-US" sz="2000" dirty="0"/>
              <a:t>used this data set as our training data to train different Machine Learning Algorithms and analyzed their accuracies.</a:t>
            </a:r>
            <a:endParaRPr lang="en-IN" sz="2000" dirty="0"/>
          </a:p>
          <a:p>
            <a:pPr lvl="0">
              <a:lnSpc>
                <a:spcPct val="107000"/>
              </a:lnSpc>
              <a:spcAft>
                <a:spcPts val="0"/>
              </a:spcAft>
            </a:pPr>
            <a:endParaRPr lang="en-IN" sz="20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"/>
            </a:pPr>
            <a:r>
              <a:rPr lang="en-US" sz="2000" dirty="0" smtClean="0">
                <a:latin typeface="+mj-lt"/>
              </a:rPr>
              <a:t>We </a:t>
            </a:r>
            <a:r>
              <a:rPr lang="en-US" sz="2000" dirty="0" smtClean="0">
                <a:latin typeface="+mj-lt"/>
              </a:rPr>
              <a:t>did </a:t>
            </a:r>
            <a:r>
              <a:rPr lang="en-US" sz="2000" dirty="0"/>
              <a:t>c</a:t>
            </a:r>
            <a:r>
              <a:rPr lang="en-US" sz="2000" dirty="0" smtClean="0"/>
              <a:t>omparative </a:t>
            </a:r>
            <a:r>
              <a:rPr lang="en-US" sz="2000" dirty="0"/>
              <a:t>study of accuracies of </a:t>
            </a:r>
            <a:r>
              <a:rPr lang="en-US" sz="2000" dirty="0" smtClean="0"/>
              <a:t>these </a:t>
            </a:r>
            <a:r>
              <a:rPr lang="en-US" sz="2000" dirty="0" err="1" smtClean="0"/>
              <a:t>alogrithms</a:t>
            </a:r>
            <a:r>
              <a:rPr lang="en-US" sz="2000" dirty="0" smtClean="0"/>
              <a:t>.</a:t>
            </a:r>
            <a:endParaRPr lang="en-IN" sz="2000" dirty="0"/>
          </a:p>
          <a:p>
            <a:pPr lvl="0">
              <a:lnSpc>
                <a:spcPct val="107000"/>
              </a:lnSpc>
              <a:spcAft>
                <a:spcPts val="800"/>
              </a:spcAft>
            </a:pPr>
            <a:endParaRPr lang="en-IN" sz="20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8396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00658" y="1933790"/>
            <a:ext cx="9404723" cy="3127608"/>
          </a:xfrm>
        </p:spPr>
        <p:txBody>
          <a:bodyPr/>
          <a:lstStyle/>
          <a:p>
            <a:pPr algn="ctr"/>
            <a:r>
              <a:rPr lang="en-IN" sz="9600" dirty="0" smtClean="0">
                <a:solidFill>
                  <a:schemeClr val="accent2"/>
                </a:solidFill>
                <a:latin typeface="AR DESTINE" panose="02000000000000000000" pitchFamily="2" charset="0"/>
              </a:rPr>
              <a:t>THANK</a:t>
            </a:r>
            <a:br>
              <a:rPr lang="en-IN" sz="9600" dirty="0" smtClean="0">
                <a:solidFill>
                  <a:schemeClr val="accent2"/>
                </a:solidFill>
                <a:latin typeface="AR DESTINE" panose="02000000000000000000" pitchFamily="2" charset="0"/>
              </a:rPr>
            </a:br>
            <a:r>
              <a:rPr lang="en-IN" sz="9600" dirty="0" smtClean="0">
                <a:solidFill>
                  <a:schemeClr val="accent2"/>
                </a:solidFill>
                <a:latin typeface="AR DESTINE" panose="02000000000000000000" pitchFamily="2" charset="0"/>
              </a:rPr>
              <a:t>YOU</a:t>
            </a:r>
            <a:endParaRPr lang="en-IN" sz="9600" dirty="0">
              <a:solidFill>
                <a:schemeClr val="accent2"/>
              </a:solidFill>
              <a:latin typeface="AR DESTINE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4998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chemeClr val="accent2"/>
                </a:solidFill>
                <a:latin typeface="+mn-lt"/>
              </a:rPr>
              <a:t>Introduction</a:t>
            </a:r>
            <a:endParaRPr lang="en-IN" b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41621" y="1582840"/>
            <a:ext cx="9813701" cy="4940310"/>
          </a:xfrm>
        </p:spPr>
        <p:txBody>
          <a:bodyPr>
            <a:noAutofit/>
          </a:bodyPr>
          <a:lstStyle/>
          <a:p>
            <a:r>
              <a:rPr lang="en-US" sz="2500" dirty="0"/>
              <a:t>While other media may be used more than SMS to communicate, you still receive messages from various service providers such as telecom companies, banks and e-retailers. Companies will look at non-traditional data to assess consumer risk and determine the </a:t>
            </a:r>
            <a:r>
              <a:rPr lang="en-US" sz="2500" dirty="0" smtClean="0"/>
              <a:t>creditworthiness.</a:t>
            </a:r>
          </a:p>
          <a:p>
            <a:r>
              <a:rPr lang="en-IN" sz="2500" dirty="0">
                <a:latin typeface="+mn-lt"/>
              </a:rPr>
              <a:t>User SMS are mined to create a dataset for loan risk prediction. Various token and amounts are extracted to create attributes for dataset such as: </a:t>
            </a:r>
            <a:r>
              <a:rPr lang="en-IN" sz="2500" b="1" dirty="0" smtClean="0">
                <a:latin typeface="+mn-lt"/>
              </a:rPr>
              <a:t>total </a:t>
            </a:r>
            <a:r>
              <a:rPr lang="en-IN" sz="2500" b="1" dirty="0">
                <a:latin typeface="+mn-lt"/>
              </a:rPr>
              <a:t>amount credited</a:t>
            </a:r>
            <a:r>
              <a:rPr lang="en-IN" sz="2500" dirty="0">
                <a:latin typeface="+mn-lt"/>
              </a:rPr>
              <a:t>, </a:t>
            </a:r>
            <a:r>
              <a:rPr lang="en-IN" sz="2500" b="1" dirty="0">
                <a:latin typeface="+mn-lt"/>
              </a:rPr>
              <a:t>debited, total amount recharged, Emi amount paid if loan has been taken by user etc.</a:t>
            </a:r>
            <a:endParaRPr lang="en-US" sz="2500" b="1" dirty="0" smtClean="0">
              <a:latin typeface="+mn-lt"/>
            </a:endParaRPr>
          </a:p>
          <a:p>
            <a:endParaRPr lang="en-US" dirty="0" smtClean="0">
              <a:latin typeface="AR CENA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319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4499" y="1119201"/>
            <a:ext cx="9813701" cy="4940310"/>
          </a:xfrm>
        </p:spPr>
        <p:txBody>
          <a:bodyPr>
            <a:noAutofit/>
          </a:bodyPr>
          <a:lstStyle/>
          <a:p>
            <a:r>
              <a:rPr lang="en-IN" sz="2500" dirty="0" smtClean="0"/>
              <a:t>Loan </a:t>
            </a:r>
            <a:r>
              <a:rPr lang="en-IN" sz="2500" dirty="0"/>
              <a:t>Prediction System is based on machine learning approach in which system is trained on the basis of some training data that we have created by SMS mining </a:t>
            </a:r>
            <a:endParaRPr lang="en-IN" sz="2500" dirty="0" smtClean="0"/>
          </a:p>
          <a:p>
            <a:pPr marL="0" indent="0">
              <a:buNone/>
            </a:pPr>
            <a:endParaRPr lang="en-IN" sz="2500" dirty="0"/>
          </a:p>
          <a:p>
            <a:r>
              <a:rPr lang="en-IN" sz="2500" dirty="0"/>
              <a:t>Model with best accuracy is chosen for training and testing purpose</a:t>
            </a:r>
            <a:r>
              <a:rPr lang="en-IN" sz="2500" dirty="0" smtClean="0"/>
              <a:t>.</a:t>
            </a:r>
          </a:p>
          <a:p>
            <a:pPr marL="0" indent="0">
              <a:buNone/>
            </a:pPr>
            <a:endParaRPr lang="en-IN" sz="2500" dirty="0"/>
          </a:p>
          <a:p>
            <a:r>
              <a:rPr lang="en-IN" sz="2500" dirty="0"/>
              <a:t>Selected model will be used for prediction of loan risk.</a:t>
            </a:r>
            <a:endParaRPr lang="en-US" dirty="0" smtClean="0">
              <a:latin typeface="AR CENA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232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98511" y="252421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b="1" dirty="0" smtClean="0">
                <a:solidFill>
                  <a:schemeClr val="accent2"/>
                </a:solidFill>
                <a:latin typeface="+mn-lt"/>
              </a:rPr>
              <a:t>Software Used</a:t>
            </a:r>
            <a:endParaRPr lang="en-IN" b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98511" y="810844"/>
            <a:ext cx="9813701" cy="494031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500" dirty="0" smtClean="0"/>
              <a:t>To </a:t>
            </a:r>
            <a:r>
              <a:rPr lang="en-US" sz="2500" dirty="0"/>
              <a:t>develop </a:t>
            </a:r>
            <a:r>
              <a:rPr lang="en-US" sz="2500" dirty="0" smtClean="0"/>
              <a:t>this </a:t>
            </a:r>
            <a:r>
              <a:rPr lang="en-US" sz="2500" dirty="0"/>
              <a:t>project the following tools are required to be installed on the developer’s Personal Device:</a:t>
            </a:r>
            <a:endParaRPr lang="en-IN" sz="2500" dirty="0"/>
          </a:p>
          <a:p>
            <a:pPr marL="0" indent="0">
              <a:buNone/>
            </a:pPr>
            <a:endParaRPr lang="en-IN" sz="2500" dirty="0"/>
          </a:p>
          <a:p>
            <a:pPr lvl="0"/>
            <a:r>
              <a:rPr lang="en-US" sz="2500" dirty="0"/>
              <a:t>Mongo Chef  </a:t>
            </a:r>
            <a:endParaRPr lang="en-IN" sz="2500" dirty="0"/>
          </a:p>
          <a:p>
            <a:pPr lvl="0"/>
            <a:r>
              <a:rPr lang="en-US" sz="2500" dirty="0"/>
              <a:t>Web </a:t>
            </a:r>
            <a:r>
              <a:rPr lang="en-US" sz="2500" dirty="0" smtClean="0"/>
              <a:t>storm</a:t>
            </a:r>
          </a:p>
          <a:p>
            <a:pPr lvl="0"/>
            <a:r>
              <a:rPr lang="en-US" sz="2500" dirty="0" smtClean="0"/>
              <a:t>Node.js</a:t>
            </a:r>
          </a:p>
          <a:p>
            <a:pPr lvl="0"/>
            <a:r>
              <a:rPr lang="en-US" sz="2500" dirty="0" err="1" smtClean="0"/>
              <a:t>Mongodb</a:t>
            </a:r>
            <a:endParaRPr lang="en-IN" sz="2500" dirty="0"/>
          </a:p>
          <a:p>
            <a:pPr lvl="0"/>
            <a:r>
              <a:rPr lang="en-US" sz="2500" dirty="0"/>
              <a:t>Mongoose </a:t>
            </a:r>
            <a:r>
              <a:rPr lang="en-US" sz="2500" dirty="0" smtClean="0"/>
              <a:t>libraries</a:t>
            </a:r>
            <a:r>
              <a:rPr lang="en-US" sz="2500" dirty="0"/>
              <a:t> </a:t>
            </a:r>
            <a:endParaRPr lang="en-IN" sz="2500" dirty="0"/>
          </a:p>
          <a:p>
            <a:pPr lvl="0"/>
            <a:r>
              <a:rPr lang="en-US" sz="2500" dirty="0"/>
              <a:t>Sublime Text </a:t>
            </a:r>
            <a:r>
              <a:rPr lang="en-US" sz="2500" dirty="0" smtClean="0"/>
              <a:t>editor</a:t>
            </a:r>
          </a:p>
          <a:p>
            <a:pPr lvl="0"/>
            <a:r>
              <a:rPr lang="en-US" sz="2500" dirty="0" smtClean="0"/>
              <a:t>Python</a:t>
            </a:r>
          </a:p>
          <a:p>
            <a:pPr lvl="0"/>
            <a:r>
              <a:rPr lang="en-US" sz="2500" dirty="0" smtClean="0"/>
              <a:t>Java</a:t>
            </a:r>
          </a:p>
          <a:p>
            <a:pPr marL="0" lvl="0" indent="0">
              <a:buNone/>
            </a:pPr>
            <a:endParaRPr lang="en-IN" sz="2500" dirty="0"/>
          </a:p>
          <a:p>
            <a:endParaRPr lang="en-US" dirty="0" smtClean="0">
              <a:latin typeface="AR CENA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5923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6111" y="412155"/>
            <a:ext cx="9404723" cy="1400530"/>
          </a:xfrm>
        </p:spPr>
        <p:txBody>
          <a:bodyPr/>
          <a:lstStyle/>
          <a:p>
            <a:r>
              <a:rPr lang="en-IN" b="1" dirty="0" smtClean="0">
                <a:solidFill>
                  <a:schemeClr val="accent2"/>
                </a:solidFill>
                <a:latin typeface="+mn-lt"/>
              </a:rPr>
              <a:t>Methodology</a:t>
            </a:r>
            <a:endParaRPr lang="en-IN" b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46111" y="1737387"/>
            <a:ext cx="10069112" cy="494031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500" dirty="0"/>
              <a:t>Four major phases into which this project has been divided are as follows:</a:t>
            </a:r>
            <a:endParaRPr lang="en-IN" sz="2500" dirty="0"/>
          </a:p>
          <a:p>
            <a:pPr marL="0" indent="0">
              <a:buNone/>
            </a:pPr>
            <a:endParaRPr lang="en-US" sz="800" dirty="0" smtClean="0">
              <a:latin typeface="AR CENA" panose="02000000000000000000" pitchFamily="2" charset="0"/>
            </a:endParaRPr>
          </a:p>
          <a:p>
            <a:r>
              <a:rPr lang="en-US" dirty="0"/>
              <a:t>Phase </a:t>
            </a:r>
            <a:r>
              <a:rPr lang="en-US" dirty="0" smtClean="0"/>
              <a:t>1:  Data </a:t>
            </a:r>
            <a:r>
              <a:rPr lang="en-US" dirty="0"/>
              <a:t>Collection and Preprocessing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Phase </a:t>
            </a:r>
            <a:r>
              <a:rPr lang="en-US" dirty="0"/>
              <a:t>2:  Attribute Extraction using Data Mining                                                </a:t>
            </a:r>
          </a:p>
          <a:p>
            <a:pPr marL="0" indent="0">
              <a:buNone/>
            </a:pPr>
            <a:r>
              <a:rPr lang="en-US" dirty="0"/>
              <a:t> </a:t>
            </a:r>
            <a:endParaRPr lang="en-IN" dirty="0"/>
          </a:p>
          <a:p>
            <a:r>
              <a:rPr lang="en-US" dirty="0"/>
              <a:t>Phase 3:  Analyzing accuracy of different ML algorithms on extracted </a:t>
            </a:r>
            <a:r>
              <a:rPr lang="en-IN" dirty="0"/>
              <a:t>	</a:t>
            </a:r>
            <a:r>
              <a:rPr lang="en-IN" dirty="0" smtClean="0"/>
              <a:t>	</a:t>
            </a:r>
            <a:r>
              <a:rPr lang="en-US" dirty="0" smtClean="0"/>
              <a:t>                  			  Data </a:t>
            </a:r>
            <a:r>
              <a:rPr lang="en-US" dirty="0"/>
              <a:t>set.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r>
              <a:rPr lang="en-US" dirty="0"/>
              <a:t>Phase 4: </a:t>
            </a:r>
            <a:r>
              <a:rPr lang="en-US" dirty="0" smtClean="0"/>
              <a:t> Implementing </a:t>
            </a:r>
            <a:r>
              <a:rPr lang="en-US" dirty="0"/>
              <a:t>and improvising ML algorithm with best    </a:t>
            </a:r>
            <a:endParaRPr lang="en-IN" dirty="0"/>
          </a:p>
          <a:p>
            <a:pPr marL="0" indent="0">
              <a:buNone/>
            </a:pPr>
            <a:r>
              <a:rPr lang="en-US" dirty="0" smtClean="0"/>
              <a:t>                    </a:t>
            </a:r>
            <a:r>
              <a:rPr lang="en-US" dirty="0"/>
              <a:t>Accuracy results.</a:t>
            </a:r>
            <a:endParaRPr lang="en-IN" dirty="0"/>
          </a:p>
          <a:p>
            <a:pPr marL="0" indent="0">
              <a:buNone/>
            </a:pPr>
            <a:endParaRPr lang="en-IN" dirty="0">
              <a:latin typeface="AR CENA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498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  <a:latin typeface="+mn-lt"/>
              </a:rPr>
              <a:t>Data Collection and </a:t>
            </a:r>
            <a:r>
              <a:rPr lang="en-US" b="1" dirty="0" smtClean="0">
                <a:solidFill>
                  <a:schemeClr val="accent2"/>
                </a:solidFill>
                <a:latin typeface="+mn-lt"/>
              </a:rPr>
              <a:t>Preprocessing</a:t>
            </a:r>
            <a:r>
              <a:rPr lang="en-IN" dirty="0">
                <a:solidFill>
                  <a:schemeClr val="accent2"/>
                </a:solidFill>
              </a:rPr>
              <a:t/>
            </a:r>
            <a:br>
              <a:rPr lang="en-IN" dirty="0">
                <a:solidFill>
                  <a:schemeClr val="accent2"/>
                </a:solidFill>
              </a:rPr>
            </a:br>
            <a:endParaRPr lang="en-IN" dirty="0">
              <a:solidFill>
                <a:schemeClr val="accent2"/>
              </a:solidFill>
              <a:latin typeface="AR DESTINE" panose="02000000000000000000" pitchFamily="2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41621" y="1621476"/>
            <a:ext cx="9813701" cy="4940310"/>
          </a:xfrm>
        </p:spPr>
        <p:txBody>
          <a:bodyPr>
            <a:noAutofit/>
          </a:bodyPr>
          <a:lstStyle/>
          <a:p>
            <a:r>
              <a:rPr lang="en-US" dirty="0"/>
              <a:t>We </a:t>
            </a:r>
            <a:r>
              <a:rPr lang="en-US" dirty="0" smtClean="0"/>
              <a:t>first collected </a:t>
            </a:r>
            <a:r>
              <a:rPr lang="en-US" dirty="0"/>
              <a:t>raw data in the form of SMS messages (~ 3lac) from companies which was provided for open source usage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lvl="0"/>
            <a:r>
              <a:rPr lang="en-US" dirty="0"/>
              <a:t>The types of messages of our interest are :</a:t>
            </a:r>
            <a:endParaRPr lang="en-IN" dirty="0"/>
          </a:p>
          <a:p>
            <a:pPr lvl="0">
              <a:buFont typeface="Wingdings" panose="05000000000000000000" pitchFamily="2" charset="2"/>
              <a:buChar char="ü"/>
            </a:pPr>
            <a:r>
              <a:rPr lang="en-US" dirty="0"/>
              <a:t>	</a:t>
            </a:r>
            <a:r>
              <a:rPr lang="en-US" dirty="0" smtClean="0"/>
              <a:t>Recharge </a:t>
            </a:r>
            <a:r>
              <a:rPr lang="en-US" dirty="0"/>
              <a:t>Transactions </a:t>
            </a:r>
            <a:endParaRPr lang="en-IN" dirty="0"/>
          </a:p>
          <a:p>
            <a:pPr lvl="0">
              <a:buFont typeface="Wingdings" panose="05000000000000000000" pitchFamily="2" charset="2"/>
              <a:buChar char="ü"/>
            </a:pPr>
            <a:r>
              <a:rPr lang="en-US" dirty="0" smtClean="0"/>
              <a:t>	E </a:t>
            </a:r>
            <a:r>
              <a:rPr lang="en-US" dirty="0"/>
              <a:t>– Retail orders.</a:t>
            </a:r>
            <a:endParaRPr lang="en-IN" dirty="0"/>
          </a:p>
          <a:p>
            <a:pPr lvl="0">
              <a:buFont typeface="Wingdings" panose="05000000000000000000" pitchFamily="2" charset="2"/>
              <a:buChar char="ü"/>
            </a:pPr>
            <a:r>
              <a:rPr lang="en-US" dirty="0" smtClean="0"/>
              <a:t>	Bank </a:t>
            </a:r>
            <a:r>
              <a:rPr lang="en-US" dirty="0"/>
              <a:t>Credit and Debit Transactions through various sources such as </a:t>
            </a:r>
            <a:r>
              <a:rPr lang="en-US" dirty="0" smtClean="0"/>
              <a:t>ATM</a:t>
            </a:r>
            <a:r>
              <a:rPr lang="en-US" dirty="0"/>
              <a:t>, </a:t>
            </a:r>
            <a:r>
              <a:rPr lang="en-US" dirty="0" smtClean="0"/>
              <a:t>NEFT  etc</a:t>
            </a:r>
            <a:r>
              <a:rPr lang="en-US" dirty="0"/>
              <a:t>.</a:t>
            </a:r>
            <a:endParaRPr lang="en-IN" dirty="0"/>
          </a:p>
          <a:p>
            <a:pPr lvl="0">
              <a:buFont typeface="Wingdings" panose="05000000000000000000" pitchFamily="2" charset="2"/>
              <a:buChar char="ü"/>
            </a:pPr>
            <a:r>
              <a:rPr lang="en-US" dirty="0" smtClean="0"/>
              <a:t>	EMI </a:t>
            </a:r>
            <a:r>
              <a:rPr lang="en-US" dirty="0"/>
              <a:t>transactions if loan taken</a:t>
            </a:r>
            <a:r>
              <a:rPr lang="en-US" dirty="0" smtClean="0"/>
              <a:t>.</a:t>
            </a:r>
          </a:p>
          <a:p>
            <a:pPr marL="0" lvl="0" indent="0">
              <a:buNone/>
            </a:pPr>
            <a:endParaRPr lang="en-US" dirty="0" smtClean="0"/>
          </a:p>
          <a:p>
            <a:r>
              <a:rPr lang="en-US" dirty="0"/>
              <a:t>But our raw dataset also had some unnecessary messages </a:t>
            </a:r>
            <a:r>
              <a:rPr lang="en-US" dirty="0" smtClean="0"/>
              <a:t>such as Personal messages, Social Media messages, Advertisements etc. </a:t>
            </a:r>
            <a:endParaRPr lang="en-IN" dirty="0"/>
          </a:p>
          <a:p>
            <a:pPr lvl="0"/>
            <a:endParaRPr lang="en-IN" dirty="0"/>
          </a:p>
          <a:p>
            <a:endParaRPr lang="en-US" dirty="0" smtClean="0">
              <a:latin typeface="AR CENA" panose="02000000000000000000" pitchFamily="2" charset="0"/>
            </a:endParaRPr>
          </a:p>
          <a:p>
            <a:pPr lvl="1"/>
            <a:endParaRPr lang="en-US" dirty="0">
              <a:latin typeface="AR CENA" panose="02000000000000000000" pitchFamily="2" charset="0"/>
            </a:endParaRPr>
          </a:p>
          <a:p>
            <a:pPr marL="457200" lvl="1" indent="0">
              <a:buNone/>
            </a:pPr>
            <a:endParaRPr lang="en-US" dirty="0">
              <a:latin typeface="AR CENA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82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:\Users\Amit\Desktop\12834657_983474115064474_141995685_n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273" y="180303"/>
            <a:ext cx="6430165" cy="638792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7175699" y="4121238"/>
            <a:ext cx="4415286" cy="2446986"/>
          </a:xfrm>
        </p:spPr>
        <p:txBody>
          <a:bodyPr/>
          <a:lstStyle/>
          <a:p>
            <a:r>
              <a:rPr lang="en-US" sz="3000" dirty="0" smtClean="0">
                <a:solidFill>
                  <a:schemeClr val="tx1"/>
                </a:solidFill>
              </a:rPr>
              <a:t>Messages</a:t>
            </a:r>
            <a:r>
              <a:rPr lang="en-US" sz="3000" dirty="0" smtClean="0"/>
              <a:t> </a:t>
            </a:r>
            <a:r>
              <a:rPr lang="en-US" sz="3000" dirty="0"/>
              <a:t>of our interest are marked </a:t>
            </a:r>
            <a:r>
              <a:rPr lang="en-US" sz="3000" b="1" dirty="0">
                <a:solidFill>
                  <a:srgbClr val="FF0000"/>
                </a:solidFill>
              </a:rPr>
              <a:t>Red</a:t>
            </a:r>
            <a:r>
              <a:rPr lang="en-US" sz="3000" dirty="0"/>
              <a:t>.</a:t>
            </a:r>
            <a:r>
              <a:rPr lang="en-IN" sz="3000" dirty="0"/>
              <a:t/>
            </a:r>
            <a:br>
              <a:rPr lang="en-IN" sz="3000" dirty="0"/>
            </a:br>
            <a:endParaRPr lang="en-IN" sz="30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496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1486</TotalTime>
  <Words>1308</Words>
  <Application>Microsoft Office PowerPoint</Application>
  <PresentationFormat>Widescreen</PresentationFormat>
  <Paragraphs>195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50" baseType="lpstr">
      <vt:lpstr>AR CENA</vt:lpstr>
      <vt:lpstr>AR DESTINE</vt:lpstr>
      <vt:lpstr>Arial</vt:lpstr>
      <vt:lpstr>Calibri</vt:lpstr>
      <vt:lpstr>CMR10</vt:lpstr>
      <vt:lpstr>Oswald</vt:lpstr>
      <vt:lpstr>Segoe UI Symbol</vt:lpstr>
      <vt:lpstr>Times New Roman</vt:lpstr>
      <vt:lpstr>Trebuchet MS</vt:lpstr>
      <vt:lpstr>Wingdings</vt:lpstr>
      <vt:lpstr>Wingdings 3</vt:lpstr>
      <vt:lpstr>Facet</vt:lpstr>
      <vt:lpstr>Machine learning on raw user SMSes for Loan Risk Prediction</vt:lpstr>
      <vt:lpstr>Abstract</vt:lpstr>
      <vt:lpstr>PowerPoint Presentation</vt:lpstr>
      <vt:lpstr>Introduction</vt:lpstr>
      <vt:lpstr>PowerPoint Presentation</vt:lpstr>
      <vt:lpstr>PowerPoint Presentation</vt:lpstr>
      <vt:lpstr>Methodology</vt:lpstr>
      <vt:lpstr>Data Collection and Preprocessing </vt:lpstr>
      <vt:lpstr>Messages of our interest are marked Red. </vt:lpstr>
      <vt:lpstr>PowerPoint Presentation</vt:lpstr>
      <vt:lpstr>Recharge Transaction Analysis:  FROM: AX-AIRMTA “Recharge with Rs18 from any airtel Retailer &amp; enjoy 150 Local SMS for 14 days.”  From: DM-iPAYTM “Recharge successful for Rs 200.00 .Talktime Credited: Rs 200.00, Processing Fee: Rs -22.00, Service Tax: Rs 22.00. Current Balance: Rs 200.01. Validity : 29-Dec-37”  From: AM-iPAYTM “Hi There! Recharge of Airtel Mobile 9880439102 has been submitted to AirTel. However, AirTel is taking time to process your recharge. You will either receive recharge in next 2-3 hours, or your amount will be refunded in your Paytm wallet.”  It can be observed that all the successful recharge messages have word “Recharge” followed by “successful” in common.  </vt:lpstr>
      <vt:lpstr>  So, we used the regex :  new RegExp(/recharge.*\ssuccess/i)   case insensitive for targeting the specific messages.  </vt:lpstr>
      <vt:lpstr>  Vendor for each recharge could be found out by the “from” field of every SMS. Ex: AM-iPAYTM, DM-iPAYTM</vt:lpstr>
      <vt:lpstr>Debited Amount Analysis :   All the messages containing the word “debited” were first selected and then out of those messages having “recharge” or “EMI” word were ignored for processing.  </vt:lpstr>
      <vt:lpstr>PowerPoint Presentation</vt:lpstr>
      <vt:lpstr>PowerPoint Presentation</vt:lpstr>
      <vt:lpstr>PowerPoint Presentation</vt:lpstr>
      <vt:lpstr>PowerPoint Presentation</vt:lpstr>
      <vt:lpstr>DECISION TREE</vt:lpstr>
      <vt:lpstr>GINI INDEX</vt:lpstr>
      <vt:lpstr>PowerPoint Presentation</vt:lpstr>
      <vt:lpstr>PowerPoint Presentation</vt:lpstr>
      <vt:lpstr>Proposed Approach using ANN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6. Conclusions</vt:lpstr>
      <vt:lpstr>THANK YOU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Camera Based Virtual Keyboard</dc:title>
  <dc:creator>Aditya Varshney</dc:creator>
  <cp:lastModifiedBy>Abhishek Jaiswal</cp:lastModifiedBy>
  <cp:revision>179</cp:revision>
  <dcterms:created xsi:type="dcterms:W3CDTF">2015-09-13T16:00:53Z</dcterms:created>
  <dcterms:modified xsi:type="dcterms:W3CDTF">2016-05-15T10:49:22Z</dcterms:modified>
</cp:coreProperties>
</file>