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8" Type="http://schemas.openxmlformats.org/officeDocument/2006/relationships/font" Target="fonts/font1.fntdata"/><Relationship Id="rId19" Type="http://schemas.openxmlformats.org/officeDocument/2006/relationships/font" Target="fonts/font2.fntdata"/><Relationship Id="rId20" Type="http://schemas.openxmlformats.org/officeDocument/2006/relationships/font" Target="fonts/font3.fntdata"/><Relationship Id="rId21" Type="http://schemas.openxmlformats.org/officeDocument/2006/relationships/font" Target="fonts/font4.fntdata"/><Relationship Id="rId22" Type="http://schemas.openxmlformats.org/officeDocument/2006/relationships/font" Target="fonts/font5.fntdata"/><Relationship Id="rId23" Type="http://schemas.openxmlformats.org/officeDocument/2006/relationships/font" Target="fonts/font6.fntdata"/><Relationship Id="rId24" Type="http://schemas.openxmlformats.org/officeDocument/2006/relationships/font" Target="fonts/font7.fntdata"/><Relationship Id="rId25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2" Type="http://schemas.openxmlformats.org/officeDocument/2006/relationships/image" Target="../media/image-1010-2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2" Type="http://schemas.openxmlformats.org/officeDocument/2006/relationships/image" Target="../media/image-1011-2.png"/><Relationship Id="rId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2-1.png"/><Relationship Id="rId2" Type="http://schemas.openxmlformats.org/officeDocument/2006/relationships/image" Target="../media/image-1012-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0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87297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Customer Shopping Behavior Analysis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63069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Uncovering insights from 3,900 purchases across product categories to guide strategic decisions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5925" y="578168"/>
            <a:ext cx="6537008" cy="656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50"/>
              </a:lnSpc>
              <a:buNone/>
            </a:pPr>
            <a:r>
              <a:rPr lang="en-US" sz="41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Strategic Recommendations</a:t>
            </a:r>
            <a:endParaRPr lang="en-US" sz="4100" dirty="0"/>
          </a:p>
        </p:txBody>
      </p:sp>
      <p:sp>
        <p:nvSpPr>
          <p:cNvPr id="3" name="Shape 1"/>
          <p:cNvSpPr/>
          <p:nvPr/>
        </p:nvSpPr>
        <p:spPr>
          <a:xfrm>
            <a:off x="735925" y="1655683"/>
            <a:ext cx="473035" cy="473035"/>
          </a:xfrm>
          <a:prstGeom prst="roundRect">
            <a:avLst>
              <a:gd name="adj" fmla="val 1867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14685" y="1695033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450" dirty="0"/>
          </a:p>
        </p:txBody>
      </p:sp>
      <p:sp>
        <p:nvSpPr>
          <p:cNvPr id="5" name="Text 3"/>
          <p:cNvSpPr/>
          <p:nvPr/>
        </p:nvSpPr>
        <p:spPr>
          <a:xfrm>
            <a:off x="1419225" y="1727954"/>
            <a:ext cx="3459242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Increase Average Order Value</a:t>
            </a:r>
            <a:endParaRPr lang="en-US" sz="2050" dirty="0"/>
          </a:p>
        </p:txBody>
      </p:sp>
      <p:sp>
        <p:nvSpPr>
          <p:cNvPr id="6" name="Text 4"/>
          <p:cNvSpPr/>
          <p:nvPr/>
        </p:nvSpPr>
        <p:spPr>
          <a:xfrm>
            <a:off x="1419225" y="2182654"/>
            <a:ext cx="12475250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Bundle deals, minimum purchase thresholds, volume discounts</a:t>
            </a:r>
            <a:endParaRPr lang="en-US" sz="1650" dirty="0"/>
          </a:p>
        </p:txBody>
      </p:sp>
      <p:sp>
        <p:nvSpPr>
          <p:cNvPr id="7" name="Shape 5"/>
          <p:cNvSpPr/>
          <p:nvPr/>
        </p:nvSpPr>
        <p:spPr>
          <a:xfrm>
            <a:off x="735925" y="2939534"/>
            <a:ext cx="473035" cy="473035"/>
          </a:xfrm>
          <a:prstGeom prst="roundRect">
            <a:avLst>
              <a:gd name="adj" fmla="val 1867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814685" y="2978884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450" dirty="0"/>
          </a:p>
        </p:txBody>
      </p:sp>
      <p:sp>
        <p:nvSpPr>
          <p:cNvPr id="9" name="Text 7"/>
          <p:cNvSpPr/>
          <p:nvPr/>
        </p:nvSpPr>
        <p:spPr>
          <a:xfrm>
            <a:off x="1419225" y="3011805"/>
            <a:ext cx="3042642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Expand Subscription Base</a:t>
            </a:r>
            <a:endParaRPr lang="en-US" sz="2050" dirty="0"/>
          </a:p>
        </p:txBody>
      </p:sp>
      <p:sp>
        <p:nvSpPr>
          <p:cNvPr id="10" name="Text 8"/>
          <p:cNvSpPr/>
          <p:nvPr/>
        </p:nvSpPr>
        <p:spPr>
          <a:xfrm>
            <a:off x="1419225" y="3466505"/>
            <a:ext cx="12475250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Target Middle-age and Senior segments with compelling incentives</a:t>
            </a:r>
            <a:endParaRPr lang="en-US" sz="1650" dirty="0"/>
          </a:p>
        </p:txBody>
      </p:sp>
      <p:sp>
        <p:nvSpPr>
          <p:cNvPr id="11" name="Shape 9"/>
          <p:cNvSpPr/>
          <p:nvPr/>
        </p:nvSpPr>
        <p:spPr>
          <a:xfrm>
            <a:off x="735925" y="4223385"/>
            <a:ext cx="473035" cy="473035"/>
          </a:xfrm>
          <a:prstGeom prst="roundRect">
            <a:avLst>
              <a:gd name="adj" fmla="val 1867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814685" y="4262735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450" dirty="0"/>
          </a:p>
        </p:txBody>
      </p:sp>
      <p:sp>
        <p:nvSpPr>
          <p:cNvPr id="13" name="Text 11"/>
          <p:cNvSpPr/>
          <p:nvPr/>
        </p:nvSpPr>
        <p:spPr>
          <a:xfrm>
            <a:off x="1419225" y="4295656"/>
            <a:ext cx="3081218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Diversify Revenue Sources</a:t>
            </a:r>
            <a:endParaRPr lang="en-US" sz="2050" dirty="0"/>
          </a:p>
        </p:txBody>
      </p:sp>
      <p:sp>
        <p:nvSpPr>
          <p:cNvPr id="14" name="Text 12"/>
          <p:cNvSpPr/>
          <p:nvPr/>
        </p:nvSpPr>
        <p:spPr>
          <a:xfrm>
            <a:off x="1419225" y="4750356"/>
            <a:ext cx="12475250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Grow Adult and Senior segments beyond Young Adult dominance</a:t>
            </a:r>
            <a:endParaRPr lang="en-US" sz="1650" dirty="0"/>
          </a:p>
        </p:txBody>
      </p:sp>
      <p:sp>
        <p:nvSpPr>
          <p:cNvPr id="15" name="Shape 13"/>
          <p:cNvSpPr/>
          <p:nvPr/>
        </p:nvSpPr>
        <p:spPr>
          <a:xfrm>
            <a:off x="735925" y="5507236"/>
            <a:ext cx="473035" cy="473035"/>
          </a:xfrm>
          <a:prstGeom prst="roundRect">
            <a:avLst>
              <a:gd name="adj" fmla="val 1867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814685" y="5546586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4</a:t>
            </a:r>
            <a:endParaRPr lang="en-US" sz="2450" dirty="0"/>
          </a:p>
        </p:txBody>
      </p:sp>
      <p:sp>
        <p:nvSpPr>
          <p:cNvPr id="17" name="Text 15"/>
          <p:cNvSpPr/>
          <p:nvPr/>
        </p:nvSpPr>
        <p:spPr>
          <a:xfrm>
            <a:off x="1419225" y="5579507"/>
            <a:ext cx="3176230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Optimize Seasonal Strategy</a:t>
            </a:r>
            <a:endParaRPr lang="en-US" sz="2050" dirty="0"/>
          </a:p>
        </p:txBody>
      </p:sp>
      <p:sp>
        <p:nvSpPr>
          <p:cNvPr id="18" name="Text 16"/>
          <p:cNvSpPr/>
          <p:nvPr/>
        </p:nvSpPr>
        <p:spPr>
          <a:xfrm>
            <a:off x="1419225" y="6034207"/>
            <a:ext cx="12475250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Capitalize on Fall peak, boost Spring promotions</a:t>
            </a:r>
            <a:endParaRPr lang="en-US" sz="1650" dirty="0"/>
          </a:p>
        </p:txBody>
      </p:sp>
      <p:sp>
        <p:nvSpPr>
          <p:cNvPr id="19" name="Shape 17"/>
          <p:cNvSpPr/>
          <p:nvPr/>
        </p:nvSpPr>
        <p:spPr>
          <a:xfrm>
            <a:off x="735925" y="6791087"/>
            <a:ext cx="473035" cy="473035"/>
          </a:xfrm>
          <a:prstGeom prst="roundRect">
            <a:avLst>
              <a:gd name="adj" fmla="val 18670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814685" y="6830437"/>
            <a:ext cx="315397" cy="3942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50"/>
              </a:lnSpc>
              <a:buNone/>
            </a:pPr>
            <a:r>
              <a:rPr lang="en-US" sz="24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5</a:t>
            </a:r>
            <a:endParaRPr lang="en-US" sz="2450" dirty="0"/>
          </a:p>
        </p:txBody>
      </p:sp>
      <p:sp>
        <p:nvSpPr>
          <p:cNvPr id="21" name="Text 19"/>
          <p:cNvSpPr/>
          <p:nvPr/>
        </p:nvSpPr>
        <p:spPr>
          <a:xfrm>
            <a:off x="1419225" y="6863358"/>
            <a:ext cx="2844403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Improve Review Ratings</a:t>
            </a:r>
            <a:endParaRPr lang="en-US" sz="2050" dirty="0"/>
          </a:p>
        </p:txBody>
      </p:sp>
      <p:sp>
        <p:nvSpPr>
          <p:cNvPr id="22" name="Text 20"/>
          <p:cNvSpPr/>
          <p:nvPr/>
        </p:nvSpPr>
        <p:spPr>
          <a:xfrm>
            <a:off x="1419225" y="7318058"/>
            <a:ext cx="12475250" cy="3363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Address complaints, incentivize satisfied customer reviews (current: 3.75/5)</a:t>
            </a:r>
            <a:endParaRPr lang="en-US" sz="16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6425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Interactive Dashboard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71319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Tableau visualization synthesizes all insights for real-time monitoring and decision-making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3694152"/>
            <a:ext cx="3664744" cy="1322189"/>
          </a:xfrm>
          <a:prstGeom prst="roundRect">
            <a:avLst>
              <a:gd name="adj" fmla="val 7205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1028224" y="39285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$9.76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8224" y="4419005"/>
            <a:ext cx="31958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Average purchase amount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348" y="3694152"/>
            <a:ext cx="3664863" cy="1322189"/>
          </a:xfrm>
          <a:prstGeom prst="roundRect">
            <a:avLst>
              <a:gd name="adj" fmla="val 7205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919782" y="39285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3.75/5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4919782" y="4419005"/>
            <a:ext cx="31959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Average review rating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5243155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1028224" y="54775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3,900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1028224" y="5968008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Total transactions analyzed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0218" y="622340"/>
            <a:ext cx="5644515" cy="7055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Dataset Overview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790218" y="1666518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3580" y="1899880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3,900 Purchases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3580" y="2387918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18 columns of transactional data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0218" y="3208139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23580" y="3441502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Customer Data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3580" y="3929539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Demographics, subscription status, location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0218" y="4749760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023580" y="4983123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Purchase Details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3580" y="5471160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Categories, amounts, seasons, shipping types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790218" y="6291382"/>
            <a:ext cx="7563564" cy="1315879"/>
          </a:xfrm>
          <a:prstGeom prst="roundRect">
            <a:avLst>
              <a:gd name="adj" fmla="val 7206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23580" y="6524744"/>
            <a:ext cx="2822258" cy="352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Behavior Metrics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23580" y="7012781"/>
            <a:ext cx="7096839" cy="3611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0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Discounts, reviews, purchase frequency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04593"/>
            <a:ext cx="719804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Preparation &amp; Cleaning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67000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Gelasio Light" pitchFamily="34" charset="0"/>
                <a:ea typeface="Gelasio Light" pitchFamily="34" charset="-122"/>
                <a:cs typeface="Gelasio Light" pitchFamily="34" charset="-120"/>
              </a:rPr>
              <a:t>01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022044"/>
            <a:ext cx="4196358" cy="30480"/>
          </a:xfrm>
          <a:prstGeom prst="rect">
            <a:avLst/>
          </a:prstGeom>
          <a:solidFill>
            <a:srgbClr val="E5E5E0"/>
          </a:solidFill>
          <a:ln/>
        </p:spPr>
      </p:sp>
      <p:sp>
        <p:nvSpPr>
          <p:cNvPr id="5" name="Text 3"/>
          <p:cNvSpPr/>
          <p:nvPr/>
        </p:nvSpPr>
        <p:spPr>
          <a:xfrm>
            <a:off x="793790" y="31963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 Loading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3686770"/>
            <a:ext cx="41963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Imported dataset using pandas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216962" y="2667000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Gelasio Light" pitchFamily="34" charset="0"/>
                <a:ea typeface="Gelasio Light" pitchFamily="34" charset="-122"/>
                <a:cs typeface="Gelasio Light" pitchFamily="34" charset="-120"/>
              </a:rPr>
              <a:t>02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5216962" y="3022044"/>
            <a:ext cx="4196358" cy="30480"/>
          </a:xfrm>
          <a:prstGeom prst="rect">
            <a:avLst/>
          </a:prstGeom>
          <a:solidFill>
            <a:srgbClr val="E5E5E0"/>
          </a:solidFill>
          <a:ln/>
        </p:spPr>
      </p:sp>
      <p:sp>
        <p:nvSpPr>
          <p:cNvPr id="9" name="Text 7"/>
          <p:cNvSpPr/>
          <p:nvPr/>
        </p:nvSpPr>
        <p:spPr>
          <a:xfrm>
            <a:off x="5216962" y="31963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Initial Exploration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216962" y="3686770"/>
            <a:ext cx="41963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Checked structure and summary statistics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9640133" y="2667000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Gelasio Light" pitchFamily="34" charset="0"/>
                <a:ea typeface="Gelasio Light" pitchFamily="34" charset="-122"/>
                <a:cs typeface="Gelasio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9640133" y="3022044"/>
            <a:ext cx="4196358" cy="30480"/>
          </a:xfrm>
          <a:prstGeom prst="rect">
            <a:avLst/>
          </a:prstGeom>
          <a:solidFill>
            <a:srgbClr val="E5E5E0"/>
          </a:solidFill>
          <a:ln/>
        </p:spPr>
      </p:sp>
      <p:sp>
        <p:nvSpPr>
          <p:cNvPr id="13" name="Text 11"/>
          <p:cNvSpPr/>
          <p:nvPr/>
        </p:nvSpPr>
        <p:spPr>
          <a:xfrm>
            <a:off x="9640133" y="319635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Missing Data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640133" y="3686770"/>
            <a:ext cx="4196358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Imputed 37 null values in Review Rating using median by category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4809411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Gelasio Light" pitchFamily="34" charset="0"/>
                <a:ea typeface="Gelasio Light" pitchFamily="34" charset="-122"/>
                <a:cs typeface="Gelasio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93790" y="5164455"/>
            <a:ext cx="6407944" cy="30480"/>
          </a:xfrm>
          <a:prstGeom prst="rect">
            <a:avLst/>
          </a:prstGeom>
          <a:solidFill>
            <a:srgbClr val="E5E5E0"/>
          </a:solidFill>
          <a:ln/>
        </p:spPr>
      </p:sp>
      <p:sp>
        <p:nvSpPr>
          <p:cNvPr id="17" name="Text 15"/>
          <p:cNvSpPr/>
          <p:nvPr/>
        </p:nvSpPr>
        <p:spPr>
          <a:xfrm>
            <a:off x="793790" y="53387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Standardization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93790" y="5829181"/>
            <a:ext cx="640794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Renamed columns to snake case, created age groups and frequency metrics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428548" y="4809411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Gelasio Light" pitchFamily="34" charset="0"/>
                <a:ea typeface="Gelasio Light" pitchFamily="34" charset="-122"/>
                <a:cs typeface="Gelasio Light" pitchFamily="34" charset="-120"/>
              </a:rPr>
              <a:t>05</a:t>
            </a:r>
            <a:endParaRPr lang="en-US" sz="1750" dirty="0"/>
          </a:p>
        </p:txBody>
      </p:sp>
      <p:sp>
        <p:nvSpPr>
          <p:cNvPr id="20" name="Shape 18"/>
          <p:cNvSpPr/>
          <p:nvPr/>
        </p:nvSpPr>
        <p:spPr>
          <a:xfrm>
            <a:off x="7428548" y="5164455"/>
            <a:ext cx="6407944" cy="30480"/>
          </a:xfrm>
          <a:prstGeom prst="rect">
            <a:avLst/>
          </a:prstGeom>
          <a:solidFill>
            <a:srgbClr val="E5E5E0"/>
          </a:solidFill>
          <a:ln/>
        </p:spPr>
      </p:sp>
      <p:sp>
        <p:nvSpPr>
          <p:cNvPr id="21" name="Text 19"/>
          <p:cNvSpPr/>
          <p:nvPr/>
        </p:nvSpPr>
        <p:spPr>
          <a:xfrm>
            <a:off x="7428548" y="53387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Database Integration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7428548" y="5829181"/>
            <a:ext cx="640794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Loaded cleaned data into PostgreSQL for SQL analysis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1021" y="433030"/>
            <a:ext cx="6129576" cy="49196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0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Revenue Insights by Demographics</a:t>
            </a:r>
            <a:endParaRPr lang="en-US" sz="3050" dirty="0"/>
          </a:p>
        </p:txBody>
      </p:sp>
      <p:sp>
        <p:nvSpPr>
          <p:cNvPr id="3" name="Text 1"/>
          <p:cNvSpPr/>
          <p:nvPr/>
        </p:nvSpPr>
        <p:spPr>
          <a:xfrm>
            <a:off x="551021" y="1318498"/>
            <a:ext cx="1968222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Revenue by Gender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551021" y="1721882"/>
            <a:ext cx="6572131" cy="2519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Compared spending patterns between male and female customers</a:t>
            </a:r>
            <a:endParaRPr lang="en-US" sz="120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021" y="2150864"/>
            <a:ext cx="6572131" cy="657213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514868" y="1318498"/>
            <a:ext cx="1982748" cy="2459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50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Revenue by Age Group</a:t>
            </a:r>
            <a:endParaRPr lang="en-US" sz="1500" dirty="0"/>
          </a:p>
        </p:txBody>
      </p:sp>
      <p:sp>
        <p:nvSpPr>
          <p:cNvPr id="7" name="Text 4"/>
          <p:cNvSpPr/>
          <p:nvPr/>
        </p:nvSpPr>
        <p:spPr>
          <a:xfrm>
            <a:off x="7514868" y="1721882"/>
            <a:ext cx="6572131" cy="5038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Young Adults lead revenue generation, with Middle-age and Senior segments showing high purchase volume</a:t>
            </a:r>
            <a:endParaRPr lang="en-US" sz="120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868" y="2402800"/>
            <a:ext cx="6572131" cy="65721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45212"/>
            <a:ext cx="643116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Subscription Opportunity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588538" y="3381970"/>
            <a:ext cx="278987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450"/>
              </a:lnSpc>
              <a:buNone/>
            </a:pPr>
            <a:r>
              <a:rPr lang="en-US" sz="44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26.88%</a:t>
            </a:r>
            <a:endParaRPr lang="en-US" sz="44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2428" y="1964293"/>
            <a:ext cx="3402330" cy="340233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565916" y="56501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Currently Subscribed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6140529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Existing subscriber base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9251633" y="3381970"/>
            <a:ext cx="278987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450"/>
              </a:lnSpc>
              <a:buNone/>
            </a:pPr>
            <a:r>
              <a:rPr lang="en-US" sz="44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73.12%</a:t>
            </a:r>
            <a:endParaRPr lang="en-US" sz="44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5523" y="1964293"/>
            <a:ext cx="3402330" cy="3402330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9229130" y="56501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Not Subscribed</a:t>
            </a:r>
            <a:endParaRPr lang="en-US" sz="2200" dirty="0"/>
          </a:p>
        </p:txBody>
      </p:sp>
      <p:sp>
        <p:nvSpPr>
          <p:cNvPr id="10" name="Text 6"/>
          <p:cNvSpPr/>
          <p:nvPr/>
        </p:nvSpPr>
        <p:spPr>
          <a:xfrm>
            <a:off x="7456884" y="6140529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Huge untapped potential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793790" y="675858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Recommendations: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Offer 10-15% subscriber discount, exclusive early access, free shipping for members. Target Middle-age and Senior segments.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68285" y="446484"/>
            <a:ext cx="5416868" cy="507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950"/>
              </a:lnSpc>
              <a:buNone/>
            </a:pPr>
            <a:r>
              <a:rPr lang="en-US" sz="31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Discount &amp; Shipping Behavior</a:t>
            </a:r>
            <a:endParaRPr lang="en-US" sz="3150" dirty="0"/>
          </a:p>
        </p:txBody>
      </p:sp>
      <p:sp>
        <p:nvSpPr>
          <p:cNvPr id="3" name="Text 1"/>
          <p:cNvSpPr/>
          <p:nvPr/>
        </p:nvSpPr>
        <p:spPr>
          <a:xfrm>
            <a:off x="568285" y="1359575"/>
            <a:ext cx="2783919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High-Spending Discount Users</a:t>
            </a:r>
            <a:endParaRPr lang="en-US" sz="1550" dirty="0"/>
          </a:p>
        </p:txBody>
      </p:sp>
      <p:sp>
        <p:nvSpPr>
          <p:cNvPr id="4" name="Text 2"/>
          <p:cNvSpPr/>
          <p:nvPr/>
        </p:nvSpPr>
        <p:spPr>
          <a:xfrm>
            <a:off x="568285" y="1775579"/>
            <a:ext cx="6548914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Customers using discounts while spending above average purchase amount</a:t>
            </a:r>
            <a:endParaRPr lang="en-US" sz="12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285" y="2218015"/>
            <a:ext cx="6548914" cy="6548914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520821" y="1359575"/>
            <a:ext cx="2438995" cy="2537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5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Shipping Type Comparison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7520821" y="1775579"/>
            <a:ext cx="6548914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2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Standard vs. Express shipping average purchase amounts analyzed</a:t>
            </a:r>
            <a:endParaRPr lang="en-US" sz="12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0821" y="2218015"/>
            <a:ext cx="6548914" cy="654891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07075" y="398740"/>
            <a:ext cx="3890605" cy="3633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22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Product Performance Analysis</a:t>
            </a:r>
            <a:endParaRPr lang="en-US" sz="2250" dirty="0"/>
          </a:p>
        </p:txBody>
      </p:sp>
      <p:sp>
        <p:nvSpPr>
          <p:cNvPr id="4" name="Shape 1"/>
          <p:cNvSpPr/>
          <p:nvPr/>
        </p:nvSpPr>
        <p:spPr>
          <a:xfrm>
            <a:off x="407075" y="936546"/>
            <a:ext cx="8329851" cy="1863090"/>
          </a:xfrm>
          <a:prstGeom prst="roundRect">
            <a:avLst>
              <a:gd name="adj" fmla="val 2622"/>
            </a:avLst>
          </a:prstGeom>
          <a:solidFill>
            <a:srgbClr val="FFFFFF">
              <a:alpha val="95000"/>
            </a:srgbClr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538520" y="1067991"/>
            <a:ext cx="1622108" cy="181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Top 5 Products by Rating</a:t>
            </a:r>
            <a:endParaRPr lang="en-US" sz="1100" dirty="0"/>
          </a:p>
        </p:txBody>
      </p:sp>
      <p:sp>
        <p:nvSpPr>
          <p:cNvPr id="6" name="Text 3"/>
          <p:cNvSpPr/>
          <p:nvPr/>
        </p:nvSpPr>
        <p:spPr>
          <a:xfrm>
            <a:off x="538520" y="1319451"/>
            <a:ext cx="8066961" cy="186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highest average review ratings are:</a:t>
            </a:r>
            <a:endParaRPr lang="en-US" sz="900" dirty="0"/>
          </a:p>
        </p:txBody>
      </p:sp>
      <p:sp>
        <p:nvSpPr>
          <p:cNvPr id="7" name="Text 4"/>
          <p:cNvSpPr/>
          <p:nvPr/>
        </p:nvSpPr>
        <p:spPr>
          <a:xfrm>
            <a:off x="538520" y="1575316"/>
            <a:ext cx="8066961" cy="186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Silk Blend Scarf: 4.9/5 (280 reviews)</a:t>
            </a:r>
            <a:endParaRPr lang="en-US" sz="900" dirty="0"/>
          </a:p>
        </p:txBody>
      </p:sp>
      <p:sp>
        <p:nvSpPr>
          <p:cNvPr id="8" name="Text 5"/>
          <p:cNvSpPr/>
          <p:nvPr/>
        </p:nvSpPr>
        <p:spPr>
          <a:xfrm>
            <a:off x="538520" y="1802011"/>
            <a:ext cx="8066961" cy="186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Classic Denim Jacket: 4.8/5 (410 reviews)</a:t>
            </a:r>
            <a:endParaRPr lang="en-US" sz="900" dirty="0"/>
          </a:p>
        </p:txBody>
      </p:sp>
      <p:sp>
        <p:nvSpPr>
          <p:cNvPr id="9" name="Text 6"/>
          <p:cNvSpPr/>
          <p:nvPr/>
        </p:nvSpPr>
        <p:spPr>
          <a:xfrm>
            <a:off x="538520" y="2028706"/>
            <a:ext cx="8066961" cy="186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Minimalist Silver Necklace: 4.7/5 (350 reviews)</a:t>
            </a:r>
            <a:endParaRPr lang="en-US" sz="900" dirty="0"/>
          </a:p>
        </p:txBody>
      </p:sp>
      <p:sp>
        <p:nvSpPr>
          <p:cNvPr id="10" name="Text 7"/>
          <p:cNvSpPr/>
          <p:nvPr/>
        </p:nvSpPr>
        <p:spPr>
          <a:xfrm>
            <a:off x="538520" y="2255401"/>
            <a:ext cx="8066961" cy="186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Comfort-Fit Leggings: 4.7/5 (520 reviews)</a:t>
            </a:r>
            <a:endParaRPr lang="en-US" sz="900" dirty="0"/>
          </a:p>
        </p:txBody>
      </p:sp>
      <p:sp>
        <p:nvSpPr>
          <p:cNvPr id="11" name="Text 8"/>
          <p:cNvSpPr/>
          <p:nvPr/>
        </p:nvSpPr>
        <p:spPr>
          <a:xfrm>
            <a:off x="538520" y="2482096"/>
            <a:ext cx="8066961" cy="186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Boho Fringe Crossbody Bag: 4.6/5 (190 reviews)</a:t>
            </a:r>
            <a:endParaRPr lang="en-US" sz="900" dirty="0"/>
          </a:p>
        </p:txBody>
      </p:sp>
      <p:sp>
        <p:nvSpPr>
          <p:cNvPr id="12" name="Shape 9"/>
          <p:cNvSpPr/>
          <p:nvPr/>
        </p:nvSpPr>
        <p:spPr>
          <a:xfrm>
            <a:off x="407075" y="2915841"/>
            <a:ext cx="8329851" cy="1863090"/>
          </a:xfrm>
          <a:prstGeom prst="roundRect">
            <a:avLst>
              <a:gd name="adj" fmla="val 2622"/>
            </a:avLst>
          </a:prstGeom>
          <a:solidFill>
            <a:srgbClr val="FFFFFF">
              <a:alpha val="95000"/>
            </a:srgbClr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538520" y="3047286"/>
            <a:ext cx="1948815" cy="181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Discount-Dependent Products</a:t>
            </a:r>
            <a:endParaRPr lang="en-US" sz="1100" dirty="0"/>
          </a:p>
        </p:txBody>
      </p:sp>
      <p:sp>
        <p:nvSpPr>
          <p:cNvPr id="14" name="Text 11"/>
          <p:cNvSpPr/>
          <p:nvPr/>
        </p:nvSpPr>
        <p:spPr>
          <a:xfrm>
            <a:off x="538520" y="3298746"/>
            <a:ext cx="8066961" cy="186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These 5 products had the highest percentage of discounted purchases:</a:t>
            </a:r>
            <a:endParaRPr lang="en-US" sz="900" dirty="0"/>
          </a:p>
        </p:txBody>
      </p:sp>
      <p:sp>
        <p:nvSpPr>
          <p:cNvPr id="15" name="Text 12"/>
          <p:cNvSpPr/>
          <p:nvPr/>
        </p:nvSpPr>
        <p:spPr>
          <a:xfrm>
            <a:off x="538520" y="3554611"/>
            <a:ext cx="8066961" cy="186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Emerald Evening Gown: 85% of purchases discounted</a:t>
            </a:r>
            <a:endParaRPr lang="en-US" sz="900" dirty="0"/>
          </a:p>
        </p:txBody>
      </p:sp>
      <p:sp>
        <p:nvSpPr>
          <p:cNvPr id="16" name="Text 13"/>
          <p:cNvSpPr/>
          <p:nvPr/>
        </p:nvSpPr>
        <p:spPr>
          <a:xfrm>
            <a:off x="538520" y="3781306"/>
            <a:ext cx="8066961" cy="186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Sequin Party Top: 78% of purchases discounted</a:t>
            </a:r>
            <a:endParaRPr lang="en-US" sz="900" dirty="0"/>
          </a:p>
        </p:txBody>
      </p:sp>
      <p:sp>
        <p:nvSpPr>
          <p:cNvPr id="17" name="Text 14"/>
          <p:cNvSpPr/>
          <p:nvPr/>
        </p:nvSpPr>
        <p:spPr>
          <a:xfrm>
            <a:off x="538520" y="4008001"/>
            <a:ext cx="8066961" cy="186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Designer Logo Belt: 72% of purchases discounted</a:t>
            </a:r>
            <a:endParaRPr lang="en-US" sz="900" dirty="0"/>
          </a:p>
        </p:txBody>
      </p:sp>
      <p:sp>
        <p:nvSpPr>
          <p:cNvPr id="18" name="Text 15"/>
          <p:cNvSpPr/>
          <p:nvPr/>
        </p:nvSpPr>
        <p:spPr>
          <a:xfrm>
            <a:off x="538520" y="4234696"/>
            <a:ext cx="8066961" cy="186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Premium Leather Wallet: 65% of purchases discounted</a:t>
            </a:r>
            <a:endParaRPr lang="en-US" sz="900" dirty="0"/>
          </a:p>
        </p:txBody>
      </p:sp>
      <p:sp>
        <p:nvSpPr>
          <p:cNvPr id="19" name="Text 16"/>
          <p:cNvSpPr/>
          <p:nvPr/>
        </p:nvSpPr>
        <p:spPr>
          <a:xfrm>
            <a:off x="538520" y="4461391"/>
            <a:ext cx="8066961" cy="186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Athletic Performance Shorts: 60% of purchases discounted</a:t>
            </a:r>
            <a:endParaRPr lang="en-US" sz="900" dirty="0"/>
          </a:p>
        </p:txBody>
      </p:sp>
      <p:sp>
        <p:nvSpPr>
          <p:cNvPr id="20" name="Shape 17"/>
          <p:cNvSpPr/>
          <p:nvPr/>
        </p:nvSpPr>
        <p:spPr>
          <a:xfrm>
            <a:off x="407075" y="4895136"/>
            <a:ext cx="8329851" cy="1409700"/>
          </a:xfrm>
          <a:prstGeom prst="roundRect">
            <a:avLst>
              <a:gd name="adj" fmla="val 3466"/>
            </a:avLst>
          </a:prstGeom>
          <a:solidFill>
            <a:srgbClr val="FFFFFF">
              <a:alpha val="95000"/>
            </a:srgbClr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38520" y="5026581"/>
            <a:ext cx="1453991" cy="181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Top 3 per Category</a:t>
            </a:r>
            <a:endParaRPr lang="en-US" sz="1100" dirty="0"/>
          </a:p>
        </p:txBody>
      </p:sp>
      <p:sp>
        <p:nvSpPr>
          <p:cNvPr id="22" name="Text 19"/>
          <p:cNvSpPr/>
          <p:nvPr/>
        </p:nvSpPr>
        <p:spPr>
          <a:xfrm>
            <a:off x="538520" y="5278041"/>
            <a:ext cx="8066961" cy="186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The most purchased products within key categories are:</a:t>
            </a:r>
            <a:endParaRPr lang="en-US" sz="900" dirty="0"/>
          </a:p>
        </p:txBody>
      </p:sp>
      <p:sp>
        <p:nvSpPr>
          <p:cNvPr id="23" name="Text 20"/>
          <p:cNvSpPr/>
          <p:nvPr/>
        </p:nvSpPr>
        <p:spPr>
          <a:xfrm>
            <a:off x="538520" y="5533906"/>
            <a:ext cx="8066961" cy="186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Clothing:</a:t>
            </a:r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Floral Print Blouse, A-Line Midi Dress, High-Waist Skinny Jeans</a:t>
            </a:r>
            <a:endParaRPr lang="en-US" sz="900" dirty="0"/>
          </a:p>
        </p:txBody>
      </p:sp>
      <p:sp>
        <p:nvSpPr>
          <p:cNvPr id="24" name="Text 21"/>
          <p:cNvSpPr/>
          <p:nvPr/>
        </p:nvSpPr>
        <p:spPr>
          <a:xfrm>
            <a:off x="538520" y="5760601"/>
            <a:ext cx="8066961" cy="186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Accessories:</a:t>
            </a:r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Pearl Drop Earrings, Oversized Sunglasses, Canvas Tote Bag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538520" y="5987296"/>
            <a:ext cx="8066961" cy="186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Footwear:</a:t>
            </a:r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Comfort Loafers, Strappy Sandals, Classic White Sneakers</a:t>
            </a:r>
            <a:endParaRPr lang="en-US" sz="900" dirty="0"/>
          </a:p>
        </p:txBody>
      </p:sp>
      <p:sp>
        <p:nvSpPr>
          <p:cNvPr id="26" name="Shape 23"/>
          <p:cNvSpPr/>
          <p:nvPr/>
        </p:nvSpPr>
        <p:spPr>
          <a:xfrm>
            <a:off x="407075" y="6421041"/>
            <a:ext cx="8329851" cy="1409700"/>
          </a:xfrm>
          <a:prstGeom prst="roundRect">
            <a:avLst>
              <a:gd name="adj" fmla="val 3466"/>
            </a:avLst>
          </a:prstGeom>
          <a:solidFill>
            <a:srgbClr val="FFFFFF">
              <a:alpha val="95000"/>
            </a:srgbClr>
          </a:solidFill>
          <a:ln w="15240">
            <a:solidFill>
              <a:srgbClr val="CECEC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538520" y="6552486"/>
            <a:ext cx="1453991" cy="1816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00"/>
              </a:lnSpc>
              <a:buNone/>
            </a:pPr>
            <a:r>
              <a:rPr lang="en-US" sz="11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Revenue Leaders</a:t>
            </a:r>
            <a:endParaRPr lang="en-US" sz="1100" dirty="0"/>
          </a:p>
        </p:txBody>
      </p:sp>
      <p:sp>
        <p:nvSpPr>
          <p:cNvPr id="28" name="Text 25"/>
          <p:cNvSpPr/>
          <p:nvPr/>
        </p:nvSpPr>
        <p:spPr>
          <a:xfrm>
            <a:off x="538520" y="6803946"/>
            <a:ext cx="8066961" cy="186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Blouses, Dresses, and Jewelry collectively drive significant revenue concentration from an estimated total revenue of $38,064:</a:t>
            </a:r>
            <a:endParaRPr lang="en-US" sz="900" dirty="0"/>
          </a:p>
        </p:txBody>
      </p:sp>
      <p:sp>
        <p:nvSpPr>
          <p:cNvPr id="29" name="Text 26"/>
          <p:cNvSpPr/>
          <p:nvPr/>
        </p:nvSpPr>
        <p:spPr>
          <a:xfrm>
            <a:off x="538520" y="7059811"/>
            <a:ext cx="8066961" cy="186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Blouses:</a:t>
            </a:r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$9,500 (25% of total revenue)</a:t>
            </a:r>
            <a:endParaRPr lang="en-US" sz="900" dirty="0"/>
          </a:p>
        </p:txBody>
      </p:sp>
      <p:sp>
        <p:nvSpPr>
          <p:cNvPr id="30" name="Text 27"/>
          <p:cNvSpPr/>
          <p:nvPr/>
        </p:nvSpPr>
        <p:spPr>
          <a:xfrm>
            <a:off x="538520" y="7286506"/>
            <a:ext cx="8066961" cy="186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Dresses:</a:t>
            </a:r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$12,000 (31.5% of total revenue)</a:t>
            </a:r>
            <a:endParaRPr lang="en-US" sz="900" dirty="0"/>
          </a:p>
        </p:txBody>
      </p:sp>
      <p:sp>
        <p:nvSpPr>
          <p:cNvPr id="31" name="Text 28"/>
          <p:cNvSpPr/>
          <p:nvPr/>
        </p:nvSpPr>
        <p:spPr>
          <a:xfrm>
            <a:off x="538520" y="7513201"/>
            <a:ext cx="8066961" cy="18609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450"/>
              </a:lnSpc>
              <a:buSzPct val="100000"/>
              <a:buChar char="•"/>
            </a:pPr>
            <a:r>
              <a:rPr lang="en-US" sz="90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Jewelry:</a:t>
            </a:r>
            <a:pPr algn="l" indent="0" marL="0">
              <a:lnSpc>
                <a:spcPts val="1450"/>
              </a:lnSpc>
              <a:buNone/>
            </a:pPr>
            <a:r>
              <a:rPr lang="en-US" sz="90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$7,000 (18.4% of total revenue)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93334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523774"/>
            <a:ext cx="605242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dirty="0">
                <a:solidFill>
                  <a:srgbClr val="312F2B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Customer Segmentation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572714"/>
            <a:ext cx="4196358" cy="680442"/>
          </a:xfrm>
          <a:prstGeom prst="roundRect">
            <a:avLst>
              <a:gd name="adj" fmla="val 48002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2721888" y="470023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020604" y="54799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Loyal Customers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20604" y="5970389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High repeat purchase frequency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4572714"/>
            <a:ext cx="4196358" cy="680442"/>
          </a:xfrm>
          <a:prstGeom prst="roundRect">
            <a:avLst>
              <a:gd name="adj" fmla="val 48002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7145060" y="470023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43776" y="54799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Returning Customers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43776" y="5970389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Multiple purchases, moderate engagement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40133" y="4572714"/>
            <a:ext cx="4196358" cy="680442"/>
          </a:xfrm>
          <a:prstGeom prst="roundRect">
            <a:avLst>
              <a:gd name="adj" fmla="val 480029"/>
            </a:avLst>
          </a:prstGeom>
          <a:solidFill>
            <a:srgbClr val="E8E8E3"/>
          </a:solidFill>
          <a:ln w="7620">
            <a:solidFill>
              <a:srgbClr val="CECEC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11568232" y="4700230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9866948" y="547997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272525"/>
                </a:solidFill>
                <a:latin typeface="Gelasio" pitchFamily="34" charset="0"/>
                <a:ea typeface="Gelasio" pitchFamily="34" charset="-122"/>
                <a:cs typeface="Gelasio" pitchFamily="34" charset="-120"/>
              </a:rPr>
              <a:t>New Customers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9866948" y="5970389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First-time or infrequent buyers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793790" y="717815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Key Finding: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Lato" pitchFamily="34" charset="0"/>
                <a:ea typeface="Lato" pitchFamily="34" charset="-122"/>
                <a:cs typeface="Lato" pitchFamily="34" charset="-120"/>
              </a:rPr>
              <a:t> Customers with &gt;5 purchases show higher subscription likelihood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2025-10-23T20:30:31Z</dcterms:created>
  <dcterms:modified xsi:type="dcterms:W3CDTF">2025-10-23T20:30:31Z</dcterms:modified>
</cp:coreProperties>
</file>