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73679-AD0B-43E4-ABA7-D14010F73471}" v="6" dt="2024-08-31T13:00:21.6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vad\Downloads\employee_data%20(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DEVA DHARSHINI.csv]employee_data (2) DEVA DHARSHIN!PivotTable1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(2) DEVA DHARSHIN'!$B$3:$B$4</c:f>
              <c:strCache>
                <c:ptCount val="1"/>
                <c:pt idx="0">
                  <c:v>HIGH</c:v>
                </c:pt>
              </c:strCache>
            </c:strRef>
          </c:tx>
          <c:spPr>
            <a:solidFill>
              <a:schemeClr val="accent1"/>
            </a:solidFill>
            <a:ln>
              <a:noFill/>
            </a:ln>
            <a:effectLst/>
          </c:spPr>
          <c:invertIfNegative val="0"/>
          <c:cat>
            <c:strRef>
              <c:f>'employee_data (2) DEVA DHARSHIN'!$A$5:$A$15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DEVA DHARSHIN'!$B$5:$B$15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14B-431E-99FC-3B88223228CD}"/>
            </c:ext>
          </c:extLst>
        </c:ser>
        <c:ser>
          <c:idx val="1"/>
          <c:order val="1"/>
          <c:tx>
            <c:strRef>
              <c:f>'employee_data (2) DEVA DHARSHIN'!$C$3:$C$4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 (2) DEVA DHARSHIN'!$A$5:$A$15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DEVA DHARSHIN'!$C$5:$C$15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2-814B-431E-99FC-3B88223228CD}"/>
            </c:ext>
          </c:extLst>
        </c:ser>
        <c:ser>
          <c:idx val="2"/>
          <c:order val="2"/>
          <c:tx>
            <c:strRef>
              <c:f>'employee_data (2) DEVA DHARSHIN'!$D$3:$D$4</c:f>
              <c:strCache>
                <c:ptCount val="1"/>
                <c:pt idx="0">
                  <c:v>VERY HIGH</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'employee_data (2) DEVA DHARSHIN'!$A$5:$A$15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 DEVA DHARSHIN'!$D$5:$D$15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814B-431E-99FC-3B88223228CD}"/>
            </c:ext>
          </c:extLst>
        </c:ser>
        <c:dLbls>
          <c:showLegendKey val="0"/>
          <c:showVal val="0"/>
          <c:showCatName val="0"/>
          <c:showSerName val="0"/>
          <c:showPercent val="0"/>
          <c:showBubbleSize val="0"/>
        </c:dLbls>
        <c:gapWidth val="219"/>
        <c:overlap val="-27"/>
        <c:axId val="1687840399"/>
        <c:axId val="1687840879"/>
      </c:barChart>
      <c:catAx>
        <c:axId val="168784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840879"/>
        <c:crosses val="autoZero"/>
        <c:auto val="1"/>
        <c:lblAlgn val="ctr"/>
        <c:lblOffset val="100"/>
        <c:noMultiLvlLbl val="0"/>
      </c:catAx>
      <c:valAx>
        <c:axId val="1687840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840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NAME:DEVA DHARSHINI.R</a:t>
            </a:r>
          </a:p>
          <a:p>
            <a:r>
              <a:rPr lang="en-US" sz="2400" dirty="0"/>
              <a:t>REGISTER NO:122202142</a:t>
            </a:r>
          </a:p>
          <a:p>
            <a:r>
              <a:rPr lang="en-US" sz="2400" dirty="0"/>
              <a:t>DEPARTMENT:BCOM.CS</a:t>
            </a:r>
          </a:p>
          <a:p>
            <a:r>
              <a:rPr lang="en-US" sz="2400" dirty="0"/>
              <a:t>COLLEGE:ANNA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838200"/>
            <a:ext cx="5867401" cy="342722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IN" sz="2000" b="1" spc="5" dirty="0">
                <a:latin typeface="Trebuchet MS"/>
                <a:cs typeface="Trebuchet MS"/>
              </a:rPr>
              <a:t>                                          </a:t>
            </a:r>
            <a:r>
              <a:rPr lang="en-IN" sz="2000" spc="5" dirty="0">
                <a:latin typeface="Trebuchet MS"/>
                <a:cs typeface="Trebuchet MS"/>
              </a:rPr>
              <a:t>Data collection</a:t>
            </a:r>
          </a:p>
          <a:p>
            <a:pPr marL="12700">
              <a:lnSpc>
                <a:spcPct val="100000"/>
              </a:lnSpc>
              <a:spcBef>
                <a:spcPts val="105"/>
              </a:spcBef>
            </a:pPr>
            <a:r>
              <a:rPr lang="en-IN" sz="2000" b="1" spc="5" dirty="0">
                <a:latin typeface="Trebuchet MS"/>
                <a:cs typeface="Trebuchet MS"/>
              </a:rPr>
              <a:t>                                         </a:t>
            </a:r>
            <a:r>
              <a:rPr lang="en-IN" sz="2000" spc="5" dirty="0">
                <a:latin typeface="Trebuchet MS"/>
                <a:cs typeface="Trebuchet MS"/>
              </a:rPr>
              <a:t> Data cleaning</a:t>
            </a:r>
          </a:p>
          <a:p>
            <a:pPr marL="12700">
              <a:lnSpc>
                <a:spcPct val="100000"/>
              </a:lnSpc>
              <a:spcBef>
                <a:spcPts val="105"/>
              </a:spcBef>
            </a:pPr>
            <a:r>
              <a:rPr lang="en-IN" sz="2000" b="1" spc="5" dirty="0">
                <a:latin typeface="Trebuchet MS"/>
                <a:cs typeface="Trebuchet MS"/>
              </a:rPr>
              <a:t>                                          </a:t>
            </a:r>
            <a:r>
              <a:rPr lang="en-IN" sz="2000" spc="5" dirty="0">
                <a:latin typeface="Trebuchet MS"/>
                <a:cs typeface="Trebuchet MS"/>
              </a:rPr>
              <a:t>Techniques</a:t>
            </a:r>
          </a:p>
          <a:p>
            <a:pPr marL="12700">
              <a:lnSpc>
                <a:spcPct val="100000"/>
              </a:lnSpc>
              <a:spcBef>
                <a:spcPts val="105"/>
              </a:spcBef>
            </a:pPr>
            <a:r>
              <a:rPr lang="en-IN" sz="2000" b="1" spc="5" dirty="0">
                <a:latin typeface="Trebuchet MS"/>
                <a:cs typeface="Trebuchet MS"/>
              </a:rPr>
              <a:t>                                           </a:t>
            </a:r>
            <a:r>
              <a:rPr lang="en-IN" sz="2000" spc="5" dirty="0">
                <a:latin typeface="Trebuchet MS"/>
                <a:cs typeface="Trebuchet MS"/>
              </a:rPr>
              <a:t>Result</a:t>
            </a:r>
          </a:p>
          <a:p>
            <a:pPr marL="12700">
              <a:lnSpc>
                <a:spcPct val="100000"/>
              </a:lnSpc>
              <a:spcBef>
                <a:spcPts val="105"/>
              </a:spcBef>
            </a:pPr>
            <a:r>
              <a:rPr lang="en-IN" sz="2000" b="1" spc="5" dirty="0">
                <a:latin typeface="Trebuchet MS"/>
                <a:cs typeface="Trebuchet MS"/>
              </a:rPr>
              <a:t>                                           </a:t>
            </a:r>
            <a:r>
              <a:rPr lang="en-IN" sz="2000" spc="5" dirty="0">
                <a:latin typeface="Trebuchet MS"/>
                <a:cs typeface="Trebuchet MS"/>
              </a:rPr>
              <a:t>Chart/Graph</a:t>
            </a:r>
          </a:p>
          <a:p>
            <a:pPr marL="12700">
              <a:lnSpc>
                <a:spcPct val="100000"/>
              </a:lnSpc>
              <a:spcBef>
                <a:spcPts val="105"/>
              </a:spcBef>
            </a:pPr>
            <a:r>
              <a:rPr lang="en-IN" sz="2000" b="1" spc="5" dirty="0">
                <a:latin typeface="Trebuchet MS"/>
                <a:cs typeface="Trebuchet MS"/>
              </a:rPr>
              <a:t>                                                                                       </a:t>
            </a:r>
          </a:p>
          <a:p>
            <a:pPr marL="12700">
              <a:lnSpc>
                <a:spcPct val="100000"/>
              </a:lnSpc>
              <a:spcBef>
                <a:spcPts val="105"/>
              </a:spcBef>
            </a:pPr>
            <a:r>
              <a:rPr lang="en-IN" sz="4800" b="1" spc="5" dirty="0">
                <a:latin typeface="Trebuchet MS"/>
                <a:cs typeface="Trebuchet MS"/>
              </a:rPr>
              <a:t>          </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1E823A0-B55B-EFD7-56CA-29C6BCFC510F}"/>
              </a:ext>
            </a:extLst>
          </p:cNvPr>
          <p:cNvGraphicFramePr>
            <a:graphicFrameLocks/>
          </p:cNvGraphicFramePr>
          <p:nvPr>
            <p:extLst>
              <p:ext uri="{D42A27DB-BD31-4B8C-83A1-F6EECF244321}">
                <p14:modId xmlns:p14="http://schemas.microsoft.com/office/powerpoint/2010/main" val="798855147"/>
              </p:ext>
            </p:extLst>
          </p:nvPr>
        </p:nvGraphicFramePr>
        <p:xfrm>
          <a:off x="1743075" y="1371601"/>
          <a:ext cx="7172325" cy="4448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69E6E1-9FF9-89F2-2D28-5BDCE333FD80}"/>
              </a:ext>
            </a:extLst>
          </p:cNvPr>
          <p:cNvSpPr txBox="1"/>
          <p:nvPr/>
        </p:nvSpPr>
        <p:spPr>
          <a:xfrm>
            <a:off x="1143000" y="1866714"/>
            <a:ext cx="7924800" cy="2031325"/>
          </a:xfrm>
          <a:prstGeom prst="rect">
            <a:avLst/>
          </a:prstGeom>
          <a:noFill/>
        </p:spPr>
        <p:txBody>
          <a:bodyPr wrap="square">
            <a:spAutoFit/>
          </a:bodyPr>
          <a:lstStyle/>
          <a:p>
            <a:r>
              <a:rPr lang="en-IN" dirty="0"/>
              <a:t>In conclusion, employee performance analysis using Excel provides a powerful and flexible tool for organizations to assess and enhance workforce productivity. By leveraging Excel's built-in functions and analytical capabilities, companies can generate accurate performance metrics, track progress over time, and make data-driven decisions. Ultimately, Excel serves as a valuable resource for optimizing employee performance and aligning individual contributions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AE93A21-C61A-0DE7-70F6-A168DBBC3E00}"/>
              </a:ext>
            </a:extLst>
          </p:cNvPr>
          <p:cNvSpPr txBox="1"/>
          <p:nvPr/>
        </p:nvSpPr>
        <p:spPr>
          <a:xfrm>
            <a:off x="611505" y="2286000"/>
            <a:ext cx="5941695" cy="1754326"/>
          </a:xfrm>
          <a:prstGeom prst="rect">
            <a:avLst/>
          </a:prstGeom>
          <a:noFill/>
        </p:spPr>
        <p:txBody>
          <a:bodyPr wrap="square">
            <a:spAutoFit/>
          </a:bodyPr>
          <a:lstStyle/>
          <a:p>
            <a:r>
              <a:rPr lang="en-US" b="0" i="0" dirty="0">
                <a:effectLst/>
                <a:latin typeface="__fkGroteskNeue_598ab8"/>
              </a:rPr>
              <a:t>In many organizations, employee performance evaluation is crucial for enhancing productivity and ensuring alignment with business goals. However, traditional methods of performance evaluation can be subjective and inconsistent, leading to discrepancies in employee assessments and overall dissatisfaction.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AutoShape 2">
            <a:extLst>
              <a:ext uri="{FF2B5EF4-FFF2-40B4-BE49-F238E27FC236}">
                <a16:creationId xmlns:a16="http://schemas.microsoft.com/office/drawing/2014/main" id="{DF42B43A-702A-4AE3-1245-C021B5A5E8FF}"/>
              </a:ext>
            </a:extLst>
          </p:cNvPr>
          <p:cNvSpPr>
            <a:spLocks noChangeAspect="1" noChangeArrowheads="1"/>
          </p:cNvSpPr>
          <p:nvPr/>
        </p:nvSpPr>
        <p:spPr bwMode="auto">
          <a:xfrm>
            <a:off x="1066800" y="2133600"/>
            <a:ext cx="5181600" cy="632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70EF19FD-2617-D83E-310F-F9101CE81FB7}"/>
              </a:ext>
            </a:extLst>
          </p:cNvPr>
          <p:cNvSpPr txBox="1"/>
          <p:nvPr/>
        </p:nvSpPr>
        <p:spPr>
          <a:xfrm>
            <a:off x="1066801" y="2378283"/>
            <a:ext cx="5629274" cy="1477328"/>
          </a:xfrm>
          <a:prstGeom prst="rect">
            <a:avLst/>
          </a:prstGeom>
          <a:noFill/>
        </p:spPr>
        <p:txBody>
          <a:bodyPr wrap="square">
            <a:spAutoFit/>
          </a:bodyPr>
          <a:lstStyle/>
          <a:p>
            <a:r>
              <a:rPr lang="en-IN" dirty="0"/>
              <a:t>The employee performance analysis project aims too systematically evaluate and document the contributions of team members using excels. This analysis focuses on key metrics such as quality of work, timeliness, collaboration, and initiative throughout the project lifecycle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22E67DE-61D4-6FA7-62F5-24DA0DD823D0}"/>
              </a:ext>
            </a:extLst>
          </p:cNvPr>
          <p:cNvSpPr txBox="1"/>
          <p:nvPr/>
        </p:nvSpPr>
        <p:spPr>
          <a:xfrm>
            <a:off x="699452" y="2282212"/>
            <a:ext cx="5853748" cy="1754326"/>
          </a:xfrm>
          <a:prstGeom prst="rect">
            <a:avLst/>
          </a:prstGeom>
          <a:noFill/>
        </p:spPr>
        <p:txBody>
          <a:bodyPr wrap="square">
            <a:spAutoFit/>
          </a:bodyPr>
          <a:lstStyle/>
          <a:p>
            <a:r>
              <a:rPr lang="en-IN" dirty="0"/>
              <a:t>The end users of the employee performance analysis using excel typically include project managers, team leaders, and human resources personnel. Project managers and team leaders utilize the analysis to assess individual contributions, identify high performers, and provides targeted feedback for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8FB46B4-80E0-5C99-17A7-7580CE8AAC3F}"/>
              </a:ext>
            </a:extLst>
          </p:cNvPr>
          <p:cNvSpPr txBox="1"/>
          <p:nvPr/>
        </p:nvSpPr>
        <p:spPr>
          <a:xfrm>
            <a:off x="3050458" y="2282212"/>
            <a:ext cx="6100916" cy="2308324"/>
          </a:xfrm>
          <a:prstGeom prst="rect">
            <a:avLst/>
          </a:prstGeom>
          <a:noFill/>
        </p:spPr>
        <p:txBody>
          <a:bodyPr wrap="square">
            <a:spAutoFit/>
          </a:bodyPr>
          <a:lstStyle/>
          <a:p>
            <a:r>
              <a:rPr lang="en-IN" dirty="0"/>
              <a:t>Conditional formatting- missing Filter- remove Formula-performance Pivot –summary </a:t>
            </a:r>
            <a:r>
              <a:rPr lang="en-IN" dirty="0" err="1"/>
              <a:t>Gragh</a:t>
            </a:r>
            <a:r>
              <a:rPr lang="en-IN" dirty="0"/>
              <a:t>- data visualization, Our solution for employee performance analysis using Excel empowers organizations to effectively track, evaluate, and enhance employee productivity. By leveraging Excel's powerful data manipulation and visualization capabilities, managers can easily compile performance metrics, identify trends, and gain actionable insights.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9285E80-1D09-8FF3-78A3-18DD851DAFEC}"/>
              </a:ext>
            </a:extLst>
          </p:cNvPr>
          <p:cNvSpPr txBox="1"/>
          <p:nvPr/>
        </p:nvSpPr>
        <p:spPr>
          <a:xfrm>
            <a:off x="914400" y="2282212"/>
            <a:ext cx="7315200" cy="2031325"/>
          </a:xfrm>
          <a:prstGeom prst="rect">
            <a:avLst/>
          </a:prstGeom>
          <a:noFill/>
        </p:spPr>
        <p:txBody>
          <a:bodyPr wrap="square">
            <a:spAutoFit/>
          </a:bodyPr>
          <a:lstStyle/>
          <a:p>
            <a:r>
              <a:rPr lang="en-IN" dirty="0"/>
              <a:t>Employee=- Kaggle26-features9-featuresEmp id- </a:t>
            </a:r>
            <a:r>
              <a:rPr lang="en-IN" dirty="0" err="1"/>
              <a:t>num</a:t>
            </a:r>
            <a:r>
              <a:rPr lang="en-IN" dirty="0"/>
              <a:t> Name-text Emp type Performance level Gender- male female Employee rating- </a:t>
            </a:r>
            <a:r>
              <a:rPr lang="en-IN" dirty="0" err="1"/>
              <a:t>num</a:t>
            </a:r>
            <a:r>
              <a:rPr lang="en-IN" dirty="0"/>
              <a:t> The employee performance analysis dataset consists of various metrics collected from a company's workforce to evaluate individual and team performance. It typically includes fields such as employee ID, name, department, job title, performance ratings, sales figures, attendance records, and training completion percentages.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778DB5-CC2B-821F-75ED-0F09E6FD78C9}"/>
              </a:ext>
            </a:extLst>
          </p:cNvPr>
          <p:cNvSpPr txBox="1"/>
          <p:nvPr/>
        </p:nvSpPr>
        <p:spPr>
          <a:xfrm>
            <a:off x="2362200" y="2282212"/>
            <a:ext cx="6477000" cy="2308324"/>
          </a:xfrm>
          <a:prstGeom prst="rect">
            <a:avLst/>
          </a:prstGeom>
          <a:noFill/>
        </p:spPr>
        <p:txBody>
          <a:bodyPr wrap="square">
            <a:spAutoFit/>
          </a:bodyPr>
          <a:lstStyle/>
          <a:p>
            <a:r>
              <a:rPr lang="en-IN" dirty="0"/>
              <a:t>•Performance level =IFS(Z8&gt;=5, "VERY HIGH", Z8&gt;=4, "HIGH", Z8&gt;=3, "MED", TRUE,"LOW")•The "wow" in our employee performance analysis solution using Excel lies in its ability to transform raw data into actionable insights with unparalleled ease and efficiency. By harnessing powerful Excel features such as pivot tables, conditional formatting, and advanced charting tools, users can quickly visualize performance metrics, identify trends, and pinpoint areas for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542</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__fkGroteskNeue_598ab8</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Deva Dharshini.R</cp:lastModifiedBy>
  <cp:revision>16</cp:revision>
  <dcterms:created xsi:type="dcterms:W3CDTF">2024-03-29T15:07:22Z</dcterms:created>
  <dcterms:modified xsi:type="dcterms:W3CDTF">2024-08-31T14:15:25Z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