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Flatory Slab Condensed Bold" charset="1" panose="00000000000000000000"/>
      <p:regular r:id="rId15"/>
    </p:embeddedFont>
    <p:embeddedFont>
      <p:font typeface="Bree Serif" charset="1" panose="02000503040000020004"/>
      <p:regular r:id="rId16"/>
    </p:embeddedFont>
    <p:embeddedFont>
      <p:font typeface="Flatory Slab Condensed" charset="1" panose="00000000000000000000"/>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3580217" y="1556904"/>
            <a:ext cx="11465825" cy="6054329"/>
            <a:chOff x="0" y="0"/>
            <a:chExt cx="3019806" cy="1594556"/>
          </a:xfrm>
        </p:grpSpPr>
        <p:sp>
          <p:nvSpPr>
            <p:cNvPr name="Freeform 4" id="4"/>
            <p:cNvSpPr/>
            <p:nvPr/>
          </p:nvSpPr>
          <p:spPr>
            <a:xfrm flipH="false" flipV="false" rot="0">
              <a:off x="0" y="0"/>
              <a:ext cx="3019806" cy="1594556"/>
            </a:xfrm>
            <a:custGeom>
              <a:avLst/>
              <a:gdLst/>
              <a:ahLst/>
              <a:cxnLst/>
              <a:rect r="r" b="b" t="t" l="l"/>
              <a:pathLst>
                <a:path h="1594556" w="3019806">
                  <a:moveTo>
                    <a:pt x="34436" y="0"/>
                  </a:moveTo>
                  <a:lnTo>
                    <a:pt x="2985370" y="0"/>
                  </a:lnTo>
                  <a:cubicBezTo>
                    <a:pt x="2994503" y="0"/>
                    <a:pt x="3003262" y="3628"/>
                    <a:pt x="3009720" y="10086"/>
                  </a:cubicBezTo>
                  <a:cubicBezTo>
                    <a:pt x="3016178" y="16544"/>
                    <a:pt x="3019806" y="25303"/>
                    <a:pt x="3019806" y="34436"/>
                  </a:cubicBezTo>
                  <a:lnTo>
                    <a:pt x="3019806" y="1560120"/>
                  </a:lnTo>
                  <a:cubicBezTo>
                    <a:pt x="3019806" y="1569253"/>
                    <a:pt x="3016178" y="1578012"/>
                    <a:pt x="3009720" y="1584470"/>
                  </a:cubicBezTo>
                  <a:cubicBezTo>
                    <a:pt x="3003262" y="1590928"/>
                    <a:pt x="2994503" y="1594556"/>
                    <a:pt x="2985370" y="1594556"/>
                  </a:cubicBezTo>
                  <a:lnTo>
                    <a:pt x="34436" y="1594556"/>
                  </a:lnTo>
                  <a:cubicBezTo>
                    <a:pt x="25303" y="1594556"/>
                    <a:pt x="16544" y="1590928"/>
                    <a:pt x="10086" y="1584470"/>
                  </a:cubicBezTo>
                  <a:cubicBezTo>
                    <a:pt x="3628" y="1578012"/>
                    <a:pt x="0" y="1569253"/>
                    <a:pt x="0" y="1560120"/>
                  </a:cubicBezTo>
                  <a:lnTo>
                    <a:pt x="0" y="34436"/>
                  </a:lnTo>
                  <a:cubicBezTo>
                    <a:pt x="0" y="25303"/>
                    <a:pt x="3628" y="16544"/>
                    <a:pt x="10086" y="10086"/>
                  </a:cubicBezTo>
                  <a:cubicBezTo>
                    <a:pt x="16544" y="3628"/>
                    <a:pt x="25303" y="0"/>
                    <a:pt x="34436" y="0"/>
                  </a:cubicBezTo>
                  <a:close/>
                </a:path>
              </a:pathLst>
            </a:custGeom>
            <a:solidFill>
              <a:srgbClr val="000000">
                <a:alpha val="0"/>
              </a:srgbClr>
            </a:solidFill>
            <a:ln w="38100" cap="rnd">
              <a:solidFill>
                <a:srgbClr val="382E90"/>
              </a:solidFill>
              <a:prstDash val="sysDot"/>
              <a:round/>
            </a:ln>
          </p:spPr>
        </p:sp>
        <p:sp>
          <p:nvSpPr>
            <p:cNvPr name="TextBox 5" id="5"/>
            <p:cNvSpPr txBox="true"/>
            <p:nvPr/>
          </p:nvSpPr>
          <p:spPr>
            <a:xfrm>
              <a:off x="0" y="-38100"/>
              <a:ext cx="3019806" cy="163265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67587" y="0"/>
            <a:ext cx="7720413" cy="5687845"/>
          </a:xfrm>
          <a:custGeom>
            <a:avLst/>
            <a:gdLst/>
            <a:ahLst/>
            <a:cxnLst/>
            <a:rect r="r" b="b" t="t" l="l"/>
            <a:pathLst>
              <a:path h="5687845" w="7720413">
                <a:moveTo>
                  <a:pt x="0" y="0"/>
                </a:moveTo>
                <a:lnTo>
                  <a:pt x="7720413" y="0"/>
                </a:lnTo>
                <a:lnTo>
                  <a:pt x="7720413" y="5687845"/>
                </a:lnTo>
                <a:lnTo>
                  <a:pt x="0" y="5687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974472" y="5325298"/>
            <a:ext cx="8339057" cy="2117780"/>
          </a:xfrm>
          <a:prstGeom prst="rect">
            <a:avLst/>
          </a:prstGeom>
        </p:spPr>
        <p:txBody>
          <a:bodyPr anchor="t" rtlCol="false" tIns="0" lIns="0" bIns="0" rIns="0">
            <a:spAutoFit/>
          </a:bodyPr>
          <a:lstStyle/>
          <a:p>
            <a:pPr algn="ctr">
              <a:lnSpc>
                <a:spcPts val="5652"/>
              </a:lnSpc>
            </a:pPr>
            <a:r>
              <a:rPr lang="en-US" sz="4037" b="true">
                <a:solidFill>
                  <a:srgbClr val="382E90"/>
                </a:solidFill>
                <a:latin typeface="Flatory Slab Condensed Bold"/>
                <a:ea typeface="Flatory Slab Condensed Bold"/>
                <a:cs typeface="Flatory Slab Condensed Bold"/>
                <a:sym typeface="Flatory Slab Condensed Bold"/>
              </a:rPr>
              <a:t>BY </a:t>
            </a:r>
          </a:p>
          <a:p>
            <a:pPr algn="ctr">
              <a:lnSpc>
                <a:spcPts val="5652"/>
              </a:lnSpc>
            </a:pPr>
            <a:r>
              <a:rPr lang="en-US" sz="4037" b="true">
                <a:solidFill>
                  <a:srgbClr val="382E90"/>
                </a:solidFill>
                <a:latin typeface="Flatory Slab Condensed Bold"/>
                <a:ea typeface="Flatory Slab Condensed Bold"/>
                <a:cs typeface="Flatory Slab Condensed Bold"/>
                <a:sym typeface="Flatory Slab Condensed Bold"/>
              </a:rPr>
              <a:t>DEVADHARSHINI S</a:t>
            </a:r>
          </a:p>
          <a:p>
            <a:pPr algn="ctr" marL="0" indent="0" lvl="0">
              <a:lnSpc>
                <a:spcPts val="5652"/>
              </a:lnSpc>
              <a:spcBef>
                <a:spcPct val="0"/>
              </a:spcBef>
            </a:pPr>
            <a:r>
              <a:rPr lang="en-US" b="true" sz="4037">
                <a:solidFill>
                  <a:srgbClr val="382E90"/>
                </a:solidFill>
                <a:latin typeface="Flatory Slab Condensed Bold"/>
                <a:ea typeface="Flatory Slab Condensed Bold"/>
                <a:cs typeface="Flatory Slab Condensed Bold"/>
                <a:sym typeface="Flatory Slab Condensed Bold"/>
              </a:rPr>
              <a:t>DHIVYA T</a:t>
            </a:r>
          </a:p>
        </p:txBody>
      </p:sp>
      <p:sp>
        <p:nvSpPr>
          <p:cNvPr name="TextBox 8" id="8"/>
          <p:cNvSpPr txBox="true"/>
          <p:nvPr/>
        </p:nvSpPr>
        <p:spPr>
          <a:xfrm rot="0">
            <a:off x="7055329" y="8728930"/>
            <a:ext cx="4177341" cy="529370"/>
          </a:xfrm>
          <a:prstGeom prst="rect">
            <a:avLst/>
          </a:prstGeom>
        </p:spPr>
        <p:txBody>
          <a:bodyPr anchor="t" rtlCol="false" tIns="0" lIns="0" bIns="0" rIns="0">
            <a:spAutoFit/>
          </a:bodyPr>
          <a:lstStyle/>
          <a:p>
            <a:pPr algn="ctr">
              <a:lnSpc>
                <a:spcPts val="4422"/>
              </a:lnSpc>
            </a:pPr>
            <a:r>
              <a:rPr lang="en-US" sz="3158">
                <a:solidFill>
                  <a:srgbClr val="382E90"/>
                </a:solidFill>
                <a:latin typeface="Bree Serif"/>
                <a:ea typeface="Bree Serif"/>
                <a:cs typeface="Bree Serif"/>
                <a:sym typeface="Bree Serif"/>
              </a:rPr>
              <a:t>2025</a:t>
            </a:r>
          </a:p>
        </p:txBody>
      </p:sp>
      <p:sp>
        <p:nvSpPr>
          <p:cNvPr name="Freeform 9" id="9"/>
          <p:cNvSpPr/>
          <p:nvPr/>
        </p:nvSpPr>
        <p:spPr>
          <a:xfrm flipH="true" flipV="true" rot="0">
            <a:off x="-9525" y="4599155"/>
            <a:ext cx="11242196" cy="8282441"/>
          </a:xfrm>
          <a:custGeom>
            <a:avLst/>
            <a:gdLst/>
            <a:ahLst/>
            <a:cxnLst/>
            <a:rect r="r" b="b" t="t" l="l"/>
            <a:pathLst>
              <a:path h="8282441" w="11242196">
                <a:moveTo>
                  <a:pt x="11242196" y="8282441"/>
                </a:moveTo>
                <a:lnTo>
                  <a:pt x="0" y="8282441"/>
                </a:lnTo>
                <a:lnTo>
                  <a:pt x="0" y="0"/>
                </a:lnTo>
                <a:lnTo>
                  <a:pt x="11242196" y="0"/>
                </a:lnTo>
                <a:lnTo>
                  <a:pt x="11242196" y="828244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4648144" y="6422288"/>
            <a:ext cx="3639856" cy="3864712"/>
          </a:xfrm>
          <a:custGeom>
            <a:avLst/>
            <a:gdLst/>
            <a:ahLst/>
            <a:cxnLst/>
            <a:rect r="r" b="b" t="t" l="l"/>
            <a:pathLst>
              <a:path h="3864712" w="3639856">
                <a:moveTo>
                  <a:pt x="0" y="0"/>
                </a:moveTo>
                <a:lnTo>
                  <a:pt x="3639856" y="0"/>
                </a:lnTo>
                <a:lnTo>
                  <a:pt x="3639856" y="3864712"/>
                </a:lnTo>
                <a:lnTo>
                  <a:pt x="0" y="386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96773" y="6795425"/>
            <a:ext cx="3106224" cy="3106224"/>
          </a:xfrm>
          <a:custGeom>
            <a:avLst/>
            <a:gdLst/>
            <a:ahLst/>
            <a:cxnLst/>
            <a:rect r="r" b="b" t="t" l="l"/>
            <a:pathLst>
              <a:path h="3106224" w="3106224">
                <a:moveTo>
                  <a:pt x="0" y="0"/>
                </a:moveTo>
                <a:lnTo>
                  <a:pt x="3106224" y="0"/>
                </a:lnTo>
                <a:lnTo>
                  <a:pt x="3106224" y="3106224"/>
                </a:lnTo>
                <a:lnTo>
                  <a:pt x="0" y="31062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3241958" y="2167551"/>
            <a:ext cx="11804085" cy="2278719"/>
          </a:xfrm>
          <a:prstGeom prst="rect">
            <a:avLst/>
          </a:prstGeom>
        </p:spPr>
        <p:txBody>
          <a:bodyPr anchor="t" rtlCol="false" tIns="0" lIns="0" bIns="0" rIns="0">
            <a:spAutoFit/>
          </a:bodyPr>
          <a:lstStyle/>
          <a:p>
            <a:pPr algn="ctr" marL="0" indent="0" lvl="0">
              <a:lnSpc>
                <a:spcPts val="8916"/>
              </a:lnSpc>
            </a:pPr>
            <a:r>
              <a:rPr lang="en-US" sz="8106">
                <a:solidFill>
                  <a:srgbClr val="382E90"/>
                </a:solidFill>
                <a:latin typeface="Bree Serif"/>
                <a:ea typeface="Bree Serif"/>
                <a:cs typeface="Bree Serif"/>
                <a:sym typeface="Bree Serif"/>
              </a:rPr>
              <a:t>AI POWERED -RESUME SCREENING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527135" y="2726559"/>
            <a:ext cx="13233730" cy="4100239"/>
          </a:xfrm>
          <a:prstGeom prst="rect">
            <a:avLst/>
          </a:prstGeom>
        </p:spPr>
        <p:txBody>
          <a:bodyPr anchor="t" rtlCol="false" tIns="0" lIns="0" bIns="0" rIns="0">
            <a:spAutoFit/>
          </a:bodyPr>
          <a:lstStyle/>
          <a:p>
            <a:pPr algn="ctr">
              <a:lnSpc>
                <a:spcPts val="5513"/>
              </a:lnSpc>
            </a:pPr>
            <a:r>
              <a:rPr lang="en-US" sz="3675">
                <a:solidFill>
                  <a:srgbClr val="382E90"/>
                </a:solidFill>
                <a:latin typeface="Flatory Slab Condensed"/>
                <a:ea typeface="Flatory Slab Condensed"/>
                <a:cs typeface="Flatory Slab Condensed"/>
                <a:sym typeface="Flatory Slab Condensed"/>
              </a:rPr>
              <a:t>: Traditional resume screening methods are time-consuming, prone to human bias, and struggle to handle large volumes of applications efficiently. This poses significant challenges for recruiters in identifying the most suitable candidates.</a:t>
            </a:r>
          </a:p>
          <a:p>
            <a:pPr algn="ctr">
              <a:lnSpc>
                <a:spcPts val="5513"/>
              </a:lnSpc>
            </a:pPr>
          </a:p>
          <a:p>
            <a:pPr algn="ctr">
              <a:lnSpc>
                <a:spcPts val="5513"/>
              </a:lnSpc>
            </a:pPr>
          </a:p>
          <a:p>
            <a:pPr algn="ctr" marL="0" indent="0" lvl="0">
              <a:lnSpc>
                <a:spcPts val="5513"/>
              </a:lnSpc>
              <a:spcBef>
                <a:spcPct val="0"/>
              </a:spcBef>
            </a:pPr>
          </a:p>
        </p:txBody>
      </p:sp>
      <p:sp>
        <p:nvSpPr>
          <p:cNvPr name="TextBox 4" id="4"/>
          <p:cNvSpPr txBox="true"/>
          <p:nvPr/>
        </p:nvSpPr>
        <p:spPr>
          <a:xfrm rot="0">
            <a:off x="-3935024" y="-295730"/>
            <a:ext cx="17947828" cy="1324430"/>
          </a:xfrm>
          <a:prstGeom prst="rect">
            <a:avLst/>
          </a:prstGeom>
        </p:spPr>
        <p:txBody>
          <a:bodyPr anchor="t" rtlCol="false" tIns="0" lIns="0" bIns="0" rIns="0">
            <a:spAutoFit/>
          </a:bodyPr>
          <a:lstStyle/>
          <a:p>
            <a:pPr algn="ctr">
              <a:lnSpc>
                <a:spcPts val="5251"/>
              </a:lnSpc>
            </a:pPr>
          </a:p>
          <a:p>
            <a:pPr algn="ctr" marL="0" indent="0" lvl="0">
              <a:lnSpc>
                <a:spcPts val="5251"/>
              </a:lnSpc>
              <a:spcBef>
                <a:spcPct val="0"/>
              </a:spcBef>
            </a:pPr>
            <a:r>
              <a:rPr lang="en-US" sz="4376">
                <a:solidFill>
                  <a:srgbClr val="382E90"/>
                </a:solidFill>
                <a:latin typeface="Bree Serif"/>
                <a:ea typeface="Bree Serif"/>
                <a:cs typeface="Bree Serif"/>
                <a:sym typeface="Bree Serif"/>
              </a:rPr>
              <a:t> PROBLEM STATEMENT &amp; SOLUTION </a:t>
            </a:r>
          </a:p>
        </p:txBody>
      </p:sp>
      <p:sp>
        <p:nvSpPr>
          <p:cNvPr name="Freeform 5" id="5"/>
          <p:cNvSpPr/>
          <p:nvPr/>
        </p:nvSpPr>
        <p:spPr>
          <a:xfrm flipH="false" flipV="false" rot="0">
            <a:off x="10567587" y="0"/>
            <a:ext cx="7720413" cy="5687845"/>
          </a:xfrm>
          <a:custGeom>
            <a:avLst/>
            <a:gdLst/>
            <a:ahLst/>
            <a:cxnLst/>
            <a:rect r="r" b="b" t="t" l="l"/>
            <a:pathLst>
              <a:path h="5687845" w="7720413">
                <a:moveTo>
                  <a:pt x="0" y="0"/>
                </a:moveTo>
                <a:lnTo>
                  <a:pt x="7720413" y="0"/>
                </a:lnTo>
                <a:lnTo>
                  <a:pt x="7720413" y="5687845"/>
                </a:lnTo>
                <a:lnTo>
                  <a:pt x="0" y="5687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0" y="4599155"/>
            <a:ext cx="7720413" cy="5687845"/>
          </a:xfrm>
          <a:custGeom>
            <a:avLst/>
            <a:gdLst/>
            <a:ahLst/>
            <a:cxnLst/>
            <a:rect r="r" b="b" t="t" l="l"/>
            <a:pathLst>
              <a:path h="5687845" w="7720413">
                <a:moveTo>
                  <a:pt x="7720413" y="5687845"/>
                </a:moveTo>
                <a:lnTo>
                  <a:pt x="0" y="5687845"/>
                </a:lnTo>
                <a:lnTo>
                  <a:pt x="0" y="0"/>
                </a:lnTo>
                <a:lnTo>
                  <a:pt x="7720413" y="0"/>
                </a:lnTo>
                <a:lnTo>
                  <a:pt x="7720413" y="56878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658017" y="1514822"/>
            <a:ext cx="3424075" cy="887095"/>
          </a:xfrm>
          <a:prstGeom prst="rect">
            <a:avLst/>
          </a:prstGeom>
        </p:spPr>
        <p:txBody>
          <a:bodyPr anchor="t" rtlCol="false" tIns="0" lIns="0" bIns="0" rIns="0">
            <a:spAutoFit/>
          </a:bodyPr>
          <a:lstStyle/>
          <a:p>
            <a:pPr algn="ctr">
              <a:lnSpc>
                <a:spcPts val="7279"/>
              </a:lnSpc>
            </a:pPr>
            <a:r>
              <a:rPr lang="en-US" sz="5199" b="true">
                <a:solidFill>
                  <a:srgbClr val="382E90"/>
                </a:solidFill>
                <a:latin typeface="Canva Sans Bold"/>
                <a:ea typeface="Canva Sans Bold"/>
                <a:cs typeface="Canva Sans Bold"/>
                <a:sym typeface="Canva Sans Bold"/>
              </a:rPr>
              <a:t>PROBLEM:</a:t>
            </a:r>
          </a:p>
        </p:txBody>
      </p:sp>
      <p:sp>
        <p:nvSpPr>
          <p:cNvPr name="TextBox 8" id="8"/>
          <p:cNvSpPr txBox="true"/>
          <p:nvPr/>
        </p:nvSpPr>
        <p:spPr>
          <a:xfrm rot="0">
            <a:off x="2658017" y="5196673"/>
            <a:ext cx="3775526" cy="887095"/>
          </a:xfrm>
          <a:prstGeom prst="rect">
            <a:avLst/>
          </a:prstGeom>
        </p:spPr>
        <p:txBody>
          <a:bodyPr anchor="t" rtlCol="false" tIns="0" lIns="0" bIns="0" rIns="0">
            <a:spAutoFit/>
          </a:bodyPr>
          <a:lstStyle/>
          <a:p>
            <a:pPr algn="ctr">
              <a:lnSpc>
                <a:spcPts val="7279"/>
              </a:lnSpc>
            </a:pPr>
            <a:r>
              <a:rPr lang="en-US" sz="5199" b="true">
                <a:solidFill>
                  <a:srgbClr val="382E90"/>
                </a:solidFill>
                <a:latin typeface="Canva Sans Bold"/>
                <a:ea typeface="Canva Sans Bold"/>
                <a:cs typeface="Canva Sans Bold"/>
                <a:sym typeface="Canva Sans Bold"/>
              </a:rPr>
              <a:t>SOLUTION :</a:t>
            </a:r>
          </a:p>
        </p:txBody>
      </p:sp>
      <p:sp>
        <p:nvSpPr>
          <p:cNvPr name="TextBox 9" id="9"/>
          <p:cNvSpPr txBox="true"/>
          <p:nvPr/>
        </p:nvSpPr>
        <p:spPr>
          <a:xfrm rot="0">
            <a:off x="2527135" y="6186761"/>
            <a:ext cx="13233730" cy="3412577"/>
          </a:xfrm>
          <a:prstGeom prst="rect">
            <a:avLst/>
          </a:prstGeom>
        </p:spPr>
        <p:txBody>
          <a:bodyPr anchor="t" rtlCol="false" tIns="0" lIns="0" bIns="0" rIns="0">
            <a:spAutoFit/>
          </a:bodyPr>
          <a:lstStyle/>
          <a:p>
            <a:pPr algn="ctr">
              <a:lnSpc>
                <a:spcPts val="5513"/>
              </a:lnSpc>
            </a:pPr>
            <a:r>
              <a:rPr lang="en-US" sz="3675">
                <a:solidFill>
                  <a:srgbClr val="382E90"/>
                </a:solidFill>
                <a:latin typeface="Flatory Slab Condensed"/>
                <a:ea typeface="Flatory Slab Condensed"/>
                <a:cs typeface="Flatory Slab Condensed"/>
                <a:sym typeface="Flatory Slab Condensed"/>
              </a:rPr>
              <a:t> AI-powered system automates the screening process, reducing manual effort, improving accuracy, and allowing for the efficient processing of a large number of resumes. By leveraging natural language processing and machine learning, it aims to identify the most relevant candidates based on their skills and experience.</a:t>
            </a:r>
          </a:p>
          <a:p>
            <a:pPr algn="ctr" marL="0" indent="0" lvl="0">
              <a:lnSpc>
                <a:spcPts val="551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1532622" y="2415471"/>
            <a:ext cx="13233730" cy="1349591"/>
          </a:xfrm>
          <a:prstGeom prst="rect">
            <a:avLst/>
          </a:prstGeom>
        </p:spPr>
        <p:txBody>
          <a:bodyPr anchor="t" rtlCol="false" tIns="0" lIns="0" bIns="0" rIns="0">
            <a:spAutoFit/>
          </a:bodyPr>
          <a:lstStyle/>
          <a:p>
            <a:pPr algn="ctr" marL="0" indent="0" lvl="0">
              <a:lnSpc>
                <a:spcPts val="5513"/>
              </a:lnSpc>
              <a:spcBef>
                <a:spcPct val="0"/>
              </a:spcBef>
            </a:pPr>
            <a:r>
              <a:rPr lang="en-US" sz="3675">
                <a:solidFill>
                  <a:srgbClr val="382E90"/>
                </a:solidFill>
                <a:latin typeface="Flatory Slab Condensed"/>
                <a:ea typeface="Flatory Slab Condensed"/>
                <a:cs typeface="Flatory Slab Condensed"/>
                <a:sym typeface="Flatory Slab Condensed"/>
              </a:rPr>
              <a:t> Our project used the 'UpdatedResumeDataSet.csv' file, which likely contains a collection of resumes labeled with their corresponding job categories.</a:t>
            </a:r>
          </a:p>
        </p:txBody>
      </p:sp>
      <p:sp>
        <p:nvSpPr>
          <p:cNvPr name="TextBox 4" id="4"/>
          <p:cNvSpPr txBox="true"/>
          <p:nvPr/>
        </p:nvSpPr>
        <p:spPr>
          <a:xfrm rot="0">
            <a:off x="-5113707" y="371248"/>
            <a:ext cx="17947828" cy="1324430"/>
          </a:xfrm>
          <a:prstGeom prst="rect">
            <a:avLst/>
          </a:prstGeom>
        </p:spPr>
        <p:txBody>
          <a:bodyPr anchor="t" rtlCol="false" tIns="0" lIns="0" bIns="0" rIns="0">
            <a:spAutoFit/>
          </a:bodyPr>
          <a:lstStyle/>
          <a:p>
            <a:pPr algn="ctr">
              <a:lnSpc>
                <a:spcPts val="5251"/>
              </a:lnSpc>
            </a:pPr>
            <a:r>
              <a:rPr lang="en-US" sz="4376">
                <a:solidFill>
                  <a:srgbClr val="382E90"/>
                </a:solidFill>
                <a:latin typeface="Bree Serif"/>
                <a:ea typeface="Bree Serif"/>
                <a:cs typeface="Bree Serif"/>
                <a:sym typeface="Bree Serif"/>
              </a:rPr>
              <a:t>DATA AND PREPROCESSING</a:t>
            </a:r>
          </a:p>
          <a:p>
            <a:pPr algn="ctr" marL="0" indent="0" lvl="0">
              <a:lnSpc>
                <a:spcPts val="5251"/>
              </a:lnSpc>
              <a:spcBef>
                <a:spcPct val="0"/>
              </a:spcBef>
            </a:pPr>
          </a:p>
        </p:txBody>
      </p:sp>
      <p:sp>
        <p:nvSpPr>
          <p:cNvPr name="Freeform 5" id="5"/>
          <p:cNvSpPr/>
          <p:nvPr/>
        </p:nvSpPr>
        <p:spPr>
          <a:xfrm flipH="false" flipV="false" rot="0">
            <a:off x="10567587" y="0"/>
            <a:ext cx="7720413" cy="5687845"/>
          </a:xfrm>
          <a:custGeom>
            <a:avLst/>
            <a:gdLst/>
            <a:ahLst/>
            <a:cxnLst/>
            <a:rect r="r" b="b" t="t" l="l"/>
            <a:pathLst>
              <a:path h="5687845" w="7720413">
                <a:moveTo>
                  <a:pt x="0" y="0"/>
                </a:moveTo>
                <a:lnTo>
                  <a:pt x="7720413" y="0"/>
                </a:lnTo>
                <a:lnTo>
                  <a:pt x="7720413" y="5687845"/>
                </a:lnTo>
                <a:lnTo>
                  <a:pt x="0" y="5687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0" y="4599155"/>
            <a:ext cx="7720413" cy="5687845"/>
          </a:xfrm>
          <a:custGeom>
            <a:avLst/>
            <a:gdLst/>
            <a:ahLst/>
            <a:cxnLst/>
            <a:rect r="r" b="b" t="t" l="l"/>
            <a:pathLst>
              <a:path h="5687845" w="7720413">
                <a:moveTo>
                  <a:pt x="7720413" y="5687845"/>
                </a:moveTo>
                <a:lnTo>
                  <a:pt x="0" y="5687845"/>
                </a:lnTo>
                <a:lnTo>
                  <a:pt x="0" y="0"/>
                </a:lnTo>
                <a:lnTo>
                  <a:pt x="7720413" y="0"/>
                </a:lnTo>
                <a:lnTo>
                  <a:pt x="7720413" y="56878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532622" y="1633009"/>
            <a:ext cx="3685839" cy="683975"/>
          </a:xfrm>
          <a:prstGeom prst="rect">
            <a:avLst/>
          </a:prstGeom>
        </p:spPr>
        <p:txBody>
          <a:bodyPr anchor="t" rtlCol="false" tIns="0" lIns="0" bIns="0" rIns="0">
            <a:spAutoFit/>
          </a:bodyPr>
          <a:lstStyle/>
          <a:p>
            <a:pPr algn="ctr">
              <a:lnSpc>
                <a:spcPts val="5500"/>
              </a:lnSpc>
            </a:pPr>
            <a:r>
              <a:rPr lang="en-US" sz="3928" b="true">
                <a:solidFill>
                  <a:srgbClr val="382E90"/>
                </a:solidFill>
                <a:latin typeface="Canva Sans Bold"/>
                <a:ea typeface="Canva Sans Bold"/>
                <a:cs typeface="Canva Sans Bold"/>
                <a:sym typeface="Canva Sans Bold"/>
              </a:rPr>
              <a:t>DATA SOURCE:</a:t>
            </a:r>
          </a:p>
        </p:txBody>
      </p:sp>
      <p:sp>
        <p:nvSpPr>
          <p:cNvPr name="TextBox 8" id="8"/>
          <p:cNvSpPr txBox="true"/>
          <p:nvPr/>
        </p:nvSpPr>
        <p:spPr>
          <a:xfrm rot="0">
            <a:off x="1532622" y="3976168"/>
            <a:ext cx="4037289" cy="622987"/>
          </a:xfrm>
          <a:prstGeom prst="rect">
            <a:avLst/>
          </a:prstGeom>
        </p:spPr>
        <p:txBody>
          <a:bodyPr anchor="t" rtlCol="false" tIns="0" lIns="0" bIns="0" rIns="0">
            <a:spAutoFit/>
          </a:bodyPr>
          <a:lstStyle/>
          <a:p>
            <a:pPr algn="ctr">
              <a:lnSpc>
                <a:spcPts val="5114"/>
              </a:lnSpc>
            </a:pPr>
            <a:r>
              <a:rPr lang="en-US" sz="3653" b="true">
                <a:solidFill>
                  <a:srgbClr val="382E90"/>
                </a:solidFill>
                <a:latin typeface="Canva Sans Bold"/>
                <a:ea typeface="Canva Sans Bold"/>
                <a:cs typeface="Canva Sans Bold"/>
                <a:sym typeface="Canva Sans Bold"/>
              </a:rPr>
              <a:t>PREPROCESSING:</a:t>
            </a:r>
          </a:p>
        </p:txBody>
      </p:sp>
      <p:sp>
        <p:nvSpPr>
          <p:cNvPr name="TextBox 9" id="9"/>
          <p:cNvSpPr txBox="true"/>
          <p:nvPr/>
        </p:nvSpPr>
        <p:spPr>
          <a:xfrm rot="0">
            <a:off x="960438" y="4691382"/>
            <a:ext cx="14378097" cy="6761228"/>
          </a:xfrm>
          <a:prstGeom prst="rect">
            <a:avLst/>
          </a:prstGeom>
        </p:spPr>
        <p:txBody>
          <a:bodyPr anchor="t" rtlCol="false" tIns="0" lIns="0" bIns="0" rIns="0">
            <a:spAutoFit/>
          </a:bodyPr>
          <a:lstStyle/>
          <a:p>
            <a:pPr algn="ctr">
              <a:lnSpc>
                <a:spcPts val="5989"/>
              </a:lnSpc>
            </a:pPr>
            <a:r>
              <a:rPr lang="en-US" sz="3993">
                <a:solidFill>
                  <a:srgbClr val="382E90"/>
                </a:solidFill>
                <a:latin typeface="Flatory Slab Condensed"/>
                <a:ea typeface="Flatory Slab Condensed"/>
                <a:cs typeface="Flatory Slab Condensed"/>
                <a:sym typeface="Flatory Slab Condensed"/>
              </a:rPr>
              <a:t>Before feeding the data to the AI model, you performed crucial cleaning and transformation steps:</a:t>
            </a:r>
          </a:p>
          <a:p>
            <a:pPr algn="ctr">
              <a:lnSpc>
                <a:spcPts val="5989"/>
              </a:lnSpc>
            </a:pPr>
            <a:r>
              <a:rPr lang="en-US" sz="3993">
                <a:solidFill>
                  <a:srgbClr val="382E90"/>
                </a:solidFill>
                <a:latin typeface="Flatory Slab Condensed"/>
                <a:ea typeface="Flatory Slab Condensed"/>
                <a:cs typeface="Flatory Slab Condensed"/>
                <a:sym typeface="Flatory Slab Condensed"/>
              </a:rPr>
              <a:t>&gt;&gt; </a:t>
            </a:r>
            <a:r>
              <a:rPr lang="en-US" sz="3993" b="true">
                <a:solidFill>
                  <a:srgbClr val="382E90"/>
                </a:solidFill>
                <a:latin typeface="Flatory Slab Condensed Bold"/>
                <a:ea typeface="Flatory Slab Condensed Bold"/>
                <a:cs typeface="Flatory Slab Condensed Bold"/>
                <a:sym typeface="Flatory Slab Condensed Bold"/>
              </a:rPr>
              <a:t>cleaning</a:t>
            </a:r>
          </a:p>
          <a:p>
            <a:pPr algn="ctr">
              <a:lnSpc>
                <a:spcPts val="5989"/>
              </a:lnSpc>
            </a:pPr>
            <a:r>
              <a:rPr lang="en-US" sz="3993" b="true">
                <a:solidFill>
                  <a:srgbClr val="382E90"/>
                </a:solidFill>
                <a:latin typeface="Flatory Slab Condensed Bold"/>
                <a:ea typeface="Flatory Slab Condensed Bold"/>
                <a:cs typeface="Flatory Slab Condensed Bold"/>
                <a:sym typeface="Flatory Slab Condensed Bold"/>
              </a:rPr>
              <a:t>                                                    &gt;&gt; removing html,css, punctuation and so on</a:t>
            </a:r>
          </a:p>
          <a:p>
            <a:pPr algn="ctr">
              <a:lnSpc>
                <a:spcPts val="5989"/>
              </a:lnSpc>
            </a:pPr>
            <a:r>
              <a:rPr lang="en-US" sz="3993" b="true">
                <a:solidFill>
                  <a:srgbClr val="382E90"/>
                </a:solidFill>
                <a:latin typeface="Flatory Slab Condensed Bold"/>
                <a:ea typeface="Flatory Slab Condensed Bold"/>
                <a:cs typeface="Flatory Slab Condensed Bold"/>
                <a:sym typeface="Flatory Slab Condensed Bold"/>
              </a:rPr>
              <a:t>                                       &gt;&gt; Replaced spaces in category label</a:t>
            </a:r>
          </a:p>
          <a:p>
            <a:pPr algn="ctr">
              <a:lnSpc>
                <a:spcPts val="5989"/>
              </a:lnSpc>
            </a:pPr>
            <a:r>
              <a:rPr lang="en-US" sz="3993" b="true">
                <a:solidFill>
                  <a:srgbClr val="382E90"/>
                </a:solidFill>
                <a:latin typeface="Flatory Slab Condensed Bold"/>
                <a:ea typeface="Flatory Slab Condensed Bold"/>
                <a:cs typeface="Flatory Slab Condensed Bold"/>
                <a:sym typeface="Flatory Slab Condensed Bold"/>
              </a:rPr>
              <a:t>      &gt;&gt; Tokenization </a:t>
            </a:r>
          </a:p>
          <a:p>
            <a:pPr algn="ctr">
              <a:lnSpc>
                <a:spcPts val="5989"/>
              </a:lnSpc>
            </a:pPr>
            <a:r>
              <a:rPr lang="en-US" sz="3993" b="true">
                <a:solidFill>
                  <a:srgbClr val="382E90"/>
                </a:solidFill>
                <a:latin typeface="Flatory Slab Condensed Bold"/>
                <a:ea typeface="Flatory Slab Condensed Bold"/>
                <a:cs typeface="Flatory Slab Condensed Bold"/>
                <a:sym typeface="Flatory Slab Condensed Bold"/>
              </a:rPr>
              <a:t>&gt;&gt; Padding </a:t>
            </a:r>
          </a:p>
          <a:p>
            <a:pPr algn="ctr">
              <a:lnSpc>
                <a:spcPts val="5989"/>
              </a:lnSpc>
            </a:pPr>
            <a:r>
              <a:rPr lang="en-US" sz="3993" b="true">
                <a:solidFill>
                  <a:srgbClr val="382E90"/>
                </a:solidFill>
                <a:latin typeface="Flatory Slab Condensed Bold"/>
                <a:ea typeface="Flatory Slab Condensed Bold"/>
                <a:cs typeface="Flatory Slab Condensed Bold"/>
                <a:sym typeface="Flatory Slab Condensed Bold"/>
              </a:rPr>
              <a:t> </a:t>
            </a:r>
          </a:p>
          <a:p>
            <a:pPr algn="ctr" marL="0" indent="0" lvl="0">
              <a:lnSpc>
                <a:spcPts val="598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1051" y="2555109"/>
            <a:ext cx="14378097" cy="709285"/>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chose a Bidirectional Long Short-Term Memory (LSTM) network for this  project.</a:t>
            </a:r>
          </a:p>
        </p:txBody>
      </p:sp>
      <p:sp>
        <p:nvSpPr>
          <p:cNvPr name="TextBox 4" id="4"/>
          <p:cNvSpPr txBox="true"/>
          <p:nvPr/>
        </p:nvSpPr>
        <p:spPr>
          <a:xfrm rot="0">
            <a:off x="-688528" y="449622"/>
            <a:ext cx="17947828" cy="657452"/>
          </a:xfrm>
          <a:prstGeom prst="rect">
            <a:avLst/>
          </a:prstGeom>
        </p:spPr>
        <p:txBody>
          <a:bodyPr anchor="t" rtlCol="false" tIns="0" lIns="0" bIns="0" rIns="0">
            <a:spAutoFit/>
          </a:bodyPr>
          <a:lstStyle/>
          <a:p>
            <a:pPr algn="ctr" marL="0" indent="0" lvl="0">
              <a:lnSpc>
                <a:spcPts val="5251"/>
              </a:lnSpc>
              <a:spcBef>
                <a:spcPct val="0"/>
              </a:spcBef>
            </a:pPr>
            <a:r>
              <a:rPr lang="en-US" sz="4376">
                <a:solidFill>
                  <a:srgbClr val="382E90"/>
                </a:solidFill>
                <a:latin typeface="Bree Serif"/>
                <a:ea typeface="Bree Serif"/>
                <a:cs typeface="Bree Serif"/>
                <a:sym typeface="Bree Serif"/>
              </a:rPr>
              <a:t>MODEL BUILDING AND TRAINING </a:t>
            </a:r>
          </a:p>
        </p:txBody>
      </p:sp>
      <p:sp>
        <p:nvSpPr>
          <p:cNvPr name="Freeform 5" id="5"/>
          <p:cNvSpPr/>
          <p:nvPr/>
        </p:nvSpPr>
        <p:spPr>
          <a:xfrm flipH="false" flipV="false" rot="0">
            <a:off x="11562098" y="-8060"/>
            <a:ext cx="7720413" cy="5687845"/>
          </a:xfrm>
          <a:custGeom>
            <a:avLst/>
            <a:gdLst/>
            <a:ahLst/>
            <a:cxnLst/>
            <a:rect r="r" b="b" t="t" l="l"/>
            <a:pathLst>
              <a:path h="5687845" w="7720413">
                <a:moveTo>
                  <a:pt x="0" y="0"/>
                </a:moveTo>
                <a:lnTo>
                  <a:pt x="7720413" y="0"/>
                </a:lnTo>
                <a:lnTo>
                  <a:pt x="7720413" y="5687846"/>
                </a:lnTo>
                <a:lnTo>
                  <a:pt x="0" y="5687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0" y="4599155"/>
            <a:ext cx="7720413" cy="5687845"/>
          </a:xfrm>
          <a:custGeom>
            <a:avLst/>
            <a:gdLst/>
            <a:ahLst/>
            <a:cxnLst/>
            <a:rect r="r" b="b" t="t" l="l"/>
            <a:pathLst>
              <a:path h="5687845" w="7720413">
                <a:moveTo>
                  <a:pt x="7720413" y="5687845"/>
                </a:moveTo>
                <a:lnTo>
                  <a:pt x="0" y="5687845"/>
                </a:lnTo>
                <a:lnTo>
                  <a:pt x="0" y="0"/>
                </a:lnTo>
                <a:lnTo>
                  <a:pt x="7720413" y="0"/>
                </a:lnTo>
                <a:lnTo>
                  <a:pt x="7720413" y="56878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675671" y="1503392"/>
            <a:ext cx="6044743" cy="683975"/>
          </a:xfrm>
          <a:prstGeom prst="rect">
            <a:avLst/>
          </a:prstGeom>
        </p:spPr>
        <p:txBody>
          <a:bodyPr anchor="t" rtlCol="false" tIns="0" lIns="0" bIns="0" rIns="0">
            <a:spAutoFit/>
          </a:bodyPr>
          <a:lstStyle/>
          <a:p>
            <a:pPr algn="ctr">
              <a:lnSpc>
                <a:spcPts val="5500"/>
              </a:lnSpc>
            </a:pPr>
            <a:r>
              <a:rPr lang="en-US" sz="3928" b="true">
                <a:solidFill>
                  <a:srgbClr val="382E90"/>
                </a:solidFill>
                <a:latin typeface="Canva Sans Bold"/>
                <a:ea typeface="Canva Sans Bold"/>
                <a:cs typeface="Canva Sans Bold"/>
                <a:sym typeface="Canva Sans Bold"/>
              </a:rPr>
              <a:t>MODEL ARCHITECTURE :</a:t>
            </a:r>
          </a:p>
        </p:txBody>
      </p:sp>
      <p:sp>
        <p:nvSpPr>
          <p:cNvPr name="TextBox 8" id="8"/>
          <p:cNvSpPr txBox="true"/>
          <p:nvPr/>
        </p:nvSpPr>
        <p:spPr>
          <a:xfrm rot="0">
            <a:off x="6936892" y="3807362"/>
            <a:ext cx="4414216" cy="591725"/>
          </a:xfrm>
          <a:prstGeom prst="rect">
            <a:avLst/>
          </a:prstGeom>
        </p:spPr>
        <p:txBody>
          <a:bodyPr anchor="t" rtlCol="false" tIns="0" lIns="0" bIns="0" rIns="0">
            <a:spAutoFit/>
          </a:bodyPr>
          <a:lstStyle/>
          <a:p>
            <a:pPr algn="ctr">
              <a:lnSpc>
                <a:spcPts val="4827"/>
              </a:lnSpc>
            </a:pPr>
            <a:r>
              <a:rPr lang="en-US" sz="3447" b="true">
                <a:solidFill>
                  <a:srgbClr val="382E90"/>
                </a:solidFill>
                <a:latin typeface="Canva Sans Bold"/>
                <a:ea typeface="Canva Sans Bold"/>
                <a:cs typeface="Canva Sans Bold"/>
                <a:sym typeface="Canva Sans Bold"/>
              </a:rPr>
              <a:t>SEQUENTIAL DATA : </a:t>
            </a:r>
          </a:p>
        </p:txBody>
      </p:sp>
      <p:sp>
        <p:nvSpPr>
          <p:cNvPr name="TextBox 9" id="9"/>
          <p:cNvSpPr txBox="true"/>
          <p:nvPr/>
        </p:nvSpPr>
        <p:spPr>
          <a:xfrm rot="0">
            <a:off x="2281051" y="4794396"/>
            <a:ext cx="14378097" cy="1456411"/>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Resumes are sequential documents where the order of words matters. LSTMs are designed to capture long-range dependencies and context within sequences.</a:t>
            </a:r>
          </a:p>
        </p:txBody>
      </p:sp>
      <p:sp>
        <p:nvSpPr>
          <p:cNvPr name="TextBox 10" id="10"/>
          <p:cNvSpPr txBox="true"/>
          <p:nvPr/>
        </p:nvSpPr>
        <p:spPr>
          <a:xfrm rot="0">
            <a:off x="7023285" y="6693741"/>
            <a:ext cx="4241429" cy="1204354"/>
          </a:xfrm>
          <a:prstGeom prst="rect">
            <a:avLst/>
          </a:prstGeom>
        </p:spPr>
        <p:txBody>
          <a:bodyPr anchor="t" rtlCol="false" tIns="0" lIns="0" bIns="0" rIns="0">
            <a:spAutoFit/>
          </a:bodyPr>
          <a:lstStyle/>
          <a:p>
            <a:pPr algn="ctr">
              <a:lnSpc>
                <a:spcPts val="4827"/>
              </a:lnSpc>
            </a:pPr>
            <a:r>
              <a:rPr lang="en-US" sz="3447" b="true">
                <a:solidFill>
                  <a:srgbClr val="382E90"/>
                </a:solidFill>
                <a:latin typeface="Canva Sans Bold"/>
                <a:ea typeface="Canva Sans Bold"/>
                <a:cs typeface="Canva Sans Bold"/>
                <a:sym typeface="Canva Sans Bold"/>
              </a:rPr>
              <a:t>BIDIRECTIONALITY:</a:t>
            </a:r>
          </a:p>
          <a:p>
            <a:pPr algn="ctr">
              <a:lnSpc>
                <a:spcPts val="4827"/>
              </a:lnSpc>
            </a:pPr>
          </a:p>
        </p:txBody>
      </p:sp>
      <p:sp>
        <p:nvSpPr>
          <p:cNvPr name="TextBox 11" id="11"/>
          <p:cNvSpPr txBox="true"/>
          <p:nvPr/>
        </p:nvSpPr>
        <p:spPr>
          <a:xfrm rot="0">
            <a:off x="2281051" y="7328777"/>
            <a:ext cx="14378097" cy="2203538"/>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The Bidirectional LSTM processes the resume text in both forward and backward directions, allowing it to understand the context surrounding each word more comprehensively.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3358086" y="2295363"/>
            <a:ext cx="14378097" cy="1456411"/>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Converts tokens into dense vector representations (embeddings) that capture semantic meaning.</a:t>
            </a:r>
          </a:p>
        </p:txBody>
      </p:sp>
      <p:sp>
        <p:nvSpPr>
          <p:cNvPr name="TextBox 4" id="4"/>
          <p:cNvSpPr txBox="true"/>
          <p:nvPr/>
        </p:nvSpPr>
        <p:spPr>
          <a:xfrm rot="0">
            <a:off x="-688528" y="449622"/>
            <a:ext cx="17947828" cy="657452"/>
          </a:xfrm>
          <a:prstGeom prst="rect">
            <a:avLst/>
          </a:prstGeom>
        </p:spPr>
        <p:txBody>
          <a:bodyPr anchor="t" rtlCol="false" tIns="0" lIns="0" bIns="0" rIns="0">
            <a:spAutoFit/>
          </a:bodyPr>
          <a:lstStyle/>
          <a:p>
            <a:pPr algn="ctr" marL="0" indent="0" lvl="0">
              <a:lnSpc>
                <a:spcPts val="5251"/>
              </a:lnSpc>
              <a:spcBef>
                <a:spcPct val="0"/>
              </a:spcBef>
            </a:pPr>
            <a:r>
              <a:rPr lang="en-US" sz="4376">
                <a:solidFill>
                  <a:srgbClr val="382E90"/>
                </a:solidFill>
                <a:latin typeface="Bree Serif"/>
                <a:ea typeface="Bree Serif"/>
                <a:cs typeface="Bree Serif"/>
                <a:sym typeface="Bree Serif"/>
              </a:rPr>
              <a:t>MODEL LAYERS </a:t>
            </a:r>
          </a:p>
        </p:txBody>
      </p:sp>
      <p:sp>
        <p:nvSpPr>
          <p:cNvPr name="Freeform 5" id="5"/>
          <p:cNvSpPr/>
          <p:nvPr/>
        </p:nvSpPr>
        <p:spPr>
          <a:xfrm flipH="false" flipV="false" rot="0">
            <a:off x="11562098" y="-8060"/>
            <a:ext cx="7720413" cy="5687845"/>
          </a:xfrm>
          <a:custGeom>
            <a:avLst/>
            <a:gdLst/>
            <a:ahLst/>
            <a:cxnLst/>
            <a:rect r="r" b="b" t="t" l="l"/>
            <a:pathLst>
              <a:path h="5687845" w="7720413">
                <a:moveTo>
                  <a:pt x="0" y="0"/>
                </a:moveTo>
                <a:lnTo>
                  <a:pt x="7720413" y="0"/>
                </a:lnTo>
                <a:lnTo>
                  <a:pt x="7720413" y="5687846"/>
                </a:lnTo>
                <a:lnTo>
                  <a:pt x="0" y="5687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502121" y="4499121"/>
            <a:ext cx="7720413" cy="5687845"/>
          </a:xfrm>
          <a:custGeom>
            <a:avLst/>
            <a:gdLst/>
            <a:ahLst/>
            <a:cxnLst/>
            <a:rect r="r" b="b" t="t" l="l"/>
            <a:pathLst>
              <a:path h="5687845" w="7720413">
                <a:moveTo>
                  <a:pt x="7720413" y="5687845"/>
                </a:moveTo>
                <a:lnTo>
                  <a:pt x="0" y="5687845"/>
                </a:lnTo>
                <a:lnTo>
                  <a:pt x="0" y="0"/>
                </a:lnTo>
                <a:lnTo>
                  <a:pt x="7720413" y="0"/>
                </a:lnTo>
                <a:lnTo>
                  <a:pt x="7720413" y="56878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076413" y="1503392"/>
            <a:ext cx="5243258" cy="683975"/>
          </a:xfrm>
          <a:prstGeom prst="rect">
            <a:avLst/>
          </a:prstGeom>
        </p:spPr>
        <p:txBody>
          <a:bodyPr anchor="t" rtlCol="false" tIns="0" lIns="0" bIns="0" rIns="0">
            <a:spAutoFit/>
          </a:bodyPr>
          <a:lstStyle/>
          <a:p>
            <a:pPr algn="ctr">
              <a:lnSpc>
                <a:spcPts val="5500"/>
              </a:lnSpc>
            </a:pPr>
            <a:r>
              <a:rPr lang="en-US" sz="3928" b="true">
                <a:solidFill>
                  <a:srgbClr val="382E90"/>
                </a:solidFill>
                <a:latin typeface="Canva Sans Bold"/>
                <a:ea typeface="Canva Sans Bold"/>
                <a:cs typeface="Canva Sans Bold"/>
                <a:sym typeface="Canva Sans Bold"/>
              </a:rPr>
              <a:t>EMBEDDING LAYERS </a:t>
            </a:r>
          </a:p>
        </p:txBody>
      </p:sp>
      <p:sp>
        <p:nvSpPr>
          <p:cNvPr name="TextBox 8" id="8"/>
          <p:cNvSpPr txBox="true"/>
          <p:nvPr/>
        </p:nvSpPr>
        <p:spPr>
          <a:xfrm rot="0">
            <a:off x="2281051" y="3907396"/>
            <a:ext cx="3357581" cy="591725"/>
          </a:xfrm>
          <a:prstGeom prst="rect">
            <a:avLst/>
          </a:prstGeom>
        </p:spPr>
        <p:txBody>
          <a:bodyPr anchor="t" rtlCol="false" tIns="0" lIns="0" bIns="0" rIns="0">
            <a:spAutoFit/>
          </a:bodyPr>
          <a:lstStyle/>
          <a:p>
            <a:pPr algn="ctr">
              <a:lnSpc>
                <a:spcPts val="4827"/>
              </a:lnSpc>
            </a:pPr>
            <a:r>
              <a:rPr lang="en-US" sz="3447" b="true">
                <a:solidFill>
                  <a:srgbClr val="382E90"/>
                </a:solidFill>
                <a:latin typeface="Canva Sans Bold"/>
                <a:ea typeface="Canva Sans Bold"/>
                <a:cs typeface="Canva Sans Bold"/>
                <a:sym typeface="Canva Sans Bold"/>
              </a:rPr>
              <a:t>DENSE LAYERS </a:t>
            </a:r>
          </a:p>
        </p:txBody>
      </p:sp>
      <p:sp>
        <p:nvSpPr>
          <p:cNvPr name="TextBox 9" id="9"/>
          <p:cNvSpPr txBox="true"/>
          <p:nvPr/>
        </p:nvSpPr>
        <p:spPr>
          <a:xfrm rot="0">
            <a:off x="3860207" y="4675226"/>
            <a:ext cx="14378097" cy="709285"/>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 Used for classification, producing the probabilities for different job categories.</a:t>
            </a:r>
          </a:p>
        </p:txBody>
      </p:sp>
      <p:sp>
        <p:nvSpPr>
          <p:cNvPr name="TextBox 10" id="10"/>
          <p:cNvSpPr txBox="true"/>
          <p:nvPr/>
        </p:nvSpPr>
        <p:spPr>
          <a:xfrm rot="0">
            <a:off x="3860207" y="6576311"/>
            <a:ext cx="14378097" cy="709285"/>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split the dataset into training and testing sets to train and evaluate the mod</a:t>
            </a:r>
          </a:p>
        </p:txBody>
      </p:sp>
      <p:sp>
        <p:nvSpPr>
          <p:cNvPr name="TextBox 11" id="11"/>
          <p:cNvSpPr txBox="true"/>
          <p:nvPr/>
        </p:nvSpPr>
        <p:spPr>
          <a:xfrm rot="0">
            <a:off x="2543972" y="5803611"/>
            <a:ext cx="2154070" cy="591725"/>
          </a:xfrm>
          <a:prstGeom prst="rect">
            <a:avLst/>
          </a:prstGeom>
        </p:spPr>
        <p:txBody>
          <a:bodyPr anchor="t" rtlCol="false" tIns="0" lIns="0" bIns="0" rIns="0">
            <a:spAutoFit/>
          </a:bodyPr>
          <a:lstStyle/>
          <a:p>
            <a:pPr algn="ctr">
              <a:lnSpc>
                <a:spcPts val="4827"/>
              </a:lnSpc>
            </a:pPr>
            <a:r>
              <a:rPr lang="en-US" sz="3447" b="true">
                <a:solidFill>
                  <a:srgbClr val="382E90"/>
                </a:solidFill>
                <a:latin typeface="Canva Sans Bold"/>
                <a:ea typeface="Canva Sans Bold"/>
                <a:cs typeface="Canva Sans Bold"/>
                <a:sym typeface="Canva Sans Bold"/>
              </a:rPr>
              <a:t>TRAINING</a:t>
            </a:r>
          </a:p>
        </p:txBody>
      </p:sp>
      <p:sp>
        <p:nvSpPr>
          <p:cNvPr name="TextBox 12" id="12"/>
          <p:cNvSpPr txBox="true"/>
          <p:nvPr/>
        </p:nvSpPr>
        <p:spPr>
          <a:xfrm rot="0">
            <a:off x="2735695" y="7366877"/>
            <a:ext cx="2448293" cy="1489466"/>
          </a:xfrm>
          <a:prstGeom prst="rect">
            <a:avLst/>
          </a:prstGeom>
        </p:spPr>
        <p:txBody>
          <a:bodyPr anchor="t" rtlCol="false" tIns="0" lIns="0" bIns="0" rIns="0">
            <a:spAutoFit/>
          </a:bodyPr>
          <a:lstStyle/>
          <a:p>
            <a:pPr algn="ctr">
              <a:lnSpc>
                <a:spcPts val="5996"/>
              </a:lnSpc>
            </a:pPr>
            <a:r>
              <a:rPr lang="en-US" sz="4283" b="true">
                <a:solidFill>
                  <a:srgbClr val="382E90"/>
                </a:solidFill>
                <a:latin typeface="Canva Sans Bold"/>
                <a:ea typeface="Canva Sans Bold"/>
                <a:cs typeface="Canva Sans Bold"/>
                <a:sym typeface="Canva Sans Bold"/>
              </a:rPr>
              <a:t>TESTING </a:t>
            </a:r>
          </a:p>
          <a:p>
            <a:pPr algn="ctr">
              <a:lnSpc>
                <a:spcPts val="5996"/>
              </a:lnSpc>
            </a:pPr>
          </a:p>
        </p:txBody>
      </p:sp>
      <p:sp>
        <p:nvSpPr>
          <p:cNvPr name="TextBox 13" id="13"/>
          <p:cNvSpPr txBox="true"/>
          <p:nvPr/>
        </p:nvSpPr>
        <p:spPr>
          <a:xfrm rot="0">
            <a:off x="3358086" y="8409546"/>
            <a:ext cx="14378097" cy="709285"/>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The model is tested after the training and evaluated by data one by 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697586" y="2549316"/>
            <a:ext cx="17590414" cy="742085"/>
          </a:xfrm>
          <a:prstGeom prst="rect">
            <a:avLst/>
          </a:prstGeom>
        </p:spPr>
        <p:txBody>
          <a:bodyPr anchor="t" rtlCol="false" tIns="0" lIns="0" bIns="0" rIns="0">
            <a:spAutoFit/>
          </a:bodyPr>
          <a:lstStyle/>
          <a:p>
            <a:pPr algn="ctr" marL="0" indent="0" lvl="0">
              <a:lnSpc>
                <a:spcPts val="6224"/>
              </a:lnSpc>
              <a:spcBef>
                <a:spcPct val="0"/>
              </a:spcBef>
            </a:pPr>
            <a:r>
              <a:rPr lang="en-US" sz="4149">
                <a:solidFill>
                  <a:srgbClr val="382E90"/>
                </a:solidFill>
                <a:latin typeface="Flatory Slab Condensed"/>
                <a:ea typeface="Flatory Slab Condensed"/>
                <a:cs typeface="Flatory Slab Condensed"/>
                <a:sym typeface="Flatory Slab Condensed"/>
              </a:rPr>
              <a:t>Significantly reduces screening time and effort.</a:t>
            </a:r>
          </a:p>
        </p:txBody>
      </p:sp>
      <p:sp>
        <p:nvSpPr>
          <p:cNvPr name="TextBox 4" id="4"/>
          <p:cNvSpPr txBox="true"/>
          <p:nvPr/>
        </p:nvSpPr>
        <p:spPr>
          <a:xfrm rot="0">
            <a:off x="-688528" y="449622"/>
            <a:ext cx="17947828" cy="657452"/>
          </a:xfrm>
          <a:prstGeom prst="rect">
            <a:avLst/>
          </a:prstGeom>
        </p:spPr>
        <p:txBody>
          <a:bodyPr anchor="t" rtlCol="false" tIns="0" lIns="0" bIns="0" rIns="0">
            <a:spAutoFit/>
          </a:bodyPr>
          <a:lstStyle/>
          <a:p>
            <a:pPr algn="ctr" marL="0" indent="0" lvl="0">
              <a:lnSpc>
                <a:spcPts val="5251"/>
              </a:lnSpc>
              <a:spcBef>
                <a:spcPct val="0"/>
              </a:spcBef>
            </a:pPr>
            <a:r>
              <a:rPr lang="en-US" sz="4376">
                <a:solidFill>
                  <a:srgbClr val="382E90"/>
                </a:solidFill>
                <a:latin typeface="Bree Serif"/>
                <a:ea typeface="Bree Serif"/>
                <a:cs typeface="Bree Serif"/>
                <a:sym typeface="Bree Serif"/>
              </a:rPr>
              <a:t>ADVANTAGES </a:t>
            </a:r>
          </a:p>
        </p:txBody>
      </p:sp>
      <p:sp>
        <p:nvSpPr>
          <p:cNvPr name="Freeform 5" id="5"/>
          <p:cNvSpPr/>
          <p:nvPr/>
        </p:nvSpPr>
        <p:spPr>
          <a:xfrm flipH="false" flipV="false" rot="0">
            <a:off x="11562098" y="-8060"/>
            <a:ext cx="7720413" cy="5687845"/>
          </a:xfrm>
          <a:custGeom>
            <a:avLst/>
            <a:gdLst/>
            <a:ahLst/>
            <a:cxnLst/>
            <a:rect r="r" b="b" t="t" l="l"/>
            <a:pathLst>
              <a:path h="5687845" w="7720413">
                <a:moveTo>
                  <a:pt x="0" y="0"/>
                </a:moveTo>
                <a:lnTo>
                  <a:pt x="7720413" y="0"/>
                </a:lnTo>
                <a:lnTo>
                  <a:pt x="7720413" y="5687846"/>
                </a:lnTo>
                <a:lnTo>
                  <a:pt x="0" y="5687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0" y="4599155"/>
            <a:ext cx="7720413" cy="5687845"/>
          </a:xfrm>
          <a:custGeom>
            <a:avLst/>
            <a:gdLst/>
            <a:ahLst/>
            <a:cxnLst/>
            <a:rect r="r" b="b" t="t" l="l"/>
            <a:pathLst>
              <a:path h="5687845" w="7720413">
                <a:moveTo>
                  <a:pt x="7720413" y="5687845"/>
                </a:moveTo>
                <a:lnTo>
                  <a:pt x="0" y="5687845"/>
                </a:lnTo>
                <a:lnTo>
                  <a:pt x="0" y="0"/>
                </a:lnTo>
                <a:lnTo>
                  <a:pt x="7720413" y="0"/>
                </a:lnTo>
                <a:lnTo>
                  <a:pt x="7720413" y="56878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177278" y="1503392"/>
            <a:ext cx="3041527" cy="683975"/>
          </a:xfrm>
          <a:prstGeom prst="rect">
            <a:avLst/>
          </a:prstGeom>
        </p:spPr>
        <p:txBody>
          <a:bodyPr anchor="t" rtlCol="false" tIns="0" lIns="0" bIns="0" rIns="0">
            <a:spAutoFit/>
          </a:bodyPr>
          <a:lstStyle/>
          <a:p>
            <a:pPr algn="ctr">
              <a:lnSpc>
                <a:spcPts val="5500"/>
              </a:lnSpc>
            </a:pPr>
            <a:r>
              <a:rPr lang="en-US" sz="3928" b="true">
                <a:solidFill>
                  <a:srgbClr val="382E90"/>
                </a:solidFill>
                <a:latin typeface="Canva Sans Bold"/>
                <a:ea typeface="Canva Sans Bold"/>
                <a:cs typeface="Canva Sans Bold"/>
                <a:sym typeface="Canva Sans Bold"/>
              </a:rPr>
              <a:t>EFFICIENCY </a:t>
            </a:r>
          </a:p>
        </p:txBody>
      </p:sp>
      <p:sp>
        <p:nvSpPr>
          <p:cNvPr name="TextBox 8" id="8"/>
          <p:cNvSpPr txBox="true"/>
          <p:nvPr/>
        </p:nvSpPr>
        <p:spPr>
          <a:xfrm rot="0">
            <a:off x="3177278" y="3403135"/>
            <a:ext cx="2536820" cy="591725"/>
          </a:xfrm>
          <a:prstGeom prst="rect">
            <a:avLst/>
          </a:prstGeom>
        </p:spPr>
        <p:txBody>
          <a:bodyPr anchor="t" rtlCol="false" tIns="0" lIns="0" bIns="0" rIns="0">
            <a:spAutoFit/>
          </a:bodyPr>
          <a:lstStyle/>
          <a:p>
            <a:pPr algn="ctr">
              <a:lnSpc>
                <a:spcPts val="4827"/>
              </a:lnSpc>
            </a:pPr>
            <a:r>
              <a:rPr lang="en-US" sz="3447" b="true">
                <a:solidFill>
                  <a:srgbClr val="382E90"/>
                </a:solidFill>
                <a:latin typeface="Canva Sans Bold"/>
                <a:ea typeface="Canva Sans Bold"/>
                <a:cs typeface="Canva Sans Bold"/>
                <a:sym typeface="Canva Sans Bold"/>
              </a:rPr>
              <a:t>ACCURACY </a:t>
            </a:r>
          </a:p>
        </p:txBody>
      </p:sp>
      <p:sp>
        <p:nvSpPr>
          <p:cNvPr name="TextBox 9" id="9"/>
          <p:cNvSpPr txBox="true"/>
          <p:nvPr/>
        </p:nvSpPr>
        <p:spPr>
          <a:xfrm rot="0">
            <a:off x="4126452" y="4274539"/>
            <a:ext cx="14871292" cy="739219"/>
          </a:xfrm>
          <a:prstGeom prst="rect">
            <a:avLst/>
          </a:prstGeom>
        </p:spPr>
        <p:txBody>
          <a:bodyPr anchor="t" rtlCol="false" tIns="0" lIns="0" bIns="0" rIns="0">
            <a:spAutoFit/>
          </a:bodyPr>
          <a:lstStyle/>
          <a:p>
            <a:pPr algn="ctr" marL="0" indent="0" lvl="0">
              <a:lnSpc>
                <a:spcPts val="6195"/>
              </a:lnSpc>
              <a:spcBef>
                <a:spcPct val="0"/>
              </a:spcBef>
            </a:pPr>
            <a:r>
              <a:rPr lang="en-US" sz="4130">
                <a:solidFill>
                  <a:srgbClr val="382E90"/>
                </a:solidFill>
                <a:latin typeface="Flatory Slab Condensed"/>
                <a:ea typeface="Flatory Slab Condensed"/>
                <a:cs typeface="Flatory Slab Condensed"/>
                <a:sym typeface="Flatory Slab Condensed"/>
              </a:rPr>
              <a:t>Minimizes human bias and errors, leading to better candidate selection.</a:t>
            </a:r>
          </a:p>
        </p:txBody>
      </p:sp>
      <p:sp>
        <p:nvSpPr>
          <p:cNvPr name="TextBox 10" id="10"/>
          <p:cNvSpPr txBox="true"/>
          <p:nvPr/>
        </p:nvSpPr>
        <p:spPr>
          <a:xfrm rot="0">
            <a:off x="1606158" y="6161386"/>
            <a:ext cx="14378097" cy="709285"/>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Handles large volumes of resumes easily.</a:t>
            </a:r>
          </a:p>
        </p:txBody>
      </p:sp>
      <p:sp>
        <p:nvSpPr>
          <p:cNvPr name="TextBox 11" id="11"/>
          <p:cNvSpPr txBox="true"/>
          <p:nvPr/>
        </p:nvSpPr>
        <p:spPr>
          <a:xfrm rot="0">
            <a:off x="3034259" y="5350585"/>
            <a:ext cx="2822859" cy="591725"/>
          </a:xfrm>
          <a:prstGeom prst="rect">
            <a:avLst/>
          </a:prstGeom>
        </p:spPr>
        <p:txBody>
          <a:bodyPr anchor="t" rtlCol="false" tIns="0" lIns="0" bIns="0" rIns="0">
            <a:spAutoFit/>
          </a:bodyPr>
          <a:lstStyle/>
          <a:p>
            <a:pPr algn="ctr">
              <a:lnSpc>
                <a:spcPts val="4827"/>
              </a:lnSpc>
            </a:pPr>
            <a:r>
              <a:rPr lang="en-US" sz="3447" b="true">
                <a:solidFill>
                  <a:srgbClr val="382E90"/>
                </a:solidFill>
                <a:latin typeface="Canva Sans Bold"/>
                <a:ea typeface="Canva Sans Bold"/>
                <a:cs typeface="Canva Sans Bold"/>
                <a:sym typeface="Canva Sans Bold"/>
              </a:rPr>
              <a:t>SCALABILITY</a:t>
            </a:r>
          </a:p>
        </p:txBody>
      </p:sp>
      <p:sp>
        <p:nvSpPr>
          <p:cNvPr name="TextBox 12" id="12"/>
          <p:cNvSpPr txBox="true"/>
          <p:nvPr/>
        </p:nvSpPr>
        <p:spPr>
          <a:xfrm rot="0">
            <a:off x="3034259" y="7113877"/>
            <a:ext cx="3331924" cy="591725"/>
          </a:xfrm>
          <a:prstGeom prst="rect">
            <a:avLst/>
          </a:prstGeom>
        </p:spPr>
        <p:txBody>
          <a:bodyPr anchor="t" rtlCol="false" tIns="0" lIns="0" bIns="0" rIns="0">
            <a:spAutoFit/>
          </a:bodyPr>
          <a:lstStyle/>
          <a:p>
            <a:pPr algn="ctr">
              <a:lnSpc>
                <a:spcPts val="4827"/>
              </a:lnSpc>
            </a:pPr>
            <a:r>
              <a:rPr lang="en-US" sz="3447" b="true">
                <a:solidFill>
                  <a:srgbClr val="382E90"/>
                </a:solidFill>
                <a:latin typeface="Canva Sans Bold"/>
                <a:ea typeface="Canva Sans Bold"/>
                <a:cs typeface="Canva Sans Bold"/>
                <a:sym typeface="Canva Sans Bold"/>
              </a:rPr>
              <a:t>COST SAVINGS </a:t>
            </a:r>
          </a:p>
        </p:txBody>
      </p:sp>
      <p:sp>
        <p:nvSpPr>
          <p:cNvPr name="TextBox 13" id="13"/>
          <p:cNvSpPr txBox="true"/>
          <p:nvPr/>
        </p:nvSpPr>
        <p:spPr>
          <a:xfrm rot="0">
            <a:off x="1028700" y="8191378"/>
            <a:ext cx="14378097" cy="709285"/>
          </a:xfrm>
          <a:prstGeom prst="rect">
            <a:avLst/>
          </a:prstGeom>
        </p:spPr>
        <p:txBody>
          <a:bodyPr anchor="t" rtlCol="false" tIns="0" lIns="0" bIns="0" rIns="0">
            <a:spAutoFit/>
          </a:bodyPr>
          <a:lstStyle/>
          <a:p>
            <a:pPr algn="ctr" marL="0" indent="0" lvl="0">
              <a:lnSpc>
                <a:spcPts val="5989"/>
              </a:lnSpc>
              <a:spcBef>
                <a:spcPct val="0"/>
              </a:spcBef>
            </a:pPr>
            <a:r>
              <a:rPr lang="en-US" sz="3993">
                <a:solidFill>
                  <a:srgbClr val="382E90"/>
                </a:solidFill>
                <a:latin typeface="Flatory Slab Condensed"/>
                <a:ea typeface="Flatory Slab Condensed"/>
                <a:cs typeface="Flatory Slab Condensed"/>
                <a:sym typeface="Flatory Slab Condensed"/>
              </a:rPr>
              <a:t>Reduces overall recruitment costs.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105910" y="2643464"/>
            <a:ext cx="14076179" cy="2891105"/>
          </a:xfrm>
          <a:prstGeom prst="rect">
            <a:avLst/>
          </a:prstGeom>
        </p:spPr>
        <p:txBody>
          <a:bodyPr anchor="t" rtlCol="false" tIns="0" lIns="0" bIns="0" rIns="0">
            <a:spAutoFit/>
          </a:bodyPr>
          <a:lstStyle/>
          <a:p>
            <a:pPr algn="ctr">
              <a:lnSpc>
                <a:spcPts val="5864"/>
              </a:lnSpc>
            </a:pPr>
            <a:r>
              <a:rPr lang="en-US" sz="3909">
                <a:solidFill>
                  <a:srgbClr val="382E90"/>
                </a:solidFill>
                <a:latin typeface="Flatory Slab Condensed"/>
                <a:ea typeface="Flatory Slab Condensed"/>
                <a:cs typeface="Flatory Slab Condensed"/>
                <a:sym typeface="Flatory Slab Condensed"/>
              </a:rPr>
              <a:t>When presented with a new resume, your system preprocesses it using the same steps as the training data. Then, it feeds the processed resume to the trained model, which predicts the most likely job category based on the learned patterns.</a:t>
            </a:r>
          </a:p>
          <a:p>
            <a:pPr algn="ctr" marL="0" indent="0" lvl="0">
              <a:lnSpc>
                <a:spcPts val="5864"/>
              </a:lnSpc>
              <a:spcBef>
                <a:spcPct val="0"/>
              </a:spcBef>
            </a:pPr>
          </a:p>
        </p:txBody>
      </p:sp>
      <p:sp>
        <p:nvSpPr>
          <p:cNvPr name="Freeform 4" id="4"/>
          <p:cNvSpPr/>
          <p:nvPr/>
        </p:nvSpPr>
        <p:spPr>
          <a:xfrm flipH="false" flipV="false" rot="0">
            <a:off x="10567587" y="0"/>
            <a:ext cx="7720413" cy="5687845"/>
          </a:xfrm>
          <a:custGeom>
            <a:avLst/>
            <a:gdLst/>
            <a:ahLst/>
            <a:cxnLst/>
            <a:rect r="r" b="b" t="t" l="l"/>
            <a:pathLst>
              <a:path h="5687845" w="7720413">
                <a:moveTo>
                  <a:pt x="0" y="0"/>
                </a:moveTo>
                <a:lnTo>
                  <a:pt x="7720413" y="0"/>
                </a:lnTo>
                <a:lnTo>
                  <a:pt x="7720413" y="5687845"/>
                </a:lnTo>
                <a:lnTo>
                  <a:pt x="0" y="5687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4599155"/>
            <a:ext cx="7720413" cy="5687845"/>
          </a:xfrm>
          <a:custGeom>
            <a:avLst/>
            <a:gdLst/>
            <a:ahLst/>
            <a:cxnLst/>
            <a:rect r="r" b="b" t="t" l="l"/>
            <a:pathLst>
              <a:path h="5687845" w="7720413">
                <a:moveTo>
                  <a:pt x="7720413" y="5687845"/>
                </a:moveTo>
                <a:lnTo>
                  <a:pt x="0" y="5687845"/>
                </a:lnTo>
                <a:lnTo>
                  <a:pt x="0" y="0"/>
                </a:lnTo>
                <a:lnTo>
                  <a:pt x="7720413" y="0"/>
                </a:lnTo>
                <a:lnTo>
                  <a:pt x="7720413" y="56878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243841" y="1514822"/>
            <a:ext cx="4252426" cy="887095"/>
          </a:xfrm>
          <a:prstGeom prst="rect">
            <a:avLst/>
          </a:prstGeom>
        </p:spPr>
        <p:txBody>
          <a:bodyPr anchor="t" rtlCol="false" tIns="0" lIns="0" bIns="0" rIns="0">
            <a:spAutoFit/>
          </a:bodyPr>
          <a:lstStyle/>
          <a:p>
            <a:pPr algn="ctr">
              <a:lnSpc>
                <a:spcPts val="7279"/>
              </a:lnSpc>
            </a:pPr>
            <a:r>
              <a:rPr lang="en-US" sz="5199" b="true">
                <a:solidFill>
                  <a:srgbClr val="382E90"/>
                </a:solidFill>
                <a:latin typeface="Canva Sans Bold"/>
                <a:ea typeface="Canva Sans Bold"/>
                <a:cs typeface="Canva Sans Bold"/>
                <a:sym typeface="Canva Sans Bold"/>
              </a:rPr>
              <a:t>PREDICTION </a:t>
            </a:r>
          </a:p>
        </p:txBody>
      </p:sp>
      <p:sp>
        <p:nvSpPr>
          <p:cNvPr name="TextBox 7" id="7"/>
          <p:cNvSpPr txBox="true"/>
          <p:nvPr/>
        </p:nvSpPr>
        <p:spPr>
          <a:xfrm rot="0">
            <a:off x="2306728" y="5196673"/>
            <a:ext cx="4478103" cy="887095"/>
          </a:xfrm>
          <a:prstGeom prst="rect">
            <a:avLst/>
          </a:prstGeom>
        </p:spPr>
        <p:txBody>
          <a:bodyPr anchor="t" rtlCol="false" tIns="0" lIns="0" bIns="0" rIns="0">
            <a:spAutoFit/>
          </a:bodyPr>
          <a:lstStyle/>
          <a:p>
            <a:pPr algn="ctr">
              <a:lnSpc>
                <a:spcPts val="7279"/>
              </a:lnSpc>
            </a:pPr>
            <a:r>
              <a:rPr lang="en-US" sz="5199" b="true">
                <a:solidFill>
                  <a:srgbClr val="382E90"/>
                </a:solidFill>
                <a:latin typeface="Canva Sans Bold"/>
                <a:ea typeface="Canva Sans Bold"/>
                <a:cs typeface="Canva Sans Bold"/>
                <a:sym typeface="Canva Sans Bold"/>
              </a:rPr>
              <a:t>APPLICATION</a:t>
            </a:r>
          </a:p>
        </p:txBody>
      </p:sp>
      <p:sp>
        <p:nvSpPr>
          <p:cNvPr name="TextBox 8" id="8"/>
          <p:cNvSpPr txBox="true"/>
          <p:nvPr/>
        </p:nvSpPr>
        <p:spPr>
          <a:xfrm rot="0">
            <a:off x="2527135" y="6186761"/>
            <a:ext cx="13233730" cy="2724915"/>
          </a:xfrm>
          <a:prstGeom prst="rect">
            <a:avLst/>
          </a:prstGeom>
        </p:spPr>
        <p:txBody>
          <a:bodyPr anchor="t" rtlCol="false" tIns="0" lIns="0" bIns="0" rIns="0">
            <a:spAutoFit/>
          </a:bodyPr>
          <a:lstStyle/>
          <a:p>
            <a:pPr algn="ctr" marL="0" indent="0" lvl="0">
              <a:lnSpc>
                <a:spcPts val="5513"/>
              </a:lnSpc>
              <a:spcBef>
                <a:spcPct val="0"/>
              </a:spcBef>
            </a:pPr>
            <a:r>
              <a:rPr lang="en-US" sz="3675">
                <a:solidFill>
                  <a:srgbClr val="382E90"/>
                </a:solidFill>
                <a:latin typeface="Flatory Slab Condensed"/>
                <a:ea typeface="Flatory Slab Condensed"/>
                <a:cs typeface="Flatory Slab Condensed"/>
                <a:sym typeface="Flatory Slab Condensed"/>
              </a:rPr>
              <a:t>project has the potential to be integrated into real-world recruitment systems, automating the initial screening process and enabling recruiters to focus on the most promising candidates. It could be implemented as a web application or API, allowing for efficient and scalable resume processing.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Freeform 3" id="3"/>
          <p:cNvSpPr/>
          <p:nvPr/>
        </p:nvSpPr>
        <p:spPr>
          <a:xfrm flipH="false" flipV="false" rot="0">
            <a:off x="10567587" y="0"/>
            <a:ext cx="7720413" cy="5687845"/>
          </a:xfrm>
          <a:custGeom>
            <a:avLst/>
            <a:gdLst/>
            <a:ahLst/>
            <a:cxnLst/>
            <a:rect r="r" b="b" t="t" l="l"/>
            <a:pathLst>
              <a:path h="5687845" w="7720413">
                <a:moveTo>
                  <a:pt x="0" y="0"/>
                </a:moveTo>
                <a:lnTo>
                  <a:pt x="7720413" y="0"/>
                </a:lnTo>
                <a:lnTo>
                  <a:pt x="7720413" y="5687845"/>
                </a:lnTo>
                <a:lnTo>
                  <a:pt x="0" y="5687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0" y="4599155"/>
            <a:ext cx="7720413" cy="5687845"/>
          </a:xfrm>
          <a:custGeom>
            <a:avLst/>
            <a:gdLst/>
            <a:ahLst/>
            <a:cxnLst/>
            <a:rect r="r" b="b" t="t" l="l"/>
            <a:pathLst>
              <a:path h="5687845" w="7720413">
                <a:moveTo>
                  <a:pt x="7720413" y="5687845"/>
                </a:moveTo>
                <a:lnTo>
                  <a:pt x="0" y="5687845"/>
                </a:lnTo>
                <a:lnTo>
                  <a:pt x="0" y="0"/>
                </a:lnTo>
                <a:lnTo>
                  <a:pt x="7720413" y="0"/>
                </a:lnTo>
                <a:lnTo>
                  <a:pt x="7720413" y="5687845"/>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246143" y="2843923"/>
            <a:ext cx="13845088" cy="6211791"/>
            <a:chOff x="0" y="0"/>
            <a:chExt cx="3646443" cy="1636027"/>
          </a:xfrm>
        </p:grpSpPr>
        <p:sp>
          <p:nvSpPr>
            <p:cNvPr name="Freeform 6" id="6"/>
            <p:cNvSpPr/>
            <p:nvPr/>
          </p:nvSpPr>
          <p:spPr>
            <a:xfrm flipH="false" flipV="false" rot="0">
              <a:off x="0" y="0"/>
              <a:ext cx="3646443" cy="1636027"/>
            </a:xfrm>
            <a:custGeom>
              <a:avLst/>
              <a:gdLst/>
              <a:ahLst/>
              <a:cxnLst/>
              <a:rect r="r" b="b" t="t" l="l"/>
              <a:pathLst>
                <a:path h="1636027" w="3646443">
                  <a:moveTo>
                    <a:pt x="28518" y="0"/>
                  </a:moveTo>
                  <a:lnTo>
                    <a:pt x="3617925" y="0"/>
                  </a:lnTo>
                  <a:cubicBezTo>
                    <a:pt x="3633675" y="0"/>
                    <a:pt x="3646443" y="12768"/>
                    <a:pt x="3646443" y="28518"/>
                  </a:cubicBezTo>
                  <a:lnTo>
                    <a:pt x="3646443" y="1607509"/>
                  </a:lnTo>
                  <a:cubicBezTo>
                    <a:pt x="3646443" y="1623259"/>
                    <a:pt x="3633675" y="1636027"/>
                    <a:pt x="3617925" y="1636027"/>
                  </a:cubicBezTo>
                  <a:lnTo>
                    <a:pt x="28518" y="1636027"/>
                  </a:lnTo>
                  <a:cubicBezTo>
                    <a:pt x="20955" y="1636027"/>
                    <a:pt x="13701" y="1633023"/>
                    <a:pt x="8353" y="1627674"/>
                  </a:cubicBezTo>
                  <a:cubicBezTo>
                    <a:pt x="3005" y="1622326"/>
                    <a:pt x="0" y="1615073"/>
                    <a:pt x="0" y="1607509"/>
                  </a:cubicBezTo>
                  <a:lnTo>
                    <a:pt x="0" y="28518"/>
                  </a:lnTo>
                  <a:cubicBezTo>
                    <a:pt x="0" y="12768"/>
                    <a:pt x="12768" y="0"/>
                    <a:pt x="28518" y="0"/>
                  </a:cubicBezTo>
                  <a:close/>
                </a:path>
              </a:pathLst>
            </a:custGeom>
            <a:solidFill>
              <a:srgbClr val="000000">
                <a:alpha val="0"/>
              </a:srgbClr>
            </a:solidFill>
            <a:ln w="38100" cap="rnd">
              <a:solidFill>
                <a:srgbClr val="382E90"/>
              </a:solidFill>
              <a:prstDash val="sysDot"/>
              <a:round/>
            </a:ln>
          </p:spPr>
        </p:sp>
        <p:sp>
          <p:nvSpPr>
            <p:cNvPr name="TextBox 7" id="7"/>
            <p:cNvSpPr txBox="true"/>
            <p:nvPr/>
          </p:nvSpPr>
          <p:spPr>
            <a:xfrm>
              <a:off x="0" y="-38100"/>
              <a:ext cx="3646443" cy="167412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539472" y="1501674"/>
            <a:ext cx="11213447" cy="923925"/>
          </a:xfrm>
          <a:prstGeom prst="rect">
            <a:avLst/>
          </a:prstGeom>
        </p:spPr>
        <p:txBody>
          <a:bodyPr anchor="t" rtlCol="false" tIns="0" lIns="0" bIns="0" rIns="0">
            <a:spAutoFit/>
          </a:bodyPr>
          <a:lstStyle/>
          <a:p>
            <a:pPr algn="ctr" marL="0" indent="0" lvl="0">
              <a:lnSpc>
                <a:spcPts val="7200"/>
              </a:lnSpc>
              <a:spcBef>
                <a:spcPct val="0"/>
              </a:spcBef>
            </a:pPr>
            <a:r>
              <a:rPr lang="en-US" sz="6000">
                <a:solidFill>
                  <a:srgbClr val="382E90"/>
                </a:solidFill>
                <a:latin typeface="Bree Serif"/>
                <a:ea typeface="Bree Serif"/>
                <a:cs typeface="Bree Serif"/>
                <a:sym typeface="Bree Serif"/>
              </a:rPr>
              <a:t>CONCLUSION </a:t>
            </a:r>
          </a:p>
        </p:txBody>
      </p:sp>
      <p:sp>
        <p:nvSpPr>
          <p:cNvPr name="TextBox 9" id="9"/>
          <p:cNvSpPr txBox="true"/>
          <p:nvPr/>
        </p:nvSpPr>
        <p:spPr>
          <a:xfrm rot="0">
            <a:off x="3535081" y="3555261"/>
            <a:ext cx="11217838" cy="4552950"/>
          </a:xfrm>
          <a:prstGeom prst="rect">
            <a:avLst/>
          </a:prstGeom>
        </p:spPr>
        <p:txBody>
          <a:bodyPr anchor="t" rtlCol="false" tIns="0" lIns="0" bIns="0" rIns="0">
            <a:spAutoFit/>
          </a:bodyPr>
          <a:lstStyle/>
          <a:p>
            <a:pPr algn="ctr">
              <a:lnSpc>
                <a:spcPts val="4500"/>
              </a:lnSpc>
            </a:pPr>
            <a:r>
              <a:rPr lang="en-US" sz="3000">
                <a:solidFill>
                  <a:srgbClr val="382E90"/>
                </a:solidFill>
                <a:latin typeface="Flatory Slab Condensed"/>
                <a:ea typeface="Flatory Slab Condensed"/>
                <a:cs typeface="Flatory Slab Condensed"/>
                <a:sym typeface="Flatory Slab Condensed"/>
              </a:rPr>
              <a:t>project demonstrates the effectiveness of using AI and natural language processing to automate resume screening. The developed model achieved a certain level of accuracy in predicting job categories, showcasing the potential of this technology.</a:t>
            </a:r>
          </a:p>
          <a:p>
            <a:pPr algn="ctr">
              <a:lnSpc>
                <a:spcPts val="4500"/>
              </a:lnSpc>
            </a:pPr>
          </a:p>
          <a:p>
            <a:pPr algn="ctr" marL="0" indent="0" lvl="0">
              <a:lnSpc>
                <a:spcPts val="4500"/>
              </a:lnSpc>
              <a:spcBef>
                <a:spcPct val="0"/>
              </a:spcBef>
            </a:pPr>
            <a:r>
              <a:rPr lang="en-US" sz="3000">
                <a:solidFill>
                  <a:srgbClr val="382E90"/>
                </a:solidFill>
                <a:latin typeface="Flatory Slab Condensed"/>
                <a:ea typeface="Flatory Slab Condensed"/>
                <a:cs typeface="Flatory Slab Condensed"/>
                <a:sym typeface="Flatory Slab Condensed"/>
              </a:rPr>
              <a:t>Future Directions: You could further enhance your project by exploring different model architectures, incorporating additional features, and fine-tuning hyperparameters to improve accuracy. Expanding the dataset and testing it on real-world scenarios would also be valuable for real-world application.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2974736" y="3454895"/>
            <a:ext cx="12297896" cy="3569853"/>
            <a:chOff x="0" y="0"/>
            <a:chExt cx="3238952" cy="940208"/>
          </a:xfrm>
        </p:grpSpPr>
        <p:sp>
          <p:nvSpPr>
            <p:cNvPr name="Freeform 4" id="4"/>
            <p:cNvSpPr/>
            <p:nvPr/>
          </p:nvSpPr>
          <p:spPr>
            <a:xfrm flipH="false" flipV="false" rot="0">
              <a:off x="0" y="0"/>
              <a:ext cx="3238952" cy="940208"/>
            </a:xfrm>
            <a:custGeom>
              <a:avLst/>
              <a:gdLst/>
              <a:ahLst/>
              <a:cxnLst/>
              <a:rect r="r" b="b" t="t" l="l"/>
              <a:pathLst>
                <a:path h="940208" w="3238952">
                  <a:moveTo>
                    <a:pt x="32106" y="0"/>
                  </a:moveTo>
                  <a:lnTo>
                    <a:pt x="3206846" y="0"/>
                  </a:lnTo>
                  <a:cubicBezTo>
                    <a:pt x="3215361" y="0"/>
                    <a:pt x="3223527" y="3383"/>
                    <a:pt x="3229548" y="9404"/>
                  </a:cubicBezTo>
                  <a:cubicBezTo>
                    <a:pt x="3235569" y="15425"/>
                    <a:pt x="3238952" y="23591"/>
                    <a:pt x="3238952" y="32106"/>
                  </a:cubicBezTo>
                  <a:lnTo>
                    <a:pt x="3238952" y="908102"/>
                  </a:lnTo>
                  <a:cubicBezTo>
                    <a:pt x="3238952" y="916617"/>
                    <a:pt x="3235569" y="924783"/>
                    <a:pt x="3229548" y="930804"/>
                  </a:cubicBezTo>
                  <a:cubicBezTo>
                    <a:pt x="3223527" y="936825"/>
                    <a:pt x="3215361" y="940208"/>
                    <a:pt x="3206846" y="940208"/>
                  </a:cubicBezTo>
                  <a:lnTo>
                    <a:pt x="32106" y="940208"/>
                  </a:lnTo>
                  <a:cubicBezTo>
                    <a:pt x="23591" y="940208"/>
                    <a:pt x="15425" y="936825"/>
                    <a:pt x="9404" y="930804"/>
                  </a:cubicBezTo>
                  <a:cubicBezTo>
                    <a:pt x="3383" y="924783"/>
                    <a:pt x="0" y="916617"/>
                    <a:pt x="0" y="908102"/>
                  </a:cubicBezTo>
                  <a:lnTo>
                    <a:pt x="0" y="32106"/>
                  </a:lnTo>
                  <a:cubicBezTo>
                    <a:pt x="0" y="23591"/>
                    <a:pt x="3383" y="15425"/>
                    <a:pt x="9404" y="9404"/>
                  </a:cubicBezTo>
                  <a:cubicBezTo>
                    <a:pt x="15425" y="3383"/>
                    <a:pt x="23591" y="0"/>
                    <a:pt x="32106" y="0"/>
                  </a:cubicBezTo>
                  <a:close/>
                </a:path>
              </a:pathLst>
            </a:custGeom>
            <a:solidFill>
              <a:srgbClr val="000000">
                <a:alpha val="0"/>
              </a:srgbClr>
            </a:solidFill>
            <a:ln w="38100" cap="rnd">
              <a:solidFill>
                <a:srgbClr val="382E90"/>
              </a:solidFill>
              <a:prstDash val="sysDot"/>
              <a:round/>
            </a:ln>
          </p:spPr>
        </p:sp>
        <p:sp>
          <p:nvSpPr>
            <p:cNvPr name="TextBox 5" id="5"/>
            <p:cNvSpPr txBox="true"/>
            <p:nvPr/>
          </p:nvSpPr>
          <p:spPr>
            <a:xfrm>
              <a:off x="0" y="-38100"/>
              <a:ext cx="3238952" cy="97830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741630" y="3550615"/>
            <a:ext cx="14804740" cy="2247952"/>
          </a:xfrm>
          <a:prstGeom prst="rect">
            <a:avLst/>
          </a:prstGeom>
        </p:spPr>
        <p:txBody>
          <a:bodyPr anchor="t" rtlCol="false" tIns="0" lIns="0" bIns="0" rIns="0">
            <a:spAutoFit/>
          </a:bodyPr>
          <a:lstStyle/>
          <a:p>
            <a:pPr algn="ctr" marL="0" indent="0" lvl="0">
              <a:lnSpc>
                <a:spcPts val="18452"/>
              </a:lnSpc>
              <a:spcBef>
                <a:spcPct val="0"/>
              </a:spcBef>
            </a:pPr>
            <a:r>
              <a:rPr lang="en-US" sz="13180">
                <a:solidFill>
                  <a:srgbClr val="382E90"/>
                </a:solidFill>
                <a:latin typeface="Bree Serif"/>
                <a:ea typeface="Bree Serif"/>
                <a:cs typeface="Bree Serif"/>
                <a:sym typeface="Bree Serif"/>
              </a:rPr>
              <a:t>THANK YOU</a:t>
            </a:r>
          </a:p>
        </p:txBody>
      </p:sp>
      <p:sp>
        <p:nvSpPr>
          <p:cNvPr name="Freeform 7" id="7"/>
          <p:cNvSpPr/>
          <p:nvPr/>
        </p:nvSpPr>
        <p:spPr>
          <a:xfrm flipH="false" flipV="false" rot="0">
            <a:off x="10567587" y="0"/>
            <a:ext cx="7720413" cy="5687845"/>
          </a:xfrm>
          <a:custGeom>
            <a:avLst/>
            <a:gdLst/>
            <a:ahLst/>
            <a:cxnLst/>
            <a:rect r="r" b="b" t="t" l="l"/>
            <a:pathLst>
              <a:path h="5687845" w="7720413">
                <a:moveTo>
                  <a:pt x="0" y="0"/>
                </a:moveTo>
                <a:lnTo>
                  <a:pt x="7720413" y="0"/>
                </a:lnTo>
                <a:lnTo>
                  <a:pt x="7720413" y="5687845"/>
                </a:lnTo>
                <a:lnTo>
                  <a:pt x="0" y="5687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true" rot="0">
            <a:off x="0" y="4599155"/>
            <a:ext cx="7720413" cy="5687845"/>
          </a:xfrm>
          <a:custGeom>
            <a:avLst/>
            <a:gdLst/>
            <a:ahLst/>
            <a:cxnLst/>
            <a:rect r="r" b="b" t="t" l="l"/>
            <a:pathLst>
              <a:path h="5687845" w="7720413">
                <a:moveTo>
                  <a:pt x="7720413" y="5687845"/>
                </a:moveTo>
                <a:lnTo>
                  <a:pt x="0" y="5687845"/>
                </a:lnTo>
                <a:lnTo>
                  <a:pt x="0" y="0"/>
                </a:lnTo>
                <a:lnTo>
                  <a:pt x="7720413" y="0"/>
                </a:lnTo>
                <a:lnTo>
                  <a:pt x="7720413" y="5687845"/>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DAGYaThWvhI</dc:identifier>
  <dcterms:modified xsi:type="dcterms:W3CDTF">2011-08-01T06:04:30Z</dcterms:modified>
  <cp:revision>1</cp:revision>
  <dc:title>Pink and Purple Modern Gradient Professional Project Presentation </dc:title>
</cp:coreProperties>
</file>