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Trebuchet MS Bold" panose="020B07030202020202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69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10464" y="2074213"/>
            <a:ext cx="1844349" cy="1589956"/>
            <a:chOff x="0" y="0"/>
            <a:chExt cx="2459132" cy="211994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59101" cy="2119884"/>
            </a:xfrm>
            <a:custGeom>
              <a:avLst/>
              <a:gdLst/>
              <a:ahLst/>
              <a:cxnLst/>
              <a:rect l="l" t="t" r="r" b="b"/>
              <a:pathLst>
                <a:path w="2459101" h="2119884">
                  <a:moveTo>
                    <a:pt x="0" y="1059942"/>
                  </a:moveTo>
                  <a:lnTo>
                    <a:pt x="529971" y="0"/>
                  </a:lnTo>
                  <a:lnTo>
                    <a:pt x="1929130" y="0"/>
                  </a:lnTo>
                  <a:lnTo>
                    <a:pt x="2459101" y="1059942"/>
                  </a:lnTo>
                  <a:lnTo>
                    <a:pt x="1929130" y="2119884"/>
                  </a:lnTo>
                  <a:lnTo>
                    <a:pt x="529971" y="2119884"/>
                  </a:lnTo>
                  <a:close/>
                </a:path>
              </a:pathLst>
            </a:custGeom>
            <a:solidFill>
              <a:srgbClr val="5FCBE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632546" y="1791930"/>
            <a:ext cx="2499243" cy="2154520"/>
            <a:chOff x="0" y="0"/>
            <a:chExt cx="3332324" cy="287269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32353" cy="2872740"/>
            </a:xfrm>
            <a:custGeom>
              <a:avLst/>
              <a:gdLst/>
              <a:ahLst/>
              <a:cxnLst/>
              <a:rect l="l" t="t" r="r" b="b"/>
              <a:pathLst>
                <a:path w="3332353" h="2872740">
                  <a:moveTo>
                    <a:pt x="0" y="1436370"/>
                  </a:moveTo>
                  <a:lnTo>
                    <a:pt x="718185" y="0"/>
                  </a:lnTo>
                  <a:lnTo>
                    <a:pt x="2614168" y="0"/>
                  </a:lnTo>
                  <a:lnTo>
                    <a:pt x="3332353" y="1436370"/>
                  </a:lnTo>
                  <a:lnTo>
                    <a:pt x="2614168" y="2872740"/>
                  </a:lnTo>
                  <a:lnTo>
                    <a:pt x="718185" y="2872740"/>
                  </a:lnTo>
                  <a:close/>
                </a:path>
              </a:pathLst>
            </a:custGeom>
            <a:solidFill>
              <a:srgbClr val="42D0A2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5707491" y="7849774"/>
            <a:ext cx="1077391" cy="928786"/>
            <a:chOff x="0" y="0"/>
            <a:chExt cx="1436522" cy="123838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36497" cy="1238377"/>
            </a:xfrm>
            <a:custGeom>
              <a:avLst/>
              <a:gdLst/>
              <a:ahLst/>
              <a:cxnLst/>
              <a:rect l="l" t="t" r="r" b="b"/>
              <a:pathLst>
                <a:path w="1436497" h="1238377">
                  <a:moveTo>
                    <a:pt x="0" y="619252"/>
                  </a:moveTo>
                  <a:lnTo>
                    <a:pt x="309626" y="0"/>
                  </a:lnTo>
                  <a:lnTo>
                    <a:pt x="1126871" y="0"/>
                  </a:lnTo>
                  <a:lnTo>
                    <a:pt x="1436497" y="619252"/>
                  </a:lnTo>
                  <a:lnTo>
                    <a:pt x="1126871" y="1238377"/>
                  </a:lnTo>
                  <a:lnTo>
                    <a:pt x="309626" y="1238377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2756757" y="1651959"/>
            <a:ext cx="977420" cy="842604"/>
            <a:chOff x="0" y="0"/>
            <a:chExt cx="1303226" cy="11234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303274" cy="1123442"/>
            </a:xfrm>
            <a:custGeom>
              <a:avLst/>
              <a:gdLst/>
              <a:ahLst/>
              <a:cxnLst/>
              <a:rect l="l" t="t" r="r" b="b"/>
              <a:pathLst>
                <a:path w="1303274" h="1123442">
                  <a:moveTo>
                    <a:pt x="0" y="561721"/>
                  </a:moveTo>
                  <a:lnTo>
                    <a:pt x="280924" y="0"/>
                  </a:lnTo>
                  <a:lnTo>
                    <a:pt x="1022350" y="0"/>
                  </a:lnTo>
                  <a:lnTo>
                    <a:pt x="1303274" y="561721"/>
                  </a:lnTo>
                  <a:lnTo>
                    <a:pt x="1022350" y="1123442"/>
                  </a:lnTo>
                  <a:lnTo>
                    <a:pt x="280924" y="1123442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9560746" y="6249193"/>
            <a:ext cx="5541121" cy="1704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3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B.DEVADHARSHINI</a:t>
            </a:r>
          </a:p>
          <a:p>
            <a:pPr algn="r">
              <a:lnSpc>
                <a:spcPct val="200000"/>
              </a:lnSpc>
            </a:pPr>
            <a:r>
              <a:rPr lang="en-US" sz="3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IFET COLLEGE OF ENGINEERING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487600" y="2762678"/>
            <a:ext cx="8201311" cy="1909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sz="5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CROP PRODUCTION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078104" y="2447524"/>
            <a:ext cx="9701990" cy="514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0790" lvl="1" indent="-342900" algn="just">
              <a:lnSpc>
                <a:spcPts val="513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404040"/>
                </a:solidFill>
                <a:latin typeface="Trebuchet MS"/>
                <a:ea typeface="Trebuchet MS"/>
                <a:cs typeface="Times New Roman" panose="02020603050405020304" pitchFamily="18" charset="0"/>
                <a:sym typeface="Trebuchet MS"/>
              </a:rPr>
              <a:t>The objective of this Power BI project is to analyze crop production data to identify trends and patterns, calculate crop yields, and assess resource utilization.</a:t>
            </a:r>
          </a:p>
          <a:p>
            <a:pPr marL="600790" lvl="1" indent="-342900" algn="just">
              <a:lnSpc>
                <a:spcPts val="513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404040"/>
              </a:solidFill>
              <a:latin typeface="Trebuchet MS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600790" lvl="1" indent="-342900" algn="just">
              <a:lnSpc>
                <a:spcPts val="513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404040"/>
                </a:solidFill>
                <a:latin typeface="Trebuchet MS"/>
                <a:ea typeface="Trebuchet MS"/>
                <a:cs typeface="Times New Roman" panose="02020603050405020304" pitchFamily="18" charset="0"/>
                <a:sym typeface="Trebuchet MS"/>
              </a:rPr>
              <a:t>The analysis aims to provide actionable insights for improving agricultural practices, optimizing resource allocation, and enhancing crop management strategies to boost productivity and sustainability in farming.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3343" y="861821"/>
            <a:ext cx="10310526" cy="110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 STATEMENT</a:t>
            </a:r>
          </a:p>
        </p:txBody>
      </p:sp>
      <p:sp>
        <p:nvSpPr>
          <p:cNvPr id="29" name="Freeform 29"/>
          <p:cNvSpPr/>
          <p:nvPr/>
        </p:nvSpPr>
        <p:spPr>
          <a:xfrm>
            <a:off x="11993526" y="4396251"/>
            <a:ext cx="4141137" cy="4896614"/>
          </a:xfrm>
          <a:custGeom>
            <a:avLst/>
            <a:gdLst/>
            <a:ahLst/>
            <a:cxnLst/>
            <a:rect l="l" t="t" r="r" b="b"/>
            <a:pathLst>
              <a:path w="4141137" h="4896614">
                <a:moveTo>
                  <a:pt x="0" y="0"/>
                </a:moveTo>
                <a:lnTo>
                  <a:pt x="4141137" y="0"/>
                </a:lnTo>
                <a:lnTo>
                  <a:pt x="4141137" y="4896613"/>
                </a:lnTo>
                <a:lnTo>
                  <a:pt x="0" y="4896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111320" y="9469299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8" y="0"/>
                </a:lnTo>
                <a:lnTo>
                  <a:pt x="3214688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518486" r="-135857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82034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7/13/2024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9729" y="9604554"/>
            <a:ext cx="59893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673132" y="546217"/>
            <a:ext cx="9640190" cy="2487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31"/>
              </a:lnSpc>
            </a:pPr>
            <a:r>
              <a:rPr lang="en-US" sz="4859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Description</a:t>
            </a:r>
          </a:p>
          <a:p>
            <a:pPr algn="l">
              <a:lnSpc>
                <a:spcPts val="7776"/>
              </a:lnSpc>
            </a:pPr>
            <a:endParaRPr lang="en-US" sz="4859" dirty="0">
              <a:solidFill>
                <a:srgbClr val="000000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  <a:p>
            <a:pPr algn="l">
              <a:lnSpc>
                <a:spcPts val="5831"/>
              </a:lnSpc>
            </a:pPr>
            <a:endParaRPr lang="en-US" sz="4859" dirty="0">
              <a:solidFill>
                <a:srgbClr val="000000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</p:txBody>
      </p:sp>
      <p:sp>
        <p:nvSpPr>
          <p:cNvPr id="30" name="Freeform 30"/>
          <p:cNvSpPr/>
          <p:nvPr/>
        </p:nvSpPr>
        <p:spPr>
          <a:xfrm>
            <a:off x="1013936" y="9707880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7" y="0"/>
                </a:lnTo>
                <a:lnTo>
                  <a:pt x="3214687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18486" r="-135857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701038" y="9615692"/>
            <a:ext cx="5559380" cy="444138"/>
          </a:xfrm>
          <a:custGeom>
            <a:avLst/>
            <a:gdLst/>
            <a:ahLst/>
            <a:cxnLst/>
            <a:rect l="l" t="t" r="r" b="b"/>
            <a:pathLst>
              <a:path w="5559380" h="444138">
                <a:moveTo>
                  <a:pt x="0" y="0"/>
                </a:moveTo>
                <a:lnTo>
                  <a:pt x="5559380" y="0"/>
                </a:lnTo>
                <a:lnTo>
                  <a:pt x="5559380" y="444137"/>
                </a:lnTo>
                <a:lnTo>
                  <a:pt x="0" y="444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902668" y="1535820"/>
            <a:ext cx="13868857" cy="7726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250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Crop Production Analysis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Trebuchet MS" panose="020B0603020202020204" pitchFamily="34" charset="0"/>
              </a:rPr>
              <a:t>Agriculture is the backbone of many economies, crucial for food security and sustainable development.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Trebuchet MS" panose="020B0603020202020204" pitchFamily="34" charset="0"/>
              </a:rPr>
              <a:t>Crop production involves cultivating plants such as cereals, fruits, and vegetables for consumption and commercial purposes.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Trebuchet MS" panose="020B0603020202020204" pitchFamily="34" charset="0"/>
              </a:rPr>
              <a:t>Efficient crop production ensures a stable food supply and supports the livelihoods of millions of farmers worldwide.</a:t>
            </a:r>
            <a:endParaRPr lang="en-US" sz="2250" dirty="0">
              <a:solidFill>
                <a:srgbClr val="000000"/>
              </a:solidFill>
              <a:latin typeface="Trebuchet MS" panose="020B0603020202020204" pitchFamily="34" charset="0"/>
              <a:ea typeface="Trebuchet MS Bold"/>
              <a:cs typeface="Trebuchet MS Bold"/>
              <a:sym typeface="Trebuchet MS Bold"/>
            </a:endParaRPr>
          </a:p>
          <a:p>
            <a:pPr algn="l">
              <a:lnSpc>
                <a:spcPct val="150000"/>
              </a:lnSpc>
            </a:pPr>
            <a:r>
              <a:rPr lang="en-US" sz="2250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Detailed Description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Trebuchet MS" panose="020B0603020202020204" pitchFamily="34" charset="0"/>
              </a:rPr>
              <a:t>This Power BI project analyzes crop production data from various states and districts in India over multiple years and seasons.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Trebuchet MS" panose="020B0603020202020204" pitchFamily="34" charset="0"/>
              </a:rPr>
              <a:t> It aims to uncover trends, identify seasonal variations, calculate crop yields, and assess resource utilization.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Trebuchet MS" panose="020B0603020202020204" pitchFamily="34" charset="0"/>
              </a:rPr>
              <a:t>The project provides data-driven insights and recommendations to enhance agricultural practices, optimize resource allocation, and improve crop management strategies.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Trebuchet MS" panose="020B0603020202020204" pitchFamily="34" charset="0"/>
              </a:rPr>
              <a:t> The resulting reports and dashboards will support farmers, policymakers, and agricultural stakeholders in making informed decisions for more efficient and sustainable agricultural practices.</a:t>
            </a:r>
            <a:endParaRPr lang="en-US" sz="2250" dirty="0">
              <a:solidFill>
                <a:srgbClr val="000000"/>
              </a:solidFill>
              <a:latin typeface="Trebuchet MS" panose="020B0603020202020204" pitchFamily="34" charset="0"/>
              <a:ea typeface="Trebuchet MS Bold"/>
              <a:cs typeface="Trebuchet MS Bold"/>
              <a:sym typeface="Trebuchet M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82034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7/13/2024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9729" y="9604554"/>
            <a:ext cx="59893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2395536" y="2861312"/>
            <a:ext cx="7127614" cy="3373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509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50" dirty="0">
                <a:latin typeface="Trebuchet MS"/>
                <a:ea typeface="Trebuchet MS"/>
                <a:cs typeface="Trebuchet MS"/>
                <a:sym typeface="Trebuchet MS"/>
              </a:rPr>
              <a:t>Farmers</a:t>
            </a:r>
          </a:p>
          <a:p>
            <a:pPr marL="71509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50" dirty="0">
                <a:latin typeface="Trebuchet MS"/>
                <a:ea typeface="Trebuchet MS"/>
                <a:cs typeface="Trebuchet MS"/>
                <a:sym typeface="Trebuchet MS"/>
              </a:rPr>
              <a:t>Policymakers</a:t>
            </a:r>
          </a:p>
          <a:p>
            <a:pPr marL="71509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50" dirty="0">
                <a:latin typeface="Trebuchet MS"/>
                <a:ea typeface="Trebuchet MS"/>
                <a:cs typeface="Trebuchet MS"/>
                <a:sym typeface="Trebuchet MS"/>
              </a:rPr>
              <a:t>Agricultural Researchers</a:t>
            </a:r>
          </a:p>
          <a:p>
            <a:pPr marL="71509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50" dirty="0">
                <a:latin typeface="Trebuchet MS"/>
                <a:ea typeface="Trebuchet MS"/>
                <a:cs typeface="Trebuchet MS"/>
                <a:sym typeface="Trebuchet MS"/>
              </a:rPr>
              <a:t>Agricultural Consultants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1452" y="1351121"/>
            <a:ext cx="14886225" cy="112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31" name="Freeform 31"/>
          <p:cNvSpPr/>
          <p:nvPr/>
        </p:nvSpPr>
        <p:spPr>
          <a:xfrm>
            <a:off x="1082038" y="9265206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82034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7/13/2024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9729" y="9604554"/>
            <a:ext cx="59893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044238" y="664894"/>
            <a:ext cx="542925" cy="542925"/>
            <a:chOff x="0" y="0"/>
            <a:chExt cx="723900" cy="7239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cubicBezTo>
                    <a:pt x="0" y="162052"/>
                    <a:pt x="162052" y="0"/>
                    <a:pt x="361950" y="0"/>
                  </a:cubicBezTo>
                  <a:cubicBezTo>
                    <a:pt x="561848" y="0"/>
                    <a:pt x="723900" y="162052"/>
                    <a:pt x="723900" y="361950"/>
                  </a:cubicBezTo>
                  <a:cubicBezTo>
                    <a:pt x="723900" y="561848"/>
                    <a:pt x="561848" y="723900"/>
                    <a:pt x="361950" y="723900"/>
                  </a:cubicBezTo>
                  <a:cubicBezTo>
                    <a:pt x="162052" y="723900"/>
                    <a:pt x="0" y="561848"/>
                    <a:pt x="0" y="361950"/>
                  </a:cubicBez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6510869" y="8408991"/>
            <a:ext cx="981340" cy="981340"/>
            <a:chOff x="0" y="0"/>
            <a:chExt cx="1308454" cy="130845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08354" cy="1308354"/>
            </a:xfrm>
            <a:custGeom>
              <a:avLst/>
              <a:gdLst/>
              <a:ahLst/>
              <a:cxnLst/>
              <a:rect l="l" t="t" r="r" b="b"/>
              <a:pathLst>
                <a:path w="1308354" h="1308354">
                  <a:moveTo>
                    <a:pt x="0" y="654177"/>
                  </a:moveTo>
                  <a:cubicBezTo>
                    <a:pt x="0" y="292862"/>
                    <a:pt x="292862" y="0"/>
                    <a:pt x="654177" y="0"/>
                  </a:cubicBezTo>
                  <a:cubicBezTo>
                    <a:pt x="1015492" y="0"/>
                    <a:pt x="1308354" y="292862"/>
                    <a:pt x="1308354" y="654177"/>
                  </a:cubicBezTo>
                  <a:cubicBezTo>
                    <a:pt x="1308354" y="1015492"/>
                    <a:pt x="1015492" y="1308354"/>
                    <a:pt x="654177" y="1308354"/>
                  </a:cubicBezTo>
                  <a:cubicBezTo>
                    <a:pt x="292862" y="1308354"/>
                    <a:pt x="0" y="1015492"/>
                    <a:pt x="0" y="654177"/>
                  </a:cubicBez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6025686" y="9198658"/>
            <a:ext cx="376728" cy="376728"/>
            <a:chOff x="0" y="0"/>
            <a:chExt cx="502304" cy="50230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02285" cy="502285"/>
            </a:xfrm>
            <a:custGeom>
              <a:avLst/>
              <a:gdLst/>
              <a:ahLst/>
              <a:cxnLst/>
              <a:rect l="l" t="t" r="r" b="b"/>
              <a:pathLst>
                <a:path w="502285" h="502285">
                  <a:moveTo>
                    <a:pt x="0" y="251206"/>
                  </a:moveTo>
                  <a:cubicBezTo>
                    <a:pt x="0" y="112395"/>
                    <a:pt x="112395" y="0"/>
                    <a:pt x="251206" y="0"/>
                  </a:cubicBezTo>
                  <a:cubicBezTo>
                    <a:pt x="390017" y="0"/>
                    <a:pt x="502285" y="112395"/>
                    <a:pt x="502285" y="251206"/>
                  </a:cubicBezTo>
                  <a:cubicBezTo>
                    <a:pt x="502285" y="390017"/>
                    <a:pt x="389890" y="502285"/>
                    <a:pt x="251206" y="502285"/>
                  </a:cubicBezTo>
                  <a:cubicBezTo>
                    <a:pt x="112522" y="502285"/>
                    <a:pt x="0" y="389890"/>
                    <a:pt x="0" y="251206"/>
                  </a:cubicBez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701038" y="9615692"/>
            <a:ext cx="5559380" cy="444138"/>
          </a:xfrm>
          <a:custGeom>
            <a:avLst/>
            <a:gdLst/>
            <a:ahLst/>
            <a:cxnLst/>
            <a:rect l="l" t="t" r="r" b="b"/>
            <a:pathLst>
              <a:path w="5559380" h="444138">
                <a:moveTo>
                  <a:pt x="0" y="0"/>
                </a:moveTo>
                <a:lnTo>
                  <a:pt x="5559380" y="0"/>
                </a:lnTo>
                <a:lnTo>
                  <a:pt x="5559380" y="444137"/>
                </a:lnTo>
                <a:lnTo>
                  <a:pt x="0" y="444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>
            <a:off x="76200" y="5730240"/>
            <a:ext cx="2590800" cy="4515036"/>
          </a:xfrm>
          <a:custGeom>
            <a:avLst/>
            <a:gdLst/>
            <a:ahLst/>
            <a:cxnLst/>
            <a:rect l="l" t="t" r="r" b="b"/>
            <a:pathLst>
              <a:path w="2590800" h="4515036">
                <a:moveTo>
                  <a:pt x="2590800" y="0"/>
                </a:moveTo>
                <a:lnTo>
                  <a:pt x="0" y="0"/>
                </a:lnTo>
                <a:lnTo>
                  <a:pt x="0" y="4515036"/>
                </a:lnTo>
                <a:lnTo>
                  <a:pt x="2590800" y="4515036"/>
                </a:lnTo>
                <a:lnTo>
                  <a:pt x="2590800" y="0"/>
                </a:lnTo>
                <a:close/>
              </a:path>
            </a:pathLst>
          </a:custGeom>
          <a:blipFill>
            <a:blip r:embed="rId4"/>
            <a:stretch>
              <a:fillRect l="-5923" r="-5923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019152" y="1697678"/>
            <a:ext cx="11246124" cy="4013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endParaRPr lang="en-US" sz="12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Power BI: </a:t>
            </a:r>
            <a:r>
              <a:rPr lang="en-US" sz="225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 and interactive dashboards.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5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Power Query</a:t>
            </a:r>
            <a:r>
              <a:rPr lang="en-US" sz="225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Data transformation and preparation.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5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DAX (Data Analysis Expressions): </a:t>
            </a:r>
            <a:r>
              <a:rPr lang="en-US" sz="225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Complex calculations and enhanced analytics.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5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Excel: </a:t>
            </a:r>
            <a:r>
              <a:rPr lang="en-US" sz="225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Initial data exploration and basic analysis.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82038" y="682045"/>
            <a:ext cx="7776557" cy="118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Technology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82034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dirty="0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7/13/2024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1013936" y="9653820"/>
            <a:ext cx="3814862" cy="343620"/>
          </a:xfrm>
          <a:custGeom>
            <a:avLst/>
            <a:gdLst/>
            <a:ahLst/>
            <a:cxnLst/>
            <a:rect l="l" t="t" r="r" b="b"/>
            <a:pathLst>
              <a:path w="3814862" h="343620">
                <a:moveTo>
                  <a:pt x="0" y="0"/>
                </a:moveTo>
                <a:lnTo>
                  <a:pt x="3814862" y="0"/>
                </a:lnTo>
                <a:lnTo>
                  <a:pt x="3814862" y="343620"/>
                </a:lnTo>
                <a:lnTo>
                  <a:pt x="0" y="343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518486" r="-13585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9" name="TextBox 29"/>
          <p:cNvSpPr txBox="1"/>
          <p:nvPr/>
        </p:nvSpPr>
        <p:spPr>
          <a:xfrm>
            <a:off x="1105376" y="582554"/>
            <a:ext cx="4289584" cy="117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8764" y="8359609"/>
            <a:ext cx="6578959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29"/>
              </a:lnSpc>
            </a:pPr>
            <a:r>
              <a:rPr lang="en-US" sz="2775" u="sng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https://github.com/devadharshinibaskar/vois/blob/main/Crop%20Production%20Analysis.pbix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E5E368-B067-47D0-A627-ADFFF05AA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2" y="1748297"/>
            <a:ext cx="7247317" cy="25189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7D1A358-2608-45DC-9A80-D89D57B81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" y="4615857"/>
            <a:ext cx="7159625" cy="36120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1FDAAD-330D-4FC7-982B-3D3D36C72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31" y="1255713"/>
            <a:ext cx="7329407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20004" y="5201332"/>
            <a:ext cx="687402" cy="592588"/>
            <a:chOff x="0" y="0"/>
            <a:chExt cx="916536" cy="79011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6559" cy="790067"/>
            </a:xfrm>
            <a:custGeom>
              <a:avLst/>
              <a:gdLst/>
              <a:ahLst/>
              <a:cxnLst/>
              <a:rect l="l" t="t" r="r" b="b"/>
              <a:pathLst>
                <a:path w="916559" h="790067">
                  <a:moveTo>
                    <a:pt x="0" y="395097"/>
                  </a:moveTo>
                  <a:lnTo>
                    <a:pt x="197485" y="0"/>
                  </a:lnTo>
                  <a:lnTo>
                    <a:pt x="718947" y="0"/>
                  </a:lnTo>
                  <a:lnTo>
                    <a:pt x="916559" y="395097"/>
                  </a:lnTo>
                  <a:lnTo>
                    <a:pt x="718947" y="790067"/>
                  </a:lnTo>
                  <a:lnTo>
                    <a:pt x="197485" y="790067"/>
                  </a:lnTo>
                  <a:close/>
                </a:path>
              </a:pathLst>
            </a:custGeom>
            <a:solidFill>
              <a:srgbClr val="5FCBE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6670005" y="3592083"/>
            <a:ext cx="537586" cy="463437"/>
            <a:chOff x="0" y="0"/>
            <a:chExt cx="716782" cy="61791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16788" cy="617855"/>
            </a:xfrm>
            <a:custGeom>
              <a:avLst/>
              <a:gdLst/>
              <a:ahLst/>
              <a:cxnLst/>
              <a:rect l="l" t="t" r="r" b="b"/>
              <a:pathLst>
                <a:path w="716788" h="617855">
                  <a:moveTo>
                    <a:pt x="0" y="308991"/>
                  </a:moveTo>
                  <a:lnTo>
                    <a:pt x="154432" y="0"/>
                  </a:lnTo>
                  <a:lnTo>
                    <a:pt x="562356" y="0"/>
                  </a:lnTo>
                  <a:lnTo>
                    <a:pt x="716788" y="308991"/>
                  </a:lnTo>
                  <a:lnTo>
                    <a:pt x="562356" y="617855"/>
                  </a:lnTo>
                  <a:lnTo>
                    <a:pt x="154432" y="61785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6323974" y="3303303"/>
            <a:ext cx="346032" cy="298304"/>
            <a:chOff x="0" y="0"/>
            <a:chExt cx="461376" cy="39773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61391" cy="397764"/>
            </a:xfrm>
            <a:custGeom>
              <a:avLst/>
              <a:gdLst/>
              <a:ahLst/>
              <a:cxnLst/>
              <a:rect l="l" t="t" r="r" b="b"/>
              <a:pathLst>
                <a:path w="461391" h="397764">
                  <a:moveTo>
                    <a:pt x="0" y="198882"/>
                  </a:moveTo>
                  <a:lnTo>
                    <a:pt x="99441" y="0"/>
                  </a:lnTo>
                  <a:lnTo>
                    <a:pt x="361950" y="0"/>
                  </a:lnTo>
                  <a:lnTo>
                    <a:pt x="461391" y="198882"/>
                  </a:lnTo>
                  <a:lnTo>
                    <a:pt x="361950" y="397764"/>
                  </a:lnTo>
                  <a:lnTo>
                    <a:pt x="99441" y="397764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739440" y="1007745"/>
            <a:ext cx="16827120" cy="96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sz="648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Thank you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683238" y="6999083"/>
            <a:ext cx="3026662" cy="158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978484" y="6999083"/>
            <a:ext cx="3026662" cy="158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32" name="Freeform 32"/>
          <p:cNvSpPr/>
          <p:nvPr/>
        </p:nvSpPr>
        <p:spPr>
          <a:xfrm>
            <a:off x="1013936" y="9707880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7" y="0"/>
                </a:lnTo>
                <a:lnTo>
                  <a:pt x="3214687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18486" r="-13585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318</Words>
  <Application>Microsoft Office PowerPoint</Application>
  <PresentationFormat>Custom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Times New Roman</vt:lpstr>
      <vt:lpstr>Arial</vt:lpstr>
      <vt:lpstr>Trebuchet MS</vt:lpstr>
      <vt:lpstr>Wingdings</vt:lpstr>
      <vt:lpstr>Trebuchet MS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Project.pptx</dc:title>
  <cp:lastModifiedBy>user</cp:lastModifiedBy>
  <cp:revision>9</cp:revision>
  <dcterms:created xsi:type="dcterms:W3CDTF">2006-08-16T00:00:00Z</dcterms:created>
  <dcterms:modified xsi:type="dcterms:W3CDTF">2024-07-20T16:58:22Z</dcterms:modified>
  <dc:identifier>DAGLdiLP-J0</dc:identifier>
</cp:coreProperties>
</file>