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10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86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67363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6341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50799"/>
            <a:ext cx="14630400" cy="8229600"/>
          </a:xfrm>
          <a:prstGeom prst="rect">
            <a:avLst/>
          </a:prstGeom>
          <a:solidFill>
            <a:srgbClr val="FFFFFF">
              <a:alpha val="75000"/>
            </a:srgbClr>
          </a:solidFill>
          <a:ln/>
        </p:spPr>
        <p:txBody>
          <a:bodyPr/>
          <a:lstStyle/>
          <a:p>
            <a:endParaRPr lang="en-US" dirty="0"/>
          </a:p>
        </p:txBody>
      </p:sp>
      <p:sp>
        <p:nvSpPr>
          <p:cNvPr id="5" name="Text 1"/>
          <p:cNvSpPr/>
          <p:nvPr/>
        </p:nvSpPr>
        <p:spPr>
          <a:xfrm>
            <a:off x="833199" y="2187535"/>
            <a:ext cx="11324934" cy="1388745"/>
          </a:xfrm>
          <a:prstGeom prst="rect">
            <a:avLst/>
          </a:prstGeom>
          <a:noFill/>
          <a:ln/>
        </p:spPr>
        <p:txBody>
          <a:bodyPr wrap="square" rtlCol="0" anchor="t"/>
          <a:lstStyle/>
          <a:p>
            <a:pPr marL="0" indent="0" algn="ctr">
              <a:lnSpc>
                <a:spcPts val="5468"/>
              </a:lnSpc>
              <a:buNone/>
            </a:pPr>
            <a:r>
              <a:rPr lang="en-US" sz="4374" b="1" dirty="0">
                <a:solidFill>
                  <a:srgbClr val="000000"/>
                </a:solidFill>
                <a:latin typeface="Times New Roman" panose="02020603050405020304" pitchFamily="18" charset="0"/>
                <a:ea typeface="p22-mackinac-pro" pitchFamily="34" charset="-122"/>
                <a:cs typeface="Times New Roman" panose="02020603050405020304" pitchFamily="18" charset="0"/>
              </a:rPr>
              <a:t>COLLEGE MANAGEMENT SYSTEM</a:t>
            </a:r>
            <a:endParaRPr lang="en-US" sz="4374" dirty="0">
              <a:latin typeface="Times New Roman" panose="02020603050405020304" pitchFamily="18" charset="0"/>
              <a:cs typeface="Times New Roman" panose="02020603050405020304" pitchFamily="18" charset="0"/>
            </a:endParaRPr>
          </a:p>
        </p:txBody>
      </p:sp>
      <p:sp>
        <p:nvSpPr>
          <p:cNvPr id="6" name="Text 2"/>
          <p:cNvSpPr/>
          <p:nvPr/>
        </p:nvSpPr>
        <p:spPr>
          <a:xfrm>
            <a:off x="833199" y="3909536"/>
            <a:ext cx="7667334" cy="3304064"/>
          </a:xfrm>
          <a:prstGeom prst="rect">
            <a:avLst/>
          </a:prstGeom>
          <a:noFill/>
          <a:ln/>
        </p:spPr>
        <p:txBody>
          <a:bodyPr wrap="square" rtlCol="0" anchor="t"/>
          <a:lstStyle/>
          <a:p>
            <a:pPr marL="0" indent="0">
              <a:lnSpc>
                <a:spcPts val="2799"/>
              </a:lnSpc>
              <a:buNone/>
            </a:pPr>
            <a:r>
              <a:rPr lang="en-US" sz="2000" b="1" dirty="0"/>
              <a:t>Team Members:-</a:t>
            </a:r>
          </a:p>
          <a:p>
            <a:pPr marL="0" indent="0">
              <a:lnSpc>
                <a:spcPts val="2799"/>
              </a:lnSpc>
              <a:buNone/>
            </a:pPr>
            <a:r>
              <a:rPr lang="en-US" sz="1750" dirty="0"/>
              <a:t>	Abhishek h (144cs21004)</a:t>
            </a:r>
          </a:p>
          <a:p>
            <a:pPr marL="0" indent="0">
              <a:lnSpc>
                <a:spcPts val="2799"/>
              </a:lnSpc>
              <a:buNone/>
            </a:pPr>
            <a:r>
              <a:rPr lang="en-US" sz="1750" dirty="0"/>
              <a:t>	</a:t>
            </a:r>
            <a:r>
              <a:rPr lang="en-US" sz="1750" dirty="0" err="1"/>
              <a:t>Prasada</a:t>
            </a:r>
            <a:r>
              <a:rPr lang="en-US" sz="1750" dirty="0"/>
              <a:t>       (144cs21024)</a:t>
            </a:r>
          </a:p>
          <a:p>
            <a:pPr marL="0" indent="0">
              <a:lnSpc>
                <a:spcPts val="2799"/>
              </a:lnSpc>
              <a:buNone/>
            </a:pPr>
            <a:r>
              <a:rPr lang="en-US" sz="1750" dirty="0"/>
              <a:t>	</a:t>
            </a:r>
            <a:r>
              <a:rPr lang="en-US" sz="1750" dirty="0" err="1"/>
              <a:t>Chethan</a:t>
            </a:r>
            <a:r>
              <a:rPr lang="en-US" sz="1750" dirty="0"/>
              <a:t>      (144cs21004)</a:t>
            </a:r>
          </a:p>
          <a:p>
            <a:pPr marL="0" indent="0">
              <a:lnSpc>
                <a:spcPts val="2799"/>
              </a:lnSpc>
              <a:buNone/>
            </a:pPr>
            <a:r>
              <a:rPr lang="en-US" sz="1750" dirty="0"/>
              <a:t>	Deepak        (144cs21010)</a:t>
            </a:r>
          </a:p>
          <a:p>
            <a:pPr marL="0" indent="0">
              <a:lnSpc>
                <a:spcPts val="2799"/>
              </a:lnSpc>
              <a:buNone/>
            </a:pPr>
            <a:r>
              <a:rPr lang="en-US" sz="1750" dirty="0"/>
              <a:t>	Dileep 	   (144cs21011)</a:t>
            </a:r>
          </a:p>
          <a:p>
            <a:pPr marL="0" indent="0">
              <a:lnSpc>
                <a:spcPts val="2799"/>
              </a:lnSpc>
              <a:buNone/>
            </a:pPr>
            <a:r>
              <a:rPr lang="en-US" sz="1750" dirty="0"/>
              <a:t>	Karthik         (144cs21014)</a:t>
            </a:r>
          </a:p>
          <a:p>
            <a:pPr marL="0" indent="0">
              <a:lnSpc>
                <a:spcPts val="2799"/>
              </a:lnSpc>
              <a:buNone/>
            </a:pPr>
            <a:r>
              <a:rPr lang="en-US" sz="1750" dirty="0"/>
              <a:t>	Vikram	    (144cs21037)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80">
                                          <p:stCondLst>
                                            <p:cond delay="0"/>
                                          </p:stCondLst>
                                        </p:cTn>
                                        <p:tgtEl>
                                          <p:spTgt spid="6">
                                            <p:txEl>
                                              <p:pRg st="0" end="0"/>
                                            </p:txEl>
                                          </p:spTgt>
                                        </p:tgtEl>
                                      </p:cBhvr>
                                    </p:animEffect>
                                    <p:anim calcmode="lin" valueType="num">
                                      <p:cBhvr>
                                        <p:cTn id="13"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xEl>
                                              <p:pRg st="0" end="0"/>
                                            </p:txEl>
                                          </p:spTgt>
                                        </p:tgtEl>
                                      </p:cBhvr>
                                      <p:to x="100000" y="60000"/>
                                    </p:animScale>
                                    <p:animScale>
                                      <p:cBhvr>
                                        <p:cTn id="19" dur="166" decel="50000">
                                          <p:stCondLst>
                                            <p:cond delay="676"/>
                                          </p:stCondLst>
                                        </p:cTn>
                                        <p:tgtEl>
                                          <p:spTgt spid="6">
                                            <p:txEl>
                                              <p:pRg st="0" end="0"/>
                                            </p:txEl>
                                          </p:spTgt>
                                        </p:tgtEl>
                                      </p:cBhvr>
                                      <p:to x="100000" y="100000"/>
                                    </p:animScale>
                                    <p:animScale>
                                      <p:cBhvr>
                                        <p:cTn id="20" dur="26">
                                          <p:stCondLst>
                                            <p:cond delay="1312"/>
                                          </p:stCondLst>
                                        </p:cTn>
                                        <p:tgtEl>
                                          <p:spTgt spid="6">
                                            <p:txEl>
                                              <p:pRg st="0" end="0"/>
                                            </p:txEl>
                                          </p:spTgt>
                                        </p:tgtEl>
                                      </p:cBhvr>
                                      <p:to x="100000" y="80000"/>
                                    </p:animScale>
                                    <p:animScale>
                                      <p:cBhvr>
                                        <p:cTn id="21" dur="166" decel="50000">
                                          <p:stCondLst>
                                            <p:cond delay="1338"/>
                                          </p:stCondLst>
                                        </p:cTn>
                                        <p:tgtEl>
                                          <p:spTgt spid="6">
                                            <p:txEl>
                                              <p:pRg st="0" end="0"/>
                                            </p:txEl>
                                          </p:spTgt>
                                        </p:tgtEl>
                                      </p:cBhvr>
                                      <p:to x="100000" y="100000"/>
                                    </p:animScale>
                                    <p:animScale>
                                      <p:cBhvr>
                                        <p:cTn id="22" dur="26">
                                          <p:stCondLst>
                                            <p:cond delay="1642"/>
                                          </p:stCondLst>
                                        </p:cTn>
                                        <p:tgtEl>
                                          <p:spTgt spid="6">
                                            <p:txEl>
                                              <p:pRg st="0" end="0"/>
                                            </p:txEl>
                                          </p:spTgt>
                                        </p:tgtEl>
                                      </p:cBhvr>
                                      <p:to x="100000" y="90000"/>
                                    </p:animScale>
                                    <p:animScale>
                                      <p:cBhvr>
                                        <p:cTn id="23" dur="166" decel="50000">
                                          <p:stCondLst>
                                            <p:cond delay="1668"/>
                                          </p:stCondLst>
                                        </p:cTn>
                                        <p:tgtEl>
                                          <p:spTgt spid="6">
                                            <p:txEl>
                                              <p:pRg st="0" end="0"/>
                                            </p:txEl>
                                          </p:spTgt>
                                        </p:tgtEl>
                                      </p:cBhvr>
                                      <p:to x="100000" y="100000"/>
                                    </p:animScale>
                                    <p:animScale>
                                      <p:cBhvr>
                                        <p:cTn id="24" dur="26">
                                          <p:stCondLst>
                                            <p:cond delay="1808"/>
                                          </p:stCondLst>
                                        </p:cTn>
                                        <p:tgtEl>
                                          <p:spTgt spid="6">
                                            <p:txEl>
                                              <p:pRg st="0" end="0"/>
                                            </p:txEl>
                                          </p:spTgt>
                                        </p:tgtEl>
                                      </p:cBhvr>
                                      <p:to x="100000" y="95000"/>
                                    </p:animScale>
                                    <p:animScale>
                                      <p:cBhvr>
                                        <p:cTn id="25" dur="166" decel="50000">
                                          <p:stCondLst>
                                            <p:cond delay="1834"/>
                                          </p:stCondLst>
                                        </p:cTn>
                                        <p:tgtEl>
                                          <p:spTgt spid="6">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wheel(1)">
                                      <p:cBhvr>
                                        <p:cTn id="30" dur="2000"/>
                                        <p:tgtEl>
                                          <p:spTgt spid="6">
                                            <p:txEl>
                                              <p:pRg st="1" end="1"/>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heel(1)">
                                      <p:cBhvr>
                                        <p:cTn id="33" dur="2000"/>
                                        <p:tgtEl>
                                          <p:spTgt spid="6">
                                            <p:txEl>
                                              <p:pRg st="2" end="2"/>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wheel(1)">
                                      <p:cBhvr>
                                        <p:cTn id="36" dur="2000"/>
                                        <p:tgtEl>
                                          <p:spTgt spid="6">
                                            <p:txEl>
                                              <p:pRg st="3" end="3"/>
                                            </p:txEl>
                                          </p:spTgt>
                                        </p:tgtEl>
                                      </p:cBhvr>
                                    </p:animEffect>
                                  </p:childTnLst>
                                </p:cTn>
                              </p:par>
                              <p:par>
                                <p:cTn id="37" presetID="21" presetClass="entr" presetSubtype="1"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wheel(1)">
                                      <p:cBhvr>
                                        <p:cTn id="39" dur="2000"/>
                                        <p:tgtEl>
                                          <p:spTgt spid="6">
                                            <p:txEl>
                                              <p:pRg st="4" end="4"/>
                                            </p:txEl>
                                          </p:spTgt>
                                        </p:tgtEl>
                                      </p:cBhvr>
                                    </p:animEffect>
                                  </p:childTnLst>
                                </p:cTn>
                              </p:par>
                              <p:par>
                                <p:cTn id="40" presetID="21" presetClass="entr" presetSubtype="1" fill="hold" nodeType="with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wheel(1)">
                                      <p:cBhvr>
                                        <p:cTn id="42" dur="2000"/>
                                        <p:tgtEl>
                                          <p:spTgt spid="6">
                                            <p:txEl>
                                              <p:pRg st="5" end="5"/>
                                            </p:txEl>
                                          </p:spTgt>
                                        </p:tgtEl>
                                      </p:cBhvr>
                                    </p:animEffect>
                                  </p:childTnLst>
                                </p:cTn>
                              </p:par>
                              <p:par>
                                <p:cTn id="43" presetID="21" presetClass="entr" presetSubtype="1" fill="hold"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wheel(1)">
                                      <p:cBhvr>
                                        <p:cTn id="45" dur="2000"/>
                                        <p:tgtEl>
                                          <p:spTgt spid="6">
                                            <p:txEl>
                                              <p:pRg st="6" end="6"/>
                                            </p:txEl>
                                          </p:spTgt>
                                        </p:tgtEl>
                                      </p:cBhvr>
                                    </p:animEffect>
                                  </p:childTnLst>
                                </p:cTn>
                              </p:par>
                              <p:par>
                                <p:cTn id="46" presetID="21" presetClass="entr" presetSubtype="1" fill="hold" nodeType="with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wheel(1)">
                                      <p:cBhvr>
                                        <p:cTn id="48"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12561"/>
            <a:ext cx="14630400" cy="8254722"/>
          </a:xfrm>
          <a:prstGeom prst="rect">
            <a:avLst/>
          </a:prstGeom>
          <a:ln/>
        </p:spPr>
        <p:style>
          <a:lnRef idx="1">
            <a:schemeClr val="accent6"/>
          </a:lnRef>
          <a:fillRef idx="2">
            <a:schemeClr val="accent6"/>
          </a:fillRef>
          <a:effectRef idx="1">
            <a:schemeClr val="accent6"/>
          </a:effectRef>
          <a:fontRef idx="minor">
            <a:schemeClr val="dk1"/>
          </a:fontRef>
        </p:style>
        <p:txBody>
          <a:bodyPr/>
          <a:lstStyle/>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9600" dirty="0"/>
              <a:t>THANK YOU</a:t>
            </a:r>
          </a:p>
        </p:txBody>
      </p:sp>
      <p:sp>
        <p:nvSpPr>
          <p:cNvPr id="5" name="Shape 2"/>
          <p:cNvSpPr/>
          <p:nvPr/>
        </p:nvSpPr>
        <p:spPr>
          <a:xfrm>
            <a:off x="3326844" y="1322189"/>
            <a:ext cx="7976711" cy="6470809"/>
          </a:xfrm>
          <a:prstGeom prst="roundRect">
            <a:avLst>
              <a:gd name="adj" fmla="val 1168"/>
            </a:avLst>
          </a:prstGeom>
          <a:noFill/>
          <a:ln w="7620">
            <a:solidFill>
              <a:srgbClr val="000000">
                <a:alpha val="8000"/>
              </a:srgbClr>
            </a:solidFill>
            <a:prstDash val="solid"/>
          </a:ln>
        </p:spPr>
      </p:sp>
      <p:sp>
        <p:nvSpPr>
          <p:cNvPr id="6" name="Shape 3"/>
          <p:cNvSpPr/>
          <p:nvPr/>
        </p:nvSpPr>
        <p:spPr>
          <a:xfrm>
            <a:off x="3334464" y="1329809"/>
            <a:ext cx="7961471" cy="485299"/>
          </a:xfrm>
          <a:prstGeom prst="rect">
            <a:avLst/>
          </a:prstGeom>
          <a:solidFill>
            <a:srgbClr val="FFFFFF">
              <a:alpha val="4000"/>
            </a:srgbClr>
          </a:solidFill>
          <a:ln/>
        </p:spPr>
      </p:sp>
      <p:sp>
        <p:nvSpPr>
          <p:cNvPr id="10" name="Text 7"/>
          <p:cNvSpPr/>
          <p:nvPr/>
        </p:nvSpPr>
        <p:spPr>
          <a:xfrm>
            <a:off x="3502343" y="1923455"/>
            <a:ext cx="3641169" cy="268605"/>
          </a:xfrm>
          <a:prstGeom prst="rect">
            <a:avLst/>
          </a:prstGeom>
          <a:noFill/>
          <a:ln/>
        </p:spPr>
        <p:txBody>
          <a:bodyPr wrap="non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 </a:t>
            </a:r>
            <a:endParaRPr lang="en-US" sz="1322" dirty="0"/>
          </a:p>
        </p:txBody>
      </p:sp>
      <p:sp>
        <p:nvSpPr>
          <p:cNvPr id="11" name="Text 8"/>
          <p:cNvSpPr/>
          <p:nvPr/>
        </p:nvSpPr>
        <p:spPr>
          <a:xfrm>
            <a:off x="7486888" y="1923455"/>
            <a:ext cx="3641169" cy="1074420"/>
          </a:xfrm>
          <a:prstGeom prst="rect">
            <a:avLst/>
          </a:prstGeom>
          <a:noFill/>
          <a:ln/>
        </p:spPr>
        <p:txBody>
          <a:bodyPr wrap="square" rtlCol="0" anchor="t"/>
          <a:lstStyle/>
          <a:p>
            <a:pPr marL="0" indent="0">
              <a:lnSpc>
                <a:spcPts val="2116"/>
              </a:lnSpc>
              <a:buNone/>
            </a:pPr>
            <a:endParaRPr lang="en-US" sz="1322" dirty="0"/>
          </a:p>
        </p:txBody>
      </p:sp>
      <p:sp>
        <p:nvSpPr>
          <p:cNvPr id="13" name="Text 10"/>
          <p:cNvSpPr/>
          <p:nvPr/>
        </p:nvSpPr>
        <p:spPr>
          <a:xfrm>
            <a:off x="3502343" y="3214568"/>
            <a:ext cx="3641169" cy="268605"/>
          </a:xfrm>
          <a:prstGeom prst="rect">
            <a:avLst/>
          </a:prstGeom>
          <a:noFill/>
          <a:ln/>
        </p:spPr>
        <p:txBody>
          <a:bodyPr wrap="none" rtlCol="0" anchor="t"/>
          <a:lstStyle/>
          <a:p>
            <a:pPr marL="0" indent="0">
              <a:lnSpc>
                <a:spcPts val="2116"/>
              </a:lnSpc>
              <a:buNone/>
            </a:pPr>
            <a:endParaRPr lang="en-US" sz="1322" dirty="0"/>
          </a:p>
        </p:txBody>
      </p:sp>
      <p:sp>
        <p:nvSpPr>
          <p:cNvPr id="14" name="Text 11"/>
          <p:cNvSpPr/>
          <p:nvPr/>
        </p:nvSpPr>
        <p:spPr>
          <a:xfrm>
            <a:off x="7486888" y="3214568"/>
            <a:ext cx="3641169" cy="1343025"/>
          </a:xfrm>
          <a:prstGeom prst="rect">
            <a:avLst/>
          </a:prstGeom>
          <a:noFill/>
          <a:ln/>
        </p:spPr>
        <p:txBody>
          <a:bodyPr wrap="square" rtlCol="0" anchor="t"/>
          <a:lstStyle/>
          <a:p>
            <a:pPr marL="0" indent="0">
              <a:lnSpc>
                <a:spcPts val="2116"/>
              </a:lnSpc>
              <a:buNone/>
            </a:pPr>
            <a:endParaRPr lang="en-US" sz="1322" dirty="0"/>
          </a:p>
        </p:txBody>
      </p:sp>
      <p:sp>
        <p:nvSpPr>
          <p:cNvPr id="15" name="Shape 12"/>
          <p:cNvSpPr/>
          <p:nvPr/>
        </p:nvSpPr>
        <p:spPr>
          <a:xfrm>
            <a:off x="3334464" y="4665940"/>
            <a:ext cx="7961471" cy="1828324"/>
          </a:xfrm>
          <a:prstGeom prst="rect">
            <a:avLst/>
          </a:prstGeom>
          <a:solidFill>
            <a:srgbClr val="000000">
              <a:alpha val="4000"/>
            </a:srgbClr>
          </a:solidFill>
          <a:ln/>
        </p:spPr>
      </p:sp>
      <p:sp>
        <p:nvSpPr>
          <p:cNvPr id="16" name="Text 13"/>
          <p:cNvSpPr/>
          <p:nvPr/>
        </p:nvSpPr>
        <p:spPr>
          <a:xfrm>
            <a:off x="3502343" y="4774287"/>
            <a:ext cx="3641169" cy="268605"/>
          </a:xfrm>
          <a:prstGeom prst="rect">
            <a:avLst/>
          </a:prstGeom>
          <a:noFill/>
          <a:ln/>
        </p:spPr>
        <p:txBody>
          <a:bodyPr wrap="none" rtlCol="0" anchor="t"/>
          <a:lstStyle/>
          <a:p>
            <a:pPr marL="0" indent="0">
              <a:lnSpc>
                <a:spcPts val="2116"/>
              </a:lnSpc>
              <a:buNone/>
            </a:pPr>
            <a:endParaRPr lang="en-US" sz="1322" dirty="0"/>
          </a:p>
        </p:txBody>
      </p:sp>
      <p:sp>
        <p:nvSpPr>
          <p:cNvPr id="17" name="Text 14"/>
          <p:cNvSpPr/>
          <p:nvPr/>
        </p:nvSpPr>
        <p:spPr>
          <a:xfrm>
            <a:off x="7486888" y="4774287"/>
            <a:ext cx="3641169" cy="1611630"/>
          </a:xfrm>
          <a:prstGeom prst="rect">
            <a:avLst/>
          </a:prstGeom>
          <a:noFill/>
          <a:ln/>
        </p:spPr>
        <p:txBody>
          <a:bodyPr wrap="square" rtlCol="0" anchor="t"/>
          <a:lstStyle/>
          <a:p>
            <a:pPr marL="0" indent="0">
              <a:lnSpc>
                <a:spcPts val="2116"/>
              </a:lnSpc>
              <a:buNone/>
            </a:pPr>
            <a:endParaRPr lang="en-US" sz="1322" dirty="0"/>
          </a:p>
        </p:txBody>
      </p:sp>
      <p:sp>
        <p:nvSpPr>
          <p:cNvPr id="18" name="Shape 15"/>
          <p:cNvSpPr/>
          <p:nvPr/>
        </p:nvSpPr>
        <p:spPr>
          <a:xfrm>
            <a:off x="3334464" y="6494264"/>
            <a:ext cx="7961471" cy="1291114"/>
          </a:xfrm>
          <a:prstGeom prst="rect">
            <a:avLst/>
          </a:prstGeom>
          <a:solidFill>
            <a:srgbClr val="FFFFFF">
              <a:alpha val="4000"/>
            </a:srgbClr>
          </a:solidFill>
          <a:ln/>
        </p:spPr>
      </p:sp>
      <p:sp>
        <p:nvSpPr>
          <p:cNvPr id="19" name="Text 16"/>
          <p:cNvSpPr/>
          <p:nvPr/>
        </p:nvSpPr>
        <p:spPr>
          <a:xfrm>
            <a:off x="3502343" y="6602611"/>
            <a:ext cx="3641169" cy="268605"/>
          </a:xfrm>
          <a:prstGeom prst="rect">
            <a:avLst/>
          </a:prstGeom>
          <a:noFill/>
          <a:ln/>
        </p:spPr>
        <p:txBody>
          <a:bodyPr wrap="none" rtlCol="0" anchor="t"/>
          <a:lstStyle/>
          <a:p>
            <a:pPr marL="0" indent="0">
              <a:lnSpc>
                <a:spcPts val="2116"/>
              </a:lnSpc>
              <a:buNone/>
            </a:pPr>
            <a:endParaRPr lang="en-US" sz="1322" dirty="0"/>
          </a:p>
        </p:txBody>
      </p:sp>
      <p:sp>
        <p:nvSpPr>
          <p:cNvPr id="20" name="Text 17"/>
          <p:cNvSpPr/>
          <p:nvPr/>
        </p:nvSpPr>
        <p:spPr>
          <a:xfrm>
            <a:off x="7486888" y="6602611"/>
            <a:ext cx="3641169" cy="1074420"/>
          </a:xfrm>
          <a:prstGeom prst="rect">
            <a:avLst/>
          </a:prstGeom>
          <a:noFill/>
          <a:ln/>
        </p:spPr>
        <p:txBody>
          <a:bodyPr wrap="square" rtlCol="0" anchor="t"/>
          <a:lstStyle/>
          <a:p>
            <a:pPr marL="0" indent="0">
              <a:lnSpc>
                <a:spcPts val="2116"/>
              </a:lnSpc>
              <a:buNone/>
            </a:pPr>
            <a:endParaRPr lang="en-US" sz="1322" dirty="0"/>
          </a:p>
        </p:txBody>
      </p:sp>
    </p:spTree>
    <p:extLst>
      <p:ext uri="{BB962C8B-B14F-4D97-AF65-F5344CB8AC3E}">
        <p14:creationId xmlns:p14="http://schemas.microsoft.com/office/powerpoint/2010/main" val="2109370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187535"/>
            <a:ext cx="7477601" cy="1388745"/>
          </a:xfrm>
          <a:prstGeom prst="rect">
            <a:avLst/>
          </a:prstGeom>
          <a:noFill/>
          <a:ln/>
        </p:spPr>
        <p:txBody>
          <a:bodyPr wrap="square" rtlCol="0" anchor="t"/>
          <a:lstStyle/>
          <a:p>
            <a:pPr marL="0" indent="0">
              <a:lnSpc>
                <a:spcPts val="5468"/>
              </a:lnSpc>
              <a:buNone/>
            </a:pPr>
            <a:r>
              <a:rPr lang="en-US" sz="4374" b="1" dirty="0">
                <a:solidFill>
                  <a:srgbClr val="000000"/>
                </a:solidFill>
                <a:latin typeface="Times New Roman" panose="02020603050405020304" pitchFamily="18" charset="0"/>
                <a:ea typeface="p22-mackinac-pro" pitchFamily="34" charset="-122"/>
                <a:cs typeface="Times New Roman" panose="02020603050405020304" pitchFamily="18" charset="0"/>
              </a:rPr>
              <a:t>Student Management System</a:t>
            </a:r>
            <a:endParaRPr lang="en-US" sz="4374" dirty="0">
              <a:latin typeface="Times New Roman" panose="02020603050405020304" pitchFamily="18" charset="0"/>
              <a:cs typeface="Times New Roman" panose="02020603050405020304" pitchFamily="18" charset="0"/>
            </a:endParaRPr>
          </a:p>
        </p:txBody>
      </p:sp>
      <p:sp>
        <p:nvSpPr>
          <p:cNvPr id="6" name="Text 2"/>
          <p:cNvSpPr/>
          <p:nvPr/>
        </p:nvSpPr>
        <p:spPr>
          <a:xfrm>
            <a:off x="833199" y="3909536"/>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Student Management System is a comprehensive platform designed to streamline the administrative tasks associated with managing a school or university. This system provides a centralized hub for storing and accessing student information, tracking academic progress, and facilitating communication between faculty, staff, and students.</a:t>
            </a:r>
            <a:endParaRPr lang="en-US" sz="1750" dirty="0"/>
          </a:p>
        </p:txBody>
      </p:sp>
    </p:spTree>
    <p:extLst>
      <p:ext uri="{BB962C8B-B14F-4D97-AF65-F5344CB8AC3E}">
        <p14:creationId xmlns:p14="http://schemas.microsoft.com/office/powerpoint/2010/main" val="9385604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505903"/>
            <a:ext cx="567594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Student Registration</a:t>
            </a:r>
            <a:endParaRPr lang="en-US" sz="4374" dirty="0"/>
          </a:p>
        </p:txBody>
      </p:sp>
      <p:sp>
        <p:nvSpPr>
          <p:cNvPr id="5" name="Text 2"/>
          <p:cNvSpPr/>
          <p:nvPr/>
        </p:nvSpPr>
        <p:spPr>
          <a:xfrm>
            <a:off x="2037993" y="2755702"/>
            <a:ext cx="2894052"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Personal Information</a:t>
            </a:r>
            <a:endParaRPr lang="en-US" sz="2187" dirty="0"/>
          </a:p>
        </p:txBody>
      </p:sp>
      <p:sp>
        <p:nvSpPr>
          <p:cNvPr id="6" name="Text 3"/>
          <p:cNvSpPr/>
          <p:nvPr/>
        </p:nvSpPr>
        <p:spPr>
          <a:xfrm>
            <a:off x="2037993" y="3325058"/>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system allows students to easily register by providing their personal details, such as name, email, date of birth, and gender. This information is securely stored and can be accessed by authorized personnel as needed.</a:t>
            </a:r>
            <a:endParaRPr lang="en-US" sz="1750" dirty="0"/>
          </a:p>
        </p:txBody>
      </p:sp>
      <p:sp>
        <p:nvSpPr>
          <p:cNvPr id="7" name="Text 4"/>
          <p:cNvSpPr/>
          <p:nvPr/>
        </p:nvSpPr>
        <p:spPr>
          <a:xfrm>
            <a:off x="5743932" y="2755702"/>
            <a:ext cx="2777490" cy="347186"/>
          </a:xfrm>
          <a:prstGeom prst="rect">
            <a:avLst/>
          </a:prstGeom>
          <a:noFill/>
          <a:ln/>
        </p:spPr>
        <p:txBody>
          <a:bodyPr wrap="non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Course Selection</a:t>
            </a:r>
            <a:endParaRPr lang="en-US" sz="2187" dirty="0"/>
          </a:p>
        </p:txBody>
      </p:sp>
      <p:sp>
        <p:nvSpPr>
          <p:cNvPr id="8" name="Text 5"/>
          <p:cNvSpPr/>
          <p:nvPr/>
        </p:nvSpPr>
        <p:spPr>
          <a:xfrm>
            <a:off x="5743932" y="3325058"/>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Students can select the course they wish to enroll in, choosing from a range of options including Computer Science, Electronics and Communication, Mechanical Engineering, and Apparel Design and Fabrication Technology.</a:t>
            </a:r>
            <a:endParaRPr lang="en-US" sz="1750" dirty="0"/>
          </a:p>
        </p:txBody>
      </p:sp>
      <p:sp>
        <p:nvSpPr>
          <p:cNvPr id="9" name="Text 6"/>
          <p:cNvSpPr/>
          <p:nvPr/>
        </p:nvSpPr>
        <p:spPr>
          <a:xfrm>
            <a:off x="9449872" y="2755702"/>
            <a:ext cx="3156347" cy="694373"/>
          </a:xfrm>
          <a:prstGeom prst="rect">
            <a:avLst/>
          </a:prstGeom>
          <a:noFill/>
          <a:ln/>
        </p:spPr>
        <p:txBody>
          <a:bodyPr wrap="square" rtlCol="0" anchor="t"/>
          <a:lstStyle/>
          <a:p>
            <a:pPr marL="0" indent="0">
              <a:lnSpc>
                <a:spcPts val="2734"/>
              </a:lnSpc>
              <a:buNone/>
            </a:pPr>
            <a:r>
              <a:rPr lang="en-US" sz="2187" b="1" dirty="0">
                <a:solidFill>
                  <a:srgbClr val="000000"/>
                </a:solidFill>
                <a:latin typeface="p22-mackinac-pro" pitchFamily="34" charset="0"/>
                <a:ea typeface="p22-mackinac-pro" pitchFamily="34" charset="-122"/>
                <a:cs typeface="p22-mackinac-pro" pitchFamily="34" charset="-120"/>
              </a:rPr>
              <a:t>Submission and Confirmation</a:t>
            </a:r>
            <a:endParaRPr lang="en-US" sz="2187" dirty="0"/>
          </a:p>
        </p:txBody>
      </p:sp>
      <p:sp>
        <p:nvSpPr>
          <p:cNvPr id="10" name="Text 7"/>
          <p:cNvSpPr/>
          <p:nvPr/>
        </p:nvSpPr>
        <p:spPr>
          <a:xfrm>
            <a:off x="9449872" y="3672245"/>
            <a:ext cx="3156347"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Once the registration form is filled out, students can submit their application. The system will then process the information and provide a confirmation, allowing students to track the status of their application.</a:t>
            </a:r>
            <a:endParaRPr lang="en-US" sz="175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6" name="Text 1"/>
          <p:cNvSpPr/>
          <p:nvPr/>
        </p:nvSpPr>
        <p:spPr>
          <a:xfrm>
            <a:off x="856536" y="849035"/>
            <a:ext cx="8058864" cy="609124"/>
          </a:xfrm>
          <a:prstGeom prst="rect">
            <a:avLst/>
          </a:prstGeom>
          <a:noFill/>
          <a:ln/>
        </p:spPr>
        <p:txBody>
          <a:bodyPr wrap="none" rtlCol="0" anchor="t"/>
          <a:lstStyle/>
          <a:p>
            <a:pPr marL="0" indent="0">
              <a:lnSpc>
                <a:spcPts val="4797"/>
              </a:lnSpc>
              <a:buNone/>
            </a:pPr>
            <a:r>
              <a:rPr lang="en-US" sz="3837" b="1" dirty="0">
                <a:solidFill>
                  <a:srgbClr val="000000"/>
                </a:solidFill>
                <a:latin typeface="p22-mackinac-pro" pitchFamily="34" charset="0"/>
                <a:ea typeface="p22-mackinac-pro" pitchFamily="34" charset="-122"/>
                <a:cs typeface="p22-mackinac-pro" pitchFamily="34" charset="-120"/>
              </a:rPr>
              <a:t>Student Login and Marks Viewing</a:t>
            </a:r>
            <a:endParaRPr lang="en-US" sz="3837" dirty="0"/>
          </a:p>
        </p:txBody>
      </p:sp>
      <p:sp>
        <p:nvSpPr>
          <p:cNvPr id="7" name="Shape 2"/>
          <p:cNvSpPr/>
          <p:nvPr/>
        </p:nvSpPr>
        <p:spPr>
          <a:xfrm>
            <a:off x="1129427" y="1750457"/>
            <a:ext cx="38933" cy="5630108"/>
          </a:xfrm>
          <a:prstGeom prst="roundRect">
            <a:avLst>
              <a:gd name="adj" fmla="val 225322"/>
            </a:avLst>
          </a:prstGeom>
          <a:solidFill>
            <a:srgbClr val="B2D4E5"/>
          </a:solidFill>
          <a:ln/>
        </p:spPr>
      </p:sp>
      <p:sp>
        <p:nvSpPr>
          <p:cNvPr id="8" name="Shape 3"/>
          <p:cNvSpPr/>
          <p:nvPr/>
        </p:nvSpPr>
        <p:spPr>
          <a:xfrm>
            <a:off x="1368088" y="2102465"/>
            <a:ext cx="682228" cy="38933"/>
          </a:xfrm>
          <a:prstGeom prst="roundRect">
            <a:avLst>
              <a:gd name="adj" fmla="val 225322"/>
            </a:avLst>
          </a:prstGeom>
          <a:solidFill>
            <a:srgbClr val="B2D4E5"/>
          </a:solidFill>
          <a:ln/>
        </p:spPr>
      </p:sp>
      <p:sp>
        <p:nvSpPr>
          <p:cNvPr id="9" name="Shape 4"/>
          <p:cNvSpPr/>
          <p:nvPr/>
        </p:nvSpPr>
        <p:spPr>
          <a:xfrm>
            <a:off x="929580" y="1902738"/>
            <a:ext cx="438507" cy="438507"/>
          </a:xfrm>
          <a:prstGeom prst="roundRect">
            <a:avLst>
              <a:gd name="adj" fmla="val 20005"/>
            </a:avLst>
          </a:prstGeom>
          <a:solidFill>
            <a:srgbClr val="CCEEFF"/>
          </a:solidFill>
          <a:ln w="7620">
            <a:solidFill>
              <a:srgbClr val="B2D4E5"/>
            </a:solidFill>
            <a:prstDash val="solid"/>
          </a:ln>
        </p:spPr>
      </p:sp>
      <p:sp>
        <p:nvSpPr>
          <p:cNvPr id="10" name="Text 5"/>
          <p:cNvSpPr/>
          <p:nvPr/>
        </p:nvSpPr>
        <p:spPr>
          <a:xfrm>
            <a:off x="1089481" y="1939171"/>
            <a:ext cx="118705" cy="365522"/>
          </a:xfrm>
          <a:prstGeom prst="rect">
            <a:avLst/>
          </a:prstGeom>
          <a:noFill/>
          <a:ln/>
        </p:spPr>
        <p:txBody>
          <a:bodyPr wrap="none" rtlCol="0" anchor="t"/>
          <a:lstStyle/>
          <a:p>
            <a:pPr marL="0" indent="0" algn="ctr">
              <a:lnSpc>
                <a:spcPts val="2878"/>
              </a:lnSpc>
              <a:buNone/>
            </a:pPr>
            <a:r>
              <a:rPr lang="en-US" sz="2302" b="1" dirty="0">
                <a:solidFill>
                  <a:srgbClr val="272525"/>
                </a:solidFill>
                <a:latin typeface="p22-mackinac-pro" pitchFamily="34" charset="0"/>
                <a:ea typeface="p22-mackinac-pro" pitchFamily="34" charset="-122"/>
                <a:cs typeface="p22-mackinac-pro" pitchFamily="34" charset="-120"/>
              </a:rPr>
              <a:t>1</a:t>
            </a:r>
            <a:endParaRPr lang="en-US" sz="2302" dirty="0"/>
          </a:p>
        </p:txBody>
      </p:sp>
      <p:sp>
        <p:nvSpPr>
          <p:cNvPr id="11" name="Text 6"/>
          <p:cNvSpPr/>
          <p:nvPr/>
        </p:nvSpPr>
        <p:spPr>
          <a:xfrm>
            <a:off x="2220992" y="1945362"/>
            <a:ext cx="2436733" cy="304562"/>
          </a:xfrm>
          <a:prstGeom prst="rect">
            <a:avLst/>
          </a:prstGeom>
          <a:noFill/>
          <a:ln/>
        </p:spPr>
        <p:txBody>
          <a:bodyPr wrap="none" rtlCol="0" anchor="t"/>
          <a:lstStyle/>
          <a:p>
            <a:pPr marL="0" indent="0" algn="l">
              <a:lnSpc>
                <a:spcPts val="2398"/>
              </a:lnSpc>
              <a:buNone/>
            </a:pPr>
            <a:r>
              <a:rPr lang="en-US" sz="1919" b="1" dirty="0">
                <a:solidFill>
                  <a:srgbClr val="272525"/>
                </a:solidFill>
                <a:latin typeface="p22-mackinac-pro" pitchFamily="34" charset="0"/>
                <a:ea typeface="p22-mackinac-pro" pitchFamily="34" charset="-122"/>
                <a:cs typeface="p22-mackinac-pro" pitchFamily="34" charset="-120"/>
              </a:rPr>
              <a:t>Login</a:t>
            </a:r>
            <a:endParaRPr lang="en-US" sz="1919" dirty="0"/>
          </a:p>
        </p:txBody>
      </p:sp>
      <p:sp>
        <p:nvSpPr>
          <p:cNvPr id="12" name="Text 7"/>
          <p:cNvSpPr/>
          <p:nvPr/>
        </p:nvSpPr>
        <p:spPr>
          <a:xfrm>
            <a:off x="2220992" y="2366843"/>
            <a:ext cx="7895273" cy="935474"/>
          </a:xfrm>
          <a:prstGeom prst="rect">
            <a:avLst/>
          </a:prstGeom>
          <a:noFill/>
          <a:ln/>
        </p:spPr>
        <p:txBody>
          <a:bodyPr wrap="square" rtlCol="0" anchor="t"/>
          <a:lstStyle/>
          <a:p>
            <a:pPr marL="0" indent="0" algn="l">
              <a:lnSpc>
                <a:spcPts val="2456"/>
              </a:lnSpc>
              <a:buNone/>
            </a:pPr>
            <a:r>
              <a:rPr lang="en-US" sz="1535" dirty="0">
                <a:solidFill>
                  <a:srgbClr val="272525"/>
                </a:solidFill>
                <a:latin typeface="Eudoxus Sans" pitchFamily="34" charset="0"/>
                <a:ea typeface="Eudoxus Sans" pitchFamily="34" charset="-122"/>
                <a:cs typeface="Eudoxus Sans" pitchFamily="34" charset="-120"/>
              </a:rPr>
              <a:t>Students can access their academic records by logging into the system using their unique roll number. This secure login process ensures that only authorized individuals can view the student's information.</a:t>
            </a:r>
            <a:endParaRPr lang="en-US" sz="1535" dirty="0"/>
          </a:p>
        </p:txBody>
      </p:sp>
      <p:sp>
        <p:nvSpPr>
          <p:cNvPr id="13" name="Shape 8"/>
          <p:cNvSpPr/>
          <p:nvPr/>
        </p:nvSpPr>
        <p:spPr>
          <a:xfrm>
            <a:off x="1368088" y="4044136"/>
            <a:ext cx="682228" cy="38933"/>
          </a:xfrm>
          <a:prstGeom prst="roundRect">
            <a:avLst>
              <a:gd name="adj" fmla="val 225322"/>
            </a:avLst>
          </a:prstGeom>
          <a:solidFill>
            <a:srgbClr val="B2D4E5"/>
          </a:solidFill>
          <a:ln/>
        </p:spPr>
      </p:sp>
      <p:sp>
        <p:nvSpPr>
          <p:cNvPr id="14" name="Shape 9"/>
          <p:cNvSpPr/>
          <p:nvPr/>
        </p:nvSpPr>
        <p:spPr>
          <a:xfrm>
            <a:off x="929580" y="3844409"/>
            <a:ext cx="438507" cy="438507"/>
          </a:xfrm>
          <a:prstGeom prst="roundRect">
            <a:avLst>
              <a:gd name="adj" fmla="val 20005"/>
            </a:avLst>
          </a:prstGeom>
          <a:solidFill>
            <a:srgbClr val="CCEEFF"/>
          </a:solidFill>
          <a:ln w="7620">
            <a:solidFill>
              <a:srgbClr val="B2D4E5"/>
            </a:solidFill>
            <a:prstDash val="solid"/>
          </a:ln>
        </p:spPr>
      </p:sp>
      <p:sp>
        <p:nvSpPr>
          <p:cNvPr id="15" name="Text 10"/>
          <p:cNvSpPr/>
          <p:nvPr/>
        </p:nvSpPr>
        <p:spPr>
          <a:xfrm>
            <a:off x="1063764" y="3880842"/>
            <a:ext cx="170140" cy="365522"/>
          </a:xfrm>
          <a:prstGeom prst="rect">
            <a:avLst/>
          </a:prstGeom>
          <a:noFill/>
          <a:ln/>
        </p:spPr>
        <p:txBody>
          <a:bodyPr wrap="none" rtlCol="0" anchor="t"/>
          <a:lstStyle/>
          <a:p>
            <a:pPr marL="0" indent="0" algn="ctr">
              <a:lnSpc>
                <a:spcPts val="2878"/>
              </a:lnSpc>
              <a:buNone/>
            </a:pPr>
            <a:r>
              <a:rPr lang="en-US" sz="2302" b="1" dirty="0">
                <a:solidFill>
                  <a:srgbClr val="272525"/>
                </a:solidFill>
                <a:latin typeface="p22-mackinac-pro" pitchFamily="34" charset="0"/>
                <a:ea typeface="p22-mackinac-pro" pitchFamily="34" charset="-122"/>
                <a:cs typeface="p22-mackinac-pro" pitchFamily="34" charset="-120"/>
              </a:rPr>
              <a:t>2</a:t>
            </a:r>
            <a:endParaRPr lang="en-US" sz="2302" dirty="0"/>
          </a:p>
        </p:txBody>
      </p:sp>
      <p:sp>
        <p:nvSpPr>
          <p:cNvPr id="16" name="Text 11"/>
          <p:cNvSpPr/>
          <p:nvPr/>
        </p:nvSpPr>
        <p:spPr>
          <a:xfrm>
            <a:off x="2220992" y="3887033"/>
            <a:ext cx="2436733" cy="304562"/>
          </a:xfrm>
          <a:prstGeom prst="rect">
            <a:avLst/>
          </a:prstGeom>
          <a:noFill/>
          <a:ln/>
        </p:spPr>
        <p:txBody>
          <a:bodyPr wrap="none" rtlCol="0" anchor="t"/>
          <a:lstStyle/>
          <a:p>
            <a:pPr marL="0" indent="0" algn="l">
              <a:lnSpc>
                <a:spcPts val="2398"/>
              </a:lnSpc>
              <a:buNone/>
            </a:pPr>
            <a:r>
              <a:rPr lang="en-US" sz="1919" b="1" dirty="0">
                <a:solidFill>
                  <a:srgbClr val="272525"/>
                </a:solidFill>
                <a:latin typeface="p22-mackinac-pro" pitchFamily="34" charset="0"/>
                <a:ea typeface="p22-mackinac-pro" pitchFamily="34" charset="-122"/>
                <a:cs typeface="p22-mackinac-pro" pitchFamily="34" charset="-120"/>
              </a:rPr>
              <a:t>Marks Retrieval</a:t>
            </a:r>
            <a:endParaRPr lang="en-US" sz="1919" dirty="0"/>
          </a:p>
        </p:txBody>
      </p:sp>
      <p:sp>
        <p:nvSpPr>
          <p:cNvPr id="17" name="Text 12"/>
          <p:cNvSpPr/>
          <p:nvPr/>
        </p:nvSpPr>
        <p:spPr>
          <a:xfrm>
            <a:off x="2220992" y="4308515"/>
            <a:ext cx="7895273" cy="935474"/>
          </a:xfrm>
          <a:prstGeom prst="rect">
            <a:avLst/>
          </a:prstGeom>
          <a:noFill/>
          <a:ln/>
        </p:spPr>
        <p:txBody>
          <a:bodyPr wrap="square" rtlCol="0" anchor="t"/>
          <a:lstStyle/>
          <a:p>
            <a:pPr marL="0" indent="0" algn="l">
              <a:lnSpc>
                <a:spcPts val="2456"/>
              </a:lnSpc>
              <a:buNone/>
            </a:pPr>
            <a:r>
              <a:rPr lang="en-US" sz="1535" dirty="0">
                <a:solidFill>
                  <a:srgbClr val="272525"/>
                </a:solidFill>
                <a:latin typeface="Eudoxus Sans" pitchFamily="34" charset="0"/>
                <a:ea typeface="Eudoxus Sans" pitchFamily="34" charset="-122"/>
                <a:cs typeface="Eudoxus Sans" pitchFamily="34" charset="-120"/>
              </a:rPr>
              <a:t>Once logged in, students can view their marks and CGPA (Cumulative Grade Point Average) for each subject they have taken. This feature provides students with a clear understanding of their academic performance and progress.</a:t>
            </a:r>
            <a:endParaRPr lang="en-US" sz="1535" dirty="0"/>
          </a:p>
        </p:txBody>
      </p:sp>
      <p:sp>
        <p:nvSpPr>
          <p:cNvPr id="18" name="Shape 13"/>
          <p:cNvSpPr/>
          <p:nvPr/>
        </p:nvSpPr>
        <p:spPr>
          <a:xfrm>
            <a:off x="1368088" y="5985808"/>
            <a:ext cx="682228" cy="38933"/>
          </a:xfrm>
          <a:prstGeom prst="roundRect">
            <a:avLst>
              <a:gd name="adj" fmla="val 225322"/>
            </a:avLst>
          </a:prstGeom>
          <a:solidFill>
            <a:srgbClr val="B2D4E5"/>
          </a:solidFill>
          <a:ln/>
        </p:spPr>
      </p:sp>
      <p:sp>
        <p:nvSpPr>
          <p:cNvPr id="19" name="Shape 14"/>
          <p:cNvSpPr/>
          <p:nvPr/>
        </p:nvSpPr>
        <p:spPr>
          <a:xfrm>
            <a:off x="929580" y="5786080"/>
            <a:ext cx="438507" cy="438507"/>
          </a:xfrm>
          <a:prstGeom prst="roundRect">
            <a:avLst>
              <a:gd name="adj" fmla="val 20005"/>
            </a:avLst>
          </a:prstGeom>
          <a:solidFill>
            <a:srgbClr val="CCEEFF"/>
          </a:solidFill>
          <a:ln w="7620">
            <a:solidFill>
              <a:srgbClr val="B2D4E5"/>
            </a:solidFill>
            <a:prstDash val="solid"/>
          </a:ln>
        </p:spPr>
      </p:sp>
      <p:sp>
        <p:nvSpPr>
          <p:cNvPr id="20" name="Text 15"/>
          <p:cNvSpPr/>
          <p:nvPr/>
        </p:nvSpPr>
        <p:spPr>
          <a:xfrm>
            <a:off x="1061264" y="5822513"/>
            <a:ext cx="175141" cy="365522"/>
          </a:xfrm>
          <a:prstGeom prst="rect">
            <a:avLst/>
          </a:prstGeom>
          <a:noFill/>
          <a:ln/>
        </p:spPr>
        <p:txBody>
          <a:bodyPr wrap="none" rtlCol="0" anchor="t"/>
          <a:lstStyle/>
          <a:p>
            <a:pPr marL="0" indent="0" algn="ctr">
              <a:lnSpc>
                <a:spcPts val="2878"/>
              </a:lnSpc>
              <a:buNone/>
            </a:pPr>
            <a:r>
              <a:rPr lang="en-US" sz="2302" b="1" dirty="0">
                <a:solidFill>
                  <a:srgbClr val="272525"/>
                </a:solidFill>
                <a:latin typeface="p22-mackinac-pro" pitchFamily="34" charset="0"/>
                <a:ea typeface="p22-mackinac-pro" pitchFamily="34" charset="-122"/>
                <a:cs typeface="p22-mackinac-pro" pitchFamily="34" charset="-120"/>
              </a:rPr>
              <a:t>3</a:t>
            </a:r>
            <a:endParaRPr lang="en-US" sz="2302" dirty="0"/>
          </a:p>
        </p:txBody>
      </p:sp>
      <p:sp>
        <p:nvSpPr>
          <p:cNvPr id="21" name="Text 16"/>
          <p:cNvSpPr/>
          <p:nvPr/>
        </p:nvSpPr>
        <p:spPr>
          <a:xfrm>
            <a:off x="2220992" y="5828705"/>
            <a:ext cx="3696295" cy="304562"/>
          </a:xfrm>
          <a:prstGeom prst="rect">
            <a:avLst/>
          </a:prstGeom>
          <a:noFill/>
          <a:ln/>
        </p:spPr>
        <p:txBody>
          <a:bodyPr wrap="none" rtlCol="0" anchor="t"/>
          <a:lstStyle/>
          <a:p>
            <a:pPr marL="0" indent="0" algn="l">
              <a:lnSpc>
                <a:spcPts val="2398"/>
              </a:lnSpc>
              <a:buNone/>
            </a:pPr>
            <a:r>
              <a:rPr lang="en-US" sz="1919" b="1" dirty="0">
                <a:solidFill>
                  <a:srgbClr val="272525"/>
                </a:solidFill>
                <a:latin typeface="p22-mackinac-pro" pitchFamily="34" charset="0"/>
                <a:ea typeface="p22-mackinac-pro" pitchFamily="34" charset="-122"/>
                <a:cs typeface="p22-mackinac-pro" pitchFamily="34" charset="-120"/>
              </a:rPr>
              <a:t>Transparency and Accessibility</a:t>
            </a:r>
            <a:endParaRPr lang="en-US" sz="1919" dirty="0"/>
          </a:p>
        </p:txBody>
      </p:sp>
      <p:sp>
        <p:nvSpPr>
          <p:cNvPr id="22" name="Text 17"/>
          <p:cNvSpPr/>
          <p:nvPr/>
        </p:nvSpPr>
        <p:spPr>
          <a:xfrm>
            <a:off x="2220992" y="6250186"/>
            <a:ext cx="7895273" cy="935474"/>
          </a:xfrm>
          <a:prstGeom prst="rect">
            <a:avLst/>
          </a:prstGeom>
          <a:noFill/>
          <a:ln/>
        </p:spPr>
        <p:txBody>
          <a:bodyPr wrap="square" rtlCol="0" anchor="t"/>
          <a:lstStyle/>
          <a:p>
            <a:pPr marL="0" indent="0" algn="l">
              <a:lnSpc>
                <a:spcPts val="2456"/>
              </a:lnSpc>
              <a:buNone/>
            </a:pPr>
            <a:r>
              <a:rPr lang="en-US" sz="1535" dirty="0">
                <a:solidFill>
                  <a:srgbClr val="272525"/>
                </a:solidFill>
                <a:latin typeface="Eudoxus Sans" pitchFamily="34" charset="0"/>
                <a:ea typeface="Eudoxus Sans" pitchFamily="34" charset="-122"/>
                <a:cs typeface="Eudoxus Sans" pitchFamily="34" charset="-120"/>
              </a:rPr>
              <a:t>The system's user-friendly interface and secure access protocols allow students to conveniently check their marks and stay informed about their academic standing, promoting transparency and accountability in the educational process.</a:t>
            </a:r>
            <a:endParaRPr lang="en-US" sz="1535" dirty="0"/>
          </a:p>
        </p:txBody>
      </p:sp>
      <p:pic>
        <p:nvPicPr>
          <p:cNvPr id="25" name="Picture 24">
            <a:extLst>
              <a:ext uri="{FF2B5EF4-FFF2-40B4-BE49-F238E27FC236}">
                <a16:creationId xmlns:a16="http://schemas.microsoft.com/office/drawing/2014/main" id="{3385E421-1FF9-4AA7-8FFC-1BAEC8EFB4E9}"/>
              </a:ext>
            </a:extLst>
          </p:cNvPr>
          <p:cNvPicPr>
            <a:picLocks noChangeAspect="1"/>
          </p:cNvPicPr>
          <p:nvPr/>
        </p:nvPicPr>
        <p:blipFill rotWithShape="1">
          <a:blip r:embed="rId4"/>
          <a:srcRect l="29627" t="4352" r="30854"/>
          <a:stretch/>
        </p:blipFill>
        <p:spPr>
          <a:xfrm>
            <a:off x="10263548" y="1186457"/>
            <a:ext cx="4296902" cy="540115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FFFFFF">
              <a:alpha val="75000"/>
            </a:srgbClr>
          </a:solidFill>
          <a:ln/>
        </p:spPr>
      </p:sp>
      <p:sp>
        <p:nvSpPr>
          <p:cNvPr id="4" name="Text 1"/>
          <p:cNvSpPr/>
          <p:nvPr/>
        </p:nvSpPr>
        <p:spPr>
          <a:xfrm>
            <a:off x="2715220" y="532567"/>
            <a:ext cx="4842034" cy="605195"/>
          </a:xfrm>
          <a:prstGeom prst="rect">
            <a:avLst/>
          </a:prstGeom>
          <a:noFill/>
          <a:ln/>
        </p:spPr>
        <p:txBody>
          <a:bodyPr wrap="none" rtlCol="0" anchor="t"/>
          <a:lstStyle/>
          <a:p>
            <a:pPr marL="0" indent="0">
              <a:lnSpc>
                <a:spcPts val="4766"/>
              </a:lnSpc>
              <a:buNone/>
            </a:pPr>
            <a:r>
              <a:rPr lang="en-US" sz="3813" b="1" dirty="0">
                <a:solidFill>
                  <a:srgbClr val="000000"/>
                </a:solidFill>
                <a:latin typeface="Times New Roman" panose="02020603050405020304" pitchFamily="18" charset="0"/>
                <a:ea typeface="p22-mackinac-pro" pitchFamily="34" charset="-122"/>
                <a:cs typeface="Times New Roman" panose="02020603050405020304" pitchFamily="18" charset="0"/>
              </a:rPr>
              <a:t>Admin Dashboard</a:t>
            </a:r>
            <a:endParaRPr lang="en-US" sz="3813" dirty="0">
              <a:latin typeface="Times New Roman" panose="02020603050405020304" pitchFamily="18" charset="0"/>
              <a:cs typeface="Times New Roman" panose="02020603050405020304" pitchFamily="18" charset="0"/>
            </a:endParaRPr>
          </a:p>
        </p:txBody>
      </p:sp>
      <p:sp>
        <p:nvSpPr>
          <p:cNvPr id="5" name="Shape 2"/>
          <p:cNvSpPr/>
          <p:nvPr/>
        </p:nvSpPr>
        <p:spPr>
          <a:xfrm>
            <a:off x="2715220" y="1525072"/>
            <a:ext cx="4503182" cy="2990612"/>
          </a:xfrm>
          <a:prstGeom prst="roundRect">
            <a:avLst>
              <a:gd name="adj" fmla="val 2914"/>
            </a:avLst>
          </a:prstGeom>
          <a:solidFill>
            <a:srgbClr val="CCEEFF"/>
          </a:solidFill>
          <a:ln w="7620">
            <a:solidFill>
              <a:srgbClr val="B2D4E5"/>
            </a:solidFill>
            <a:prstDash val="solid"/>
          </a:ln>
        </p:spPr>
      </p:sp>
      <p:sp>
        <p:nvSpPr>
          <p:cNvPr id="6" name="Text 3"/>
          <p:cNvSpPr/>
          <p:nvPr/>
        </p:nvSpPr>
        <p:spPr>
          <a:xfrm>
            <a:off x="2916436" y="1726287"/>
            <a:ext cx="3170039" cy="302538"/>
          </a:xfrm>
          <a:prstGeom prst="rect">
            <a:avLst/>
          </a:prstGeom>
          <a:noFill/>
          <a:ln/>
        </p:spPr>
        <p:txBody>
          <a:bodyPr wrap="none" rtlCol="0" anchor="t"/>
          <a:lstStyle/>
          <a:p>
            <a:pPr marL="0" indent="0">
              <a:lnSpc>
                <a:spcPts val="2383"/>
              </a:lnSpc>
              <a:buNone/>
            </a:pPr>
            <a:r>
              <a:rPr lang="en-US" sz="1906" b="1" dirty="0">
                <a:solidFill>
                  <a:srgbClr val="272525"/>
                </a:solidFill>
                <a:latin typeface="p22-mackinac-pro" pitchFamily="34" charset="0"/>
                <a:ea typeface="p22-mackinac-pro" pitchFamily="34" charset="-122"/>
                <a:cs typeface="p22-mackinac-pro" pitchFamily="34" charset="-120"/>
              </a:rPr>
              <a:t>Student Data Management</a:t>
            </a:r>
            <a:endParaRPr lang="en-US" sz="1906" dirty="0"/>
          </a:p>
        </p:txBody>
      </p:sp>
      <p:sp>
        <p:nvSpPr>
          <p:cNvPr id="7" name="Text 4"/>
          <p:cNvSpPr/>
          <p:nvPr/>
        </p:nvSpPr>
        <p:spPr>
          <a:xfrm>
            <a:off x="2916436" y="2145030"/>
            <a:ext cx="4100751" cy="2169438"/>
          </a:xfrm>
          <a:prstGeom prst="rect">
            <a:avLst/>
          </a:prstGeom>
          <a:noFill/>
          <a:ln/>
        </p:spPr>
        <p:txBody>
          <a:bodyPr wrap="square" rtlCol="0" anchor="t"/>
          <a:lstStyle/>
          <a:p>
            <a:pPr marL="0" indent="0">
              <a:lnSpc>
                <a:spcPts val="2440"/>
              </a:lnSpc>
              <a:buNone/>
            </a:pPr>
            <a:r>
              <a:rPr lang="en-US" sz="1525" dirty="0">
                <a:solidFill>
                  <a:srgbClr val="272525"/>
                </a:solidFill>
                <a:latin typeface="Eudoxus Sans" pitchFamily="34" charset="0"/>
                <a:ea typeface="Eudoxus Sans" pitchFamily="34" charset="-122"/>
                <a:cs typeface="Eudoxus Sans" pitchFamily="34" charset="-120"/>
              </a:rPr>
              <a:t>The admin dashboard provides a comprehensive view of all student applications, including personal information, course selections, and enrollment status. Administrators can easily access and manage this data to ensure efficient student record-keeping.</a:t>
            </a:r>
            <a:endParaRPr lang="en-US" sz="1525" dirty="0"/>
          </a:p>
        </p:txBody>
      </p:sp>
      <p:sp>
        <p:nvSpPr>
          <p:cNvPr id="8" name="Shape 5"/>
          <p:cNvSpPr/>
          <p:nvPr/>
        </p:nvSpPr>
        <p:spPr>
          <a:xfrm>
            <a:off x="7411998" y="1525072"/>
            <a:ext cx="4503182" cy="2990612"/>
          </a:xfrm>
          <a:prstGeom prst="roundRect">
            <a:avLst>
              <a:gd name="adj" fmla="val 2914"/>
            </a:avLst>
          </a:prstGeom>
          <a:solidFill>
            <a:srgbClr val="CCEEFF"/>
          </a:solidFill>
          <a:ln w="7620">
            <a:solidFill>
              <a:srgbClr val="B2D4E5"/>
            </a:solidFill>
            <a:prstDash val="solid"/>
          </a:ln>
        </p:spPr>
      </p:sp>
      <p:sp>
        <p:nvSpPr>
          <p:cNvPr id="9" name="Text 6"/>
          <p:cNvSpPr/>
          <p:nvPr/>
        </p:nvSpPr>
        <p:spPr>
          <a:xfrm>
            <a:off x="7613213" y="1726287"/>
            <a:ext cx="3024068" cy="302538"/>
          </a:xfrm>
          <a:prstGeom prst="rect">
            <a:avLst/>
          </a:prstGeom>
          <a:noFill/>
          <a:ln/>
        </p:spPr>
        <p:txBody>
          <a:bodyPr wrap="none" rtlCol="0" anchor="t"/>
          <a:lstStyle/>
          <a:p>
            <a:pPr marL="0" indent="0">
              <a:lnSpc>
                <a:spcPts val="2383"/>
              </a:lnSpc>
              <a:buNone/>
            </a:pPr>
            <a:r>
              <a:rPr lang="en-US" sz="1906" b="1" dirty="0">
                <a:solidFill>
                  <a:srgbClr val="272525"/>
                </a:solidFill>
                <a:latin typeface="p22-mackinac-pro" pitchFamily="34" charset="0"/>
                <a:ea typeface="p22-mackinac-pro" pitchFamily="34" charset="-122"/>
                <a:cs typeface="p22-mackinac-pro" pitchFamily="34" charset="-120"/>
              </a:rPr>
              <a:t>Marks and CGPA Tracking</a:t>
            </a:r>
            <a:endParaRPr lang="en-US" sz="1906" dirty="0"/>
          </a:p>
        </p:txBody>
      </p:sp>
      <p:sp>
        <p:nvSpPr>
          <p:cNvPr id="10" name="Text 7"/>
          <p:cNvSpPr/>
          <p:nvPr/>
        </p:nvSpPr>
        <p:spPr>
          <a:xfrm>
            <a:off x="7613213" y="2145030"/>
            <a:ext cx="4100751" cy="1549598"/>
          </a:xfrm>
          <a:prstGeom prst="rect">
            <a:avLst/>
          </a:prstGeom>
          <a:noFill/>
          <a:ln/>
        </p:spPr>
        <p:txBody>
          <a:bodyPr wrap="square" rtlCol="0" anchor="t"/>
          <a:lstStyle/>
          <a:p>
            <a:pPr marL="0" indent="0">
              <a:lnSpc>
                <a:spcPts val="2440"/>
              </a:lnSpc>
              <a:buNone/>
            </a:pPr>
            <a:r>
              <a:rPr lang="en-US" sz="1525" dirty="0">
                <a:solidFill>
                  <a:srgbClr val="272525"/>
                </a:solidFill>
                <a:latin typeface="Eudoxus Sans" pitchFamily="34" charset="0"/>
                <a:ea typeface="Eudoxus Sans" pitchFamily="34" charset="-122"/>
                <a:cs typeface="Eudoxus Sans" pitchFamily="34" charset="-120"/>
              </a:rPr>
              <a:t>Administrators can input and update student marks and CGPA information, ensuring accurate and up-to-date academic records. This feature allows for effective monitoring of student performance and progress.</a:t>
            </a:r>
            <a:endParaRPr lang="en-US" sz="1525" dirty="0"/>
          </a:p>
        </p:txBody>
      </p:sp>
      <p:sp>
        <p:nvSpPr>
          <p:cNvPr id="11" name="Shape 8"/>
          <p:cNvSpPr/>
          <p:nvPr/>
        </p:nvSpPr>
        <p:spPr>
          <a:xfrm>
            <a:off x="2715220" y="4709279"/>
            <a:ext cx="4503182" cy="2990612"/>
          </a:xfrm>
          <a:prstGeom prst="roundRect">
            <a:avLst>
              <a:gd name="adj" fmla="val 2914"/>
            </a:avLst>
          </a:prstGeom>
          <a:solidFill>
            <a:srgbClr val="CCEEFF"/>
          </a:solidFill>
          <a:ln w="7620">
            <a:solidFill>
              <a:srgbClr val="B2D4E5"/>
            </a:solidFill>
            <a:prstDash val="solid"/>
          </a:ln>
        </p:spPr>
      </p:sp>
      <p:sp>
        <p:nvSpPr>
          <p:cNvPr id="12" name="Text 9"/>
          <p:cNvSpPr/>
          <p:nvPr/>
        </p:nvSpPr>
        <p:spPr>
          <a:xfrm>
            <a:off x="2916436" y="4910495"/>
            <a:ext cx="2864763" cy="302538"/>
          </a:xfrm>
          <a:prstGeom prst="rect">
            <a:avLst/>
          </a:prstGeom>
          <a:noFill/>
          <a:ln/>
        </p:spPr>
        <p:txBody>
          <a:bodyPr wrap="none" rtlCol="0" anchor="t"/>
          <a:lstStyle/>
          <a:p>
            <a:pPr marL="0" indent="0">
              <a:lnSpc>
                <a:spcPts val="2383"/>
              </a:lnSpc>
              <a:buNone/>
            </a:pPr>
            <a:r>
              <a:rPr lang="en-US" sz="1906" b="1" dirty="0">
                <a:solidFill>
                  <a:srgbClr val="272525"/>
                </a:solidFill>
                <a:latin typeface="p22-mackinac-pro" pitchFamily="34" charset="0"/>
                <a:ea typeface="p22-mackinac-pro" pitchFamily="34" charset="-122"/>
                <a:cs typeface="p22-mackinac-pro" pitchFamily="34" charset="-120"/>
              </a:rPr>
              <a:t>Reporting and Analytics</a:t>
            </a:r>
            <a:endParaRPr lang="en-US" sz="1906" dirty="0"/>
          </a:p>
        </p:txBody>
      </p:sp>
      <p:sp>
        <p:nvSpPr>
          <p:cNvPr id="13" name="Text 10"/>
          <p:cNvSpPr/>
          <p:nvPr/>
        </p:nvSpPr>
        <p:spPr>
          <a:xfrm>
            <a:off x="2916436" y="5329238"/>
            <a:ext cx="4100751" cy="2169438"/>
          </a:xfrm>
          <a:prstGeom prst="rect">
            <a:avLst/>
          </a:prstGeom>
          <a:noFill/>
          <a:ln/>
        </p:spPr>
        <p:txBody>
          <a:bodyPr wrap="square" rtlCol="0" anchor="t"/>
          <a:lstStyle/>
          <a:p>
            <a:pPr marL="0" indent="0">
              <a:lnSpc>
                <a:spcPts val="2440"/>
              </a:lnSpc>
              <a:buNone/>
            </a:pPr>
            <a:r>
              <a:rPr lang="en-US" sz="1525" dirty="0">
                <a:solidFill>
                  <a:srgbClr val="272525"/>
                </a:solidFill>
                <a:latin typeface="Eudoxus Sans" pitchFamily="34" charset="0"/>
                <a:ea typeface="Eudoxus Sans" pitchFamily="34" charset="-122"/>
                <a:cs typeface="Eudoxus Sans" pitchFamily="34" charset="-120"/>
              </a:rPr>
              <a:t>The dashboard offers advanced reporting and analytics capabilities, enabling administrators to generate detailed reports on student enrollment, academic performance, and other key metrics. This data-driven approach supports informed decision-making and strategic planning.</a:t>
            </a:r>
            <a:endParaRPr lang="en-US" sz="1525" dirty="0"/>
          </a:p>
        </p:txBody>
      </p:sp>
      <p:sp>
        <p:nvSpPr>
          <p:cNvPr id="14" name="Shape 11"/>
          <p:cNvSpPr/>
          <p:nvPr/>
        </p:nvSpPr>
        <p:spPr>
          <a:xfrm>
            <a:off x="7411998" y="4709279"/>
            <a:ext cx="4503182" cy="2990612"/>
          </a:xfrm>
          <a:prstGeom prst="roundRect">
            <a:avLst>
              <a:gd name="adj" fmla="val 2914"/>
            </a:avLst>
          </a:prstGeom>
          <a:solidFill>
            <a:srgbClr val="CCEEFF"/>
          </a:solidFill>
          <a:ln w="7620">
            <a:solidFill>
              <a:srgbClr val="B2D4E5"/>
            </a:solidFill>
            <a:prstDash val="solid"/>
          </a:ln>
        </p:spPr>
      </p:sp>
      <p:sp>
        <p:nvSpPr>
          <p:cNvPr id="15" name="Text 12"/>
          <p:cNvSpPr/>
          <p:nvPr/>
        </p:nvSpPr>
        <p:spPr>
          <a:xfrm>
            <a:off x="7613213" y="4910495"/>
            <a:ext cx="2421017" cy="302538"/>
          </a:xfrm>
          <a:prstGeom prst="rect">
            <a:avLst/>
          </a:prstGeom>
          <a:noFill/>
          <a:ln/>
        </p:spPr>
        <p:txBody>
          <a:bodyPr wrap="none" rtlCol="0" anchor="t"/>
          <a:lstStyle/>
          <a:p>
            <a:pPr marL="0" indent="0">
              <a:lnSpc>
                <a:spcPts val="2383"/>
              </a:lnSpc>
              <a:buNone/>
            </a:pPr>
            <a:r>
              <a:rPr lang="en-US" sz="1906" b="1" dirty="0">
                <a:solidFill>
                  <a:srgbClr val="272525"/>
                </a:solidFill>
                <a:latin typeface="p22-mackinac-pro" pitchFamily="34" charset="0"/>
                <a:ea typeface="p22-mackinac-pro" pitchFamily="34" charset="-122"/>
                <a:cs typeface="p22-mackinac-pro" pitchFamily="34" charset="-120"/>
              </a:rPr>
              <a:t>User Management</a:t>
            </a:r>
            <a:endParaRPr lang="en-US" sz="1906" dirty="0"/>
          </a:p>
        </p:txBody>
      </p:sp>
      <p:sp>
        <p:nvSpPr>
          <p:cNvPr id="16" name="Text 13"/>
          <p:cNvSpPr/>
          <p:nvPr/>
        </p:nvSpPr>
        <p:spPr>
          <a:xfrm>
            <a:off x="7613213" y="5329238"/>
            <a:ext cx="4100751" cy="1549598"/>
          </a:xfrm>
          <a:prstGeom prst="rect">
            <a:avLst/>
          </a:prstGeom>
          <a:noFill/>
          <a:ln/>
        </p:spPr>
        <p:txBody>
          <a:bodyPr wrap="square" rtlCol="0" anchor="t"/>
          <a:lstStyle/>
          <a:p>
            <a:pPr marL="0" indent="0">
              <a:lnSpc>
                <a:spcPts val="2440"/>
              </a:lnSpc>
              <a:buNone/>
            </a:pPr>
            <a:r>
              <a:rPr lang="en-US" sz="1525" dirty="0">
                <a:solidFill>
                  <a:srgbClr val="272525"/>
                </a:solidFill>
                <a:latin typeface="Eudoxus Sans" pitchFamily="34" charset="0"/>
                <a:ea typeface="Eudoxus Sans" pitchFamily="34" charset="-122"/>
                <a:cs typeface="Eudoxus Sans" pitchFamily="34" charset="-120"/>
              </a:rPr>
              <a:t>Administrators can manage user accounts, including student and faculty access, ensuring the system's security and integrity. This feature allows for controlled access and the protection of sensitive information.</a:t>
            </a:r>
            <a:endParaRPr lang="en-US" sz="1525"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pic>
        <p:nvPicPr>
          <p:cNvPr id="5" name="Image 2" descr="preencoded.png"/>
          <p:cNvPicPr>
            <a:picLocks noChangeAspect="1"/>
          </p:cNvPicPr>
          <p:nvPr/>
        </p:nvPicPr>
        <p:blipFill>
          <a:blip r:embed="rId5"/>
          <a:stretch>
            <a:fillRect/>
          </a:stretch>
        </p:blipFill>
        <p:spPr>
          <a:xfrm>
            <a:off x="259675" y="3026926"/>
            <a:ext cx="3122890" cy="2175629"/>
          </a:xfrm>
          <a:prstGeom prst="rect">
            <a:avLst/>
          </a:prstGeom>
        </p:spPr>
      </p:pic>
      <p:sp>
        <p:nvSpPr>
          <p:cNvPr id="6" name="Text 1"/>
          <p:cNvSpPr/>
          <p:nvPr/>
        </p:nvSpPr>
        <p:spPr>
          <a:xfrm>
            <a:off x="4459605" y="758071"/>
            <a:ext cx="8835747" cy="668298"/>
          </a:xfrm>
          <a:prstGeom prst="rect">
            <a:avLst/>
          </a:prstGeom>
          <a:noFill/>
          <a:ln/>
        </p:spPr>
        <p:txBody>
          <a:bodyPr wrap="none" rtlCol="0" anchor="t"/>
          <a:lstStyle/>
          <a:p>
            <a:pPr marL="0" indent="0">
              <a:lnSpc>
                <a:spcPts val="5263"/>
              </a:lnSpc>
              <a:buNone/>
            </a:pPr>
            <a:r>
              <a:rPr lang="en-US" sz="4210" b="1" dirty="0">
                <a:solidFill>
                  <a:srgbClr val="000000"/>
                </a:solidFill>
                <a:latin typeface="p22-mackinac-pro" pitchFamily="34" charset="0"/>
                <a:ea typeface="p22-mackinac-pro" pitchFamily="34" charset="-122"/>
                <a:cs typeface="p22-mackinac-pro" pitchFamily="34" charset="-120"/>
              </a:rPr>
              <a:t>Responsive and Accessible Design</a:t>
            </a:r>
            <a:endParaRPr lang="en-US" sz="4210" dirty="0"/>
          </a:p>
        </p:txBody>
      </p:sp>
      <p:sp>
        <p:nvSpPr>
          <p:cNvPr id="7" name="Shape 2"/>
          <p:cNvSpPr/>
          <p:nvPr/>
        </p:nvSpPr>
        <p:spPr>
          <a:xfrm>
            <a:off x="4459605" y="1914168"/>
            <a:ext cx="481132" cy="481132"/>
          </a:xfrm>
          <a:prstGeom prst="roundRect">
            <a:avLst>
              <a:gd name="adj" fmla="val 20004"/>
            </a:avLst>
          </a:prstGeom>
          <a:solidFill>
            <a:srgbClr val="CCEEFF"/>
          </a:solidFill>
          <a:ln w="7620">
            <a:solidFill>
              <a:srgbClr val="B2D4E5"/>
            </a:solidFill>
            <a:prstDash val="solid"/>
          </a:ln>
        </p:spPr>
      </p:sp>
      <p:sp>
        <p:nvSpPr>
          <p:cNvPr id="8" name="Text 3"/>
          <p:cNvSpPr/>
          <p:nvPr/>
        </p:nvSpPr>
        <p:spPr>
          <a:xfrm>
            <a:off x="4634984" y="1954173"/>
            <a:ext cx="130254" cy="401003"/>
          </a:xfrm>
          <a:prstGeom prst="rect">
            <a:avLst/>
          </a:prstGeom>
          <a:noFill/>
          <a:ln/>
        </p:spPr>
        <p:txBody>
          <a:bodyPr wrap="none" rtlCol="0" anchor="t"/>
          <a:lstStyle/>
          <a:p>
            <a:pPr marL="0" indent="0" algn="ctr">
              <a:lnSpc>
                <a:spcPts val="3158"/>
              </a:lnSpc>
              <a:buNone/>
            </a:pPr>
            <a:r>
              <a:rPr lang="en-US" sz="2526" b="1" dirty="0">
                <a:solidFill>
                  <a:srgbClr val="272525"/>
                </a:solidFill>
                <a:latin typeface="p22-mackinac-pro" pitchFamily="34" charset="0"/>
                <a:ea typeface="p22-mackinac-pro" pitchFamily="34" charset="-122"/>
                <a:cs typeface="p22-mackinac-pro" pitchFamily="34" charset="-120"/>
              </a:rPr>
              <a:t>1</a:t>
            </a:r>
            <a:endParaRPr lang="en-US" sz="2526" dirty="0"/>
          </a:p>
        </p:txBody>
      </p:sp>
      <p:sp>
        <p:nvSpPr>
          <p:cNvPr id="9" name="Text 4"/>
          <p:cNvSpPr/>
          <p:nvPr/>
        </p:nvSpPr>
        <p:spPr>
          <a:xfrm>
            <a:off x="5154573" y="1987629"/>
            <a:ext cx="3327321" cy="334089"/>
          </a:xfrm>
          <a:prstGeom prst="rect">
            <a:avLst/>
          </a:prstGeom>
          <a:noFill/>
          <a:ln/>
        </p:spPr>
        <p:txBody>
          <a:bodyPr wrap="none" rtlCol="0" anchor="t"/>
          <a:lstStyle/>
          <a:p>
            <a:pPr marL="0" indent="0">
              <a:lnSpc>
                <a:spcPts val="2631"/>
              </a:lnSpc>
              <a:buNone/>
            </a:pPr>
            <a:r>
              <a:rPr lang="en-US" sz="2105" b="1" dirty="0">
                <a:solidFill>
                  <a:srgbClr val="272525"/>
                </a:solidFill>
                <a:latin typeface="p22-mackinac-pro" pitchFamily="34" charset="0"/>
                <a:ea typeface="p22-mackinac-pro" pitchFamily="34" charset="-122"/>
                <a:cs typeface="p22-mackinac-pro" pitchFamily="34" charset="-120"/>
              </a:rPr>
              <a:t>Mobile-Friendly Interface</a:t>
            </a:r>
            <a:endParaRPr lang="en-US" sz="2105" dirty="0"/>
          </a:p>
        </p:txBody>
      </p:sp>
      <p:sp>
        <p:nvSpPr>
          <p:cNvPr id="10" name="Text 5"/>
          <p:cNvSpPr/>
          <p:nvPr/>
        </p:nvSpPr>
        <p:spPr>
          <a:xfrm>
            <a:off x="5154573" y="2449949"/>
            <a:ext cx="3882509" cy="2736533"/>
          </a:xfrm>
          <a:prstGeom prst="rect">
            <a:avLst/>
          </a:prstGeom>
          <a:noFill/>
          <a:ln/>
        </p:spPr>
        <p:txBody>
          <a:bodyPr wrap="square" rtlCol="0" anchor="t"/>
          <a:lstStyle/>
          <a:p>
            <a:pPr marL="0" indent="0">
              <a:lnSpc>
                <a:spcPts val="2695"/>
              </a:lnSpc>
              <a:buNone/>
            </a:pPr>
            <a:r>
              <a:rPr lang="en-US" sz="1684" dirty="0">
                <a:solidFill>
                  <a:srgbClr val="272525"/>
                </a:solidFill>
                <a:latin typeface="Eudoxus Sans" pitchFamily="34" charset="0"/>
                <a:ea typeface="Eudoxus Sans" pitchFamily="34" charset="-122"/>
                <a:cs typeface="Eudoxus Sans" pitchFamily="34" charset="-120"/>
              </a:rPr>
              <a:t>The Student Management System features a responsive design, ensuring that the platform is accessible and user-friendly across a variety of devices, including smartphones and tablets. This allows students and administrators to access the system from anywhere, at any time.</a:t>
            </a:r>
            <a:endParaRPr lang="en-US" sz="1684" dirty="0"/>
          </a:p>
        </p:txBody>
      </p:sp>
      <p:sp>
        <p:nvSpPr>
          <p:cNvPr id="11" name="Shape 6"/>
          <p:cNvSpPr/>
          <p:nvPr/>
        </p:nvSpPr>
        <p:spPr>
          <a:xfrm>
            <a:off x="9250918" y="1914168"/>
            <a:ext cx="481132" cy="481132"/>
          </a:xfrm>
          <a:prstGeom prst="roundRect">
            <a:avLst>
              <a:gd name="adj" fmla="val 20004"/>
            </a:avLst>
          </a:prstGeom>
          <a:solidFill>
            <a:srgbClr val="CCEEFF"/>
          </a:solidFill>
          <a:ln w="7620">
            <a:solidFill>
              <a:srgbClr val="B2D4E5"/>
            </a:solidFill>
            <a:prstDash val="solid"/>
          </a:ln>
        </p:spPr>
      </p:sp>
      <p:sp>
        <p:nvSpPr>
          <p:cNvPr id="12" name="Text 7"/>
          <p:cNvSpPr/>
          <p:nvPr/>
        </p:nvSpPr>
        <p:spPr>
          <a:xfrm>
            <a:off x="9398079" y="1954173"/>
            <a:ext cx="186690" cy="401003"/>
          </a:xfrm>
          <a:prstGeom prst="rect">
            <a:avLst/>
          </a:prstGeom>
          <a:noFill/>
          <a:ln/>
        </p:spPr>
        <p:txBody>
          <a:bodyPr wrap="none" rtlCol="0" anchor="t"/>
          <a:lstStyle/>
          <a:p>
            <a:pPr marL="0" indent="0" algn="ctr">
              <a:lnSpc>
                <a:spcPts val="3158"/>
              </a:lnSpc>
              <a:buNone/>
            </a:pPr>
            <a:r>
              <a:rPr lang="en-US" sz="2526" b="1" dirty="0">
                <a:solidFill>
                  <a:srgbClr val="272525"/>
                </a:solidFill>
                <a:latin typeface="p22-mackinac-pro" pitchFamily="34" charset="0"/>
                <a:ea typeface="p22-mackinac-pro" pitchFamily="34" charset="-122"/>
                <a:cs typeface="p22-mackinac-pro" pitchFamily="34" charset="-120"/>
              </a:rPr>
              <a:t>2</a:t>
            </a:r>
            <a:endParaRPr lang="en-US" sz="2526" dirty="0"/>
          </a:p>
        </p:txBody>
      </p:sp>
      <p:sp>
        <p:nvSpPr>
          <p:cNvPr id="13" name="Text 8"/>
          <p:cNvSpPr/>
          <p:nvPr/>
        </p:nvSpPr>
        <p:spPr>
          <a:xfrm>
            <a:off x="9945886" y="1987629"/>
            <a:ext cx="2673429" cy="334089"/>
          </a:xfrm>
          <a:prstGeom prst="rect">
            <a:avLst/>
          </a:prstGeom>
          <a:noFill/>
          <a:ln/>
        </p:spPr>
        <p:txBody>
          <a:bodyPr wrap="none" rtlCol="0" anchor="t"/>
          <a:lstStyle/>
          <a:p>
            <a:pPr marL="0" indent="0">
              <a:lnSpc>
                <a:spcPts val="2631"/>
              </a:lnSpc>
              <a:buNone/>
            </a:pPr>
            <a:r>
              <a:rPr lang="en-US" sz="2105" b="1" dirty="0">
                <a:solidFill>
                  <a:srgbClr val="272525"/>
                </a:solidFill>
                <a:latin typeface="p22-mackinac-pro" pitchFamily="34" charset="0"/>
                <a:ea typeface="p22-mackinac-pro" pitchFamily="34" charset="-122"/>
                <a:cs typeface="p22-mackinac-pro" pitchFamily="34" charset="-120"/>
              </a:rPr>
              <a:t>Intuitive Navigation</a:t>
            </a:r>
            <a:endParaRPr lang="en-US" sz="2105" dirty="0"/>
          </a:p>
        </p:txBody>
      </p:sp>
      <p:sp>
        <p:nvSpPr>
          <p:cNvPr id="14" name="Text 9"/>
          <p:cNvSpPr/>
          <p:nvPr/>
        </p:nvSpPr>
        <p:spPr>
          <a:xfrm>
            <a:off x="9945886" y="2449949"/>
            <a:ext cx="3882509" cy="2052399"/>
          </a:xfrm>
          <a:prstGeom prst="rect">
            <a:avLst/>
          </a:prstGeom>
          <a:noFill/>
          <a:ln/>
        </p:spPr>
        <p:txBody>
          <a:bodyPr wrap="square" rtlCol="0" anchor="t"/>
          <a:lstStyle/>
          <a:p>
            <a:pPr marL="0" indent="0">
              <a:lnSpc>
                <a:spcPts val="2695"/>
              </a:lnSpc>
              <a:buNone/>
            </a:pPr>
            <a:r>
              <a:rPr lang="en-US" sz="1684" dirty="0">
                <a:solidFill>
                  <a:srgbClr val="272525"/>
                </a:solidFill>
                <a:latin typeface="Eudoxus Sans" pitchFamily="34" charset="0"/>
                <a:ea typeface="Eudoxus Sans" pitchFamily="34" charset="-122"/>
                <a:cs typeface="Eudoxus Sans" pitchFamily="34" charset="-120"/>
              </a:rPr>
              <a:t>The system's intuitive navigation and clear layout make it easy for users to find the information they need quickly and efficiently. This enhances the overall user experience and promotes engagement with the platform.</a:t>
            </a:r>
            <a:endParaRPr lang="en-US" sz="1684" dirty="0"/>
          </a:p>
        </p:txBody>
      </p:sp>
      <p:sp>
        <p:nvSpPr>
          <p:cNvPr id="15" name="Shape 10"/>
          <p:cNvSpPr/>
          <p:nvPr/>
        </p:nvSpPr>
        <p:spPr>
          <a:xfrm>
            <a:off x="4459605" y="5567363"/>
            <a:ext cx="481132" cy="481132"/>
          </a:xfrm>
          <a:prstGeom prst="roundRect">
            <a:avLst>
              <a:gd name="adj" fmla="val 20004"/>
            </a:avLst>
          </a:prstGeom>
          <a:solidFill>
            <a:srgbClr val="CCEEFF"/>
          </a:solidFill>
          <a:ln w="7620">
            <a:solidFill>
              <a:srgbClr val="B2D4E5"/>
            </a:solidFill>
            <a:prstDash val="solid"/>
          </a:ln>
        </p:spPr>
      </p:sp>
      <p:sp>
        <p:nvSpPr>
          <p:cNvPr id="16" name="Text 11"/>
          <p:cNvSpPr/>
          <p:nvPr/>
        </p:nvSpPr>
        <p:spPr>
          <a:xfrm>
            <a:off x="4604028" y="5607368"/>
            <a:ext cx="192167" cy="401003"/>
          </a:xfrm>
          <a:prstGeom prst="rect">
            <a:avLst/>
          </a:prstGeom>
          <a:noFill/>
          <a:ln/>
        </p:spPr>
        <p:txBody>
          <a:bodyPr wrap="none" rtlCol="0" anchor="t"/>
          <a:lstStyle/>
          <a:p>
            <a:pPr marL="0" indent="0" algn="ctr">
              <a:lnSpc>
                <a:spcPts val="3158"/>
              </a:lnSpc>
              <a:buNone/>
            </a:pPr>
            <a:r>
              <a:rPr lang="en-US" sz="2526" b="1" dirty="0">
                <a:solidFill>
                  <a:srgbClr val="272525"/>
                </a:solidFill>
                <a:latin typeface="p22-mackinac-pro" pitchFamily="34" charset="0"/>
                <a:ea typeface="p22-mackinac-pro" pitchFamily="34" charset="-122"/>
                <a:cs typeface="p22-mackinac-pro" pitchFamily="34" charset="-120"/>
              </a:rPr>
              <a:t>3</a:t>
            </a:r>
            <a:endParaRPr lang="en-US" sz="2526" dirty="0"/>
          </a:p>
        </p:txBody>
      </p:sp>
      <p:sp>
        <p:nvSpPr>
          <p:cNvPr id="17" name="Text 12"/>
          <p:cNvSpPr/>
          <p:nvPr/>
        </p:nvSpPr>
        <p:spPr>
          <a:xfrm>
            <a:off x="5154573" y="5640824"/>
            <a:ext cx="2855357" cy="334089"/>
          </a:xfrm>
          <a:prstGeom prst="rect">
            <a:avLst/>
          </a:prstGeom>
          <a:noFill/>
          <a:ln/>
        </p:spPr>
        <p:txBody>
          <a:bodyPr wrap="none" rtlCol="0" anchor="t"/>
          <a:lstStyle/>
          <a:p>
            <a:pPr marL="0" indent="0">
              <a:lnSpc>
                <a:spcPts val="2631"/>
              </a:lnSpc>
              <a:buNone/>
            </a:pPr>
            <a:r>
              <a:rPr lang="en-US" sz="2105" b="1" dirty="0">
                <a:solidFill>
                  <a:srgbClr val="272525"/>
                </a:solidFill>
                <a:latin typeface="p22-mackinac-pro" pitchFamily="34" charset="0"/>
                <a:ea typeface="p22-mackinac-pro" pitchFamily="34" charset="-122"/>
                <a:cs typeface="p22-mackinac-pro" pitchFamily="34" charset="-120"/>
              </a:rPr>
              <a:t>Accessibility Features</a:t>
            </a:r>
            <a:endParaRPr lang="en-US" sz="2105" dirty="0"/>
          </a:p>
        </p:txBody>
      </p:sp>
      <p:sp>
        <p:nvSpPr>
          <p:cNvPr id="18" name="Text 13"/>
          <p:cNvSpPr/>
          <p:nvPr/>
        </p:nvSpPr>
        <p:spPr>
          <a:xfrm>
            <a:off x="5154573" y="6103144"/>
            <a:ext cx="8673822" cy="1368266"/>
          </a:xfrm>
          <a:prstGeom prst="rect">
            <a:avLst/>
          </a:prstGeom>
          <a:noFill/>
          <a:ln/>
        </p:spPr>
        <p:txBody>
          <a:bodyPr wrap="square" rtlCol="0" anchor="t"/>
          <a:lstStyle/>
          <a:p>
            <a:pPr marL="0" indent="0">
              <a:lnSpc>
                <a:spcPts val="2695"/>
              </a:lnSpc>
              <a:buNone/>
            </a:pPr>
            <a:r>
              <a:rPr lang="en-US" sz="1684" dirty="0">
                <a:solidFill>
                  <a:srgbClr val="272525"/>
                </a:solidFill>
                <a:latin typeface="Eudoxus Sans" pitchFamily="34" charset="0"/>
                <a:ea typeface="Eudoxus Sans" pitchFamily="34" charset="-122"/>
                <a:cs typeface="Eudoxus Sans" pitchFamily="34" charset="-120"/>
              </a:rPr>
              <a:t>The system incorporates accessibility features, such as support for screen readers and high-contrast modes, to ensure that it is inclusive and usable for individuals with diverse needs and abilities. This commitment to accessibility demonstrates the system's dedication to inclusivity.</a:t>
            </a:r>
            <a:endParaRPr lang="en-US" sz="1684" dirty="0"/>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143476"/>
            <a:ext cx="930175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Secure and Reliable Infrastructure</a:t>
            </a:r>
            <a:endParaRPr lang="en-US" sz="4374" dirty="0"/>
          </a:p>
        </p:txBody>
      </p:sp>
      <p:pic>
        <p:nvPicPr>
          <p:cNvPr id="5" name="Image 1" descr="preencoded.png"/>
          <p:cNvPicPr>
            <a:picLocks noChangeAspect="1"/>
          </p:cNvPicPr>
          <p:nvPr/>
        </p:nvPicPr>
        <p:blipFill>
          <a:blip r:embed="rId4"/>
          <a:stretch>
            <a:fillRect/>
          </a:stretch>
        </p:blipFill>
        <p:spPr>
          <a:xfrm>
            <a:off x="2037993" y="2282190"/>
            <a:ext cx="555427" cy="555427"/>
          </a:xfrm>
          <a:prstGeom prst="rect">
            <a:avLst/>
          </a:prstGeom>
        </p:spPr>
      </p:pic>
      <p:sp>
        <p:nvSpPr>
          <p:cNvPr id="6" name="Text 2"/>
          <p:cNvSpPr/>
          <p:nvPr/>
        </p:nvSpPr>
        <p:spPr>
          <a:xfrm>
            <a:off x="2037993" y="3059787"/>
            <a:ext cx="2777490"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Data Security</a:t>
            </a:r>
            <a:endParaRPr lang="en-US" sz="2187" dirty="0"/>
          </a:p>
        </p:txBody>
      </p:sp>
      <p:sp>
        <p:nvSpPr>
          <p:cNvPr id="7" name="Text 3"/>
          <p:cNvSpPr/>
          <p:nvPr/>
        </p:nvSpPr>
        <p:spPr>
          <a:xfrm>
            <a:off x="2037993" y="3540204"/>
            <a:ext cx="3295888" cy="3198614"/>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The Student Management System employs robust security measures to protect sensitive student information, including encryption, access controls, and regular backups. This ensures the confidentiality and integrity of the data stored within the system.</a:t>
            </a:r>
            <a:endParaRPr lang="en-US" sz="1750" dirty="0"/>
          </a:p>
        </p:txBody>
      </p:sp>
      <p:pic>
        <p:nvPicPr>
          <p:cNvPr id="8" name="Image 2" descr="preencoded.png"/>
          <p:cNvPicPr>
            <a:picLocks noChangeAspect="1"/>
          </p:cNvPicPr>
          <p:nvPr/>
        </p:nvPicPr>
        <p:blipFill>
          <a:blip r:embed="rId5"/>
          <a:stretch>
            <a:fillRect/>
          </a:stretch>
        </p:blipFill>
        <p:spPr>
          <a:xfrm>
            <a:off x="5667137" y="2282190"/>
            <a:ext cx="555427" cy="555427"/>
          </a:xfrm>
          <a:prstGeom prst="rect">
            <a:avLst/>
          </a:prstGeom>
        </p:spPr>
      </p:pic>
      <p:sp>
        <p:nvSpPr>
          <p:cNvPr id="9" name="Text 4"/>
          <p:cNvSpPr/>
          <p:nvPr/>
        </p:nvSpPr>
        <p:spPr>
          <a:xfrm>
            <a:off x="5667137" y="3059787"/>
            <a:ext cx="3097054" cy="347186"/>
          </a:xfrm>
          <a:prstGeom prst="rect">
            <a:avLst/>
          </a:prstGeom>
          <a:noFill/>
          <a:ln/>
        </p:spPr>
        <p:txBody>
          <a:bodyPr wrap="non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Reliable Infrastructure</a:t>
            </a:r>
            <a:endParaRPr lang="en-US" sz="2187" dirty="0"/>
          </a:p>
        </p:txBody>
      </p:sp>
      <p:sp>
        <p:nvSpPr>
          <p:cNvPr id="10" name="Text 5"/>
          <p:cNvSpPr/>
          <p:nvPr/>
        </p:nvSpPr>
        <p:spPr>
          <a:xfrm>
            <a:off x="5667137" y="3540204"/>
            <a:ext cx="3296007" cy="3198614"/>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The system is built on a scalable and fault-tolerant infrastructure, ensuring high availability and minimal downtime. This guarantees that students and administrators can access the platform consistently, without interruptions or data loss.</a:t>
            </a:r>
            <a:endParaRPr lang="en-US" sz="1750" dirty="0"/>
          </a:p>
        </p:txBody>
      </p:sp>
      <p:pic>
        <p:nvPicPr>
          <p:cNvPr id="11" name="Image 3" descr="preencoded.png"/>
          <p:cNvPicPr>
            <a:picLocks noChangeAspect="1"/>
          </p:cNvPicPr>
          <p:nvPr/>
        </p:nvPicPr>
        <p:blipFill>
          <a:blip r:embed="rId6"/>
          <a:stretch>
            <a:fillRect/>
          </a:stretch>
        </p:blipFill>
        <p:spPr>
          <a:xfrm>
            <a:off x="9296400" y="2282190"/>
            <a:ext cx="555427" cy="555427"/>
          </a:xfrm>
          <a:prstGeom prst="rect">
            <a:avLst/>
          </a:prstGeom>
        </p:spPr>
      </p:pic>
      <p:sp>
        <p:nvSpPr>
          <p:cNvPr id="12" name="Text 6"/>
          <p:cNvSpPr/>
          <p:nvPr/>
        </p:nvSpPr>
        <p:spPr>
          <a:xfrm>
            <a:off x="9296400" y="3059787"/>
            <a:ext cx="3296007" cy="694373"/>
          </a:xfrm>
          <a:prstGeom prst="rect">
            <a:avLst/>
          </a:prstGeom>
          <a:noFill/>
          <a:ln/>
        </p:spPr>
        <p:txBody>
          <a:bodyPr wrap="square" rtlCol="0" anchor="t"/>
          <a:lstStyle/>
          <a:p>
            <a:pPr marL="0" indent="0" algn="l">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Cloud-Based Deployment</a:t>
            </a:r>
            <a:endParaRPr lang="en-US" sz="2187" dirty="0"/>
          </a:p>
        </p:txBody>
      </p:sp>
      <p:sp>
        <p:nvSpPr>
          <p:cNvPr id="13" name="Text 7"/>
          <p:cNvSpPr/>
          <p:nvPr/>
        </p:nvSpPr>
        <p:spPr>
          <a:xfrm>
            <a:off x="9296400" y="3887391"/>
            <a:ext cx="3296007" cy="3198614"/>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The Student Management System is deployed in the cloud, leveraging the benefits of scalability, flexibility, and cost-effectiveness. This cloud-based approach allows for easy maintenance, updates, and seamless integration with other systems as needed.</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25434" y="725091"/>
            <a:ext cx="5623441" cy="639723"/>
          </a:xfrm>
          <a:prstGeom prst="rect">
            <a:avLst/>
          </a:prstGeom>
          <a:noFill/>
          <a:ln/>
        </p:spPr>
        <p:txBody>
          <a:bodyPr wrap="none" rtlCol="0" anchor="t"/>
          <a:lstStyle/>
          <a:p>
            <a:pPr marL="0" indent="0">
              <a:lnSpc>
                <a:spcPts val="5038"/>
              </a:lnSpc>
              <a:buNone/>
            </a:pPr>
            <a:r>
              <a:rPr lang="en-US" sz="4031" b="1" dirty="0">
                <a:solidFill>
                  <a:srgbClr val="000000"/>
                </a:solidFill>
                <a:latin typeface="p22-mackinac-pro" pitchFamily="34" charset="0"/>
                <a:ea typeface="p22-mackinac-pro" pitchFamily="34" charset="-122"/>
                <a:cs typeface="p22-mackinac-pro" pitchFamily="34" charset="-120"/>
              </a:rPr>
              <a:t>Collaborative Features</a:t>
            </a:r>
            <a:endParaRPr lang="en-US" sz="4031" dirty="0"/>
          </a:p>
        </p:txBody>
      </p:sp>
      <p:pic>
        <p:nvPicPr>
          <p:cNvPr id="6" name="Image 2" descr="preencoded.png"/>
          <p:cNvPicPr>
            <a:picLocks noChangeAspect="1"/>
          </p:cNvPicPr>
          <p:nvPr/>
        </p:nvPicPr>
        <p:blipFill>
          <a:blip r:embed="rId5"/>
          <a:stretch>
            <a:fillRect/>
          </a:stretch>
        </p:blipFill>
        <p:spPr>
          <a:xfrm>
            <a:off x="4425434" y="1671876"/>
            <a:ext cx="1023699" cy="1834991"/>
          </a:xfrm>
          <a:prstGeom prst="rect">
            <a:avLst/>
          </a:prstGeom>
        </p:spPr>
      </p:pic>
      <p:sp>
        <p:nvSpPr>
          <p:cNvPr id="7" name="Text 2"/>
          <p:cNvSpPr/>
          <p:nvPr/>
        </p:nvSpPr>
        <p:spPr>
          <a:xfrm>
            <a:off x="5756196" y="1876544"/>
            <a:ext cx="3267432" cy="319921"/>
          </a:xfrm>
          <a:prstGeom prst="rect">
            <a:avLst/>
          </a:prstGeom>
          <a:noFill/>
          <a:ln/>
        </p:spPr>
        <p:txBody>
          <a:bodyPr wrap="none" rtlCol="0" anchor="t"/>
          <a:lstStyle/>
          <a:p>
            <a:pPr marL="0" indent="0" algn="l">
              <a:lnSpc>
                <a:spcPts val="2519"/>
              </a:lnSpc>
              <a:buNone/>
            </a:pPr>
            <a:r>
              <a:rPr lang="en-US" sz="2015" b="1" dirty="0">
                <a:solidFill>
                  <a:srgbClr val="272525"/>
                </a:solidFill>
                <a:latin typeface="p22-mackinac-pro" pitchFamily="34" charset="0"/>
                <a:ea typeface="p22-mackinac-pro" pitchFamily="34" charset="-122"/>
                <a:cs typeface="p22-mackinac-pro" pitchFamily="34" charset="-120"/>
              </a:rPr>
              <a:t>Communication Channels</a:t>
            </a:r>
            <a:endParaRPr lang="en-US" sz="2015" dirty="0"/>
          </a:p>
        </p:txBody>
      </p:sp>
      <p:sp>
        <p:nvSpPr>
          <p:cNvPr id="8" name="Text 3"/>
          <p:cNvSpPr/>
          <p:nvPr/>
        </p:nvSpPr>
        <p:spPr>
          <a:xfrm>
            <a:off x="5756196" y="2319218"/>
            <a:ext cx="8106370" cy="982980"/>
          </a:xfrm>
          <a:prstGeom prst="rect">
            <a:avLst/>
          </a:prstGeom>
          <a:noFill/>
          <a:ln/>
        </p:spPr>
        <p:txBody>
          <a:bodyPr wrap="square" rtlCol="0" anchor="t"/>
          <a:lstStyle/>
          <a:p>
            <a:pPr marL="0" indent="0" algn="l">
              <a:lnSpc>
                <a:spcPts val="2580"/>
              </a:lnSpc>
              <a:buNone/>
            </a:pPr>
            <a:r>
              <a:rPr lang="en-US" sz="1612" dirty="0">
                <a:solidFill>
                  <a:srgbClr val="272525"/>
                </a:solidFill>
                <a:latin typeface="Eudoxus Sans" pitchFamily="34" charset="0"/>
                <a:ea typeface="Eudoxus Sans" pitchFamily="34" charset="-122"/>
                <a:cs typeface="Eudoxus Sans" pitchFamily="34" charset="-120"/>
              </a:rPr>
              <a:t>The system provides various communication channels, such as messaging, announcements, and discussion forums, enabling students, faculty, and staff to collaborate, share information, and stay connected.</a:t>
            </a:r>
            <a:endParaRPr lang="en-US" sz="1612" dirty="0"/>
          </a:p>
        </p:txBody>
      </p:sp>
      <p:pic>
        <p:nvPicPr>
          <p:cNvPr id="9" name="Image 3" descr="preencoded.png"/>
          <p:cNvPicPr>
            <a:picLocks noChangeAspect="1"/>
          </p:cNvPicPr>
          <p:nvPr/>
        </p:nvPicPr>
        <p:blipFill>
          <a:blip r:embed="rId6"/>
          <a:stretch>
            <a:fillRect/>
          </a:stretch>
        </p:blipFill>
        <p:spPr>
          <a:xfrm>
            <a:off x="4425434" y="3506867"/>
            <a:ext cx="1023699" cy="1834991"/>
          </a:xfrm>
          <a:prstGeom prst="rect">
            <a:avLst/>
          </a:prstGeom>
        </p:spPr>
      </p:pic>
      <p:sp>
        <p:nvSpPr>
          <p:cNvPr id="10" name="Text 4"/>
          <p:cNvSpPr/>
          <p:nvPr/>
        </p:nvSpPr>
        <p:spPr>
          <a:xfrm>
            <a:off x="5756196" y="3711535"/>
            <a:ext cx="2559368" cy="319921"/>
          </a:xfrm>
          <a:prstGeom prst="rect">
            <a:avLst/>
          </a:prstGeom>
          <a:noFill/>
          <a:ln/>
        </p:spPr>
        <p:txBody>
          <a:bodyPr wrap="none" rtlCol="0" anchor="t"/>
          <a:lstStyle/>
          <a:p>
            <a:pPr marL="0" indent="0" algn="l">
              <a:lnSpc>
                <a:spcPts val="2519"/>
              </a:lnSpc>
              <a:buNone/>
            </a:pPr>
            <a:r>
              <a:rPr lang="en-US" sz="2015" b="1" dirty="0">
                <a:solidFill>
                  <a:srgbClr val="272525"/>
                </a:solidFill>
                <a:latin typeface="p22-mackinac-pro" pitchFamily="34" charset="0"/>
                <a:ea typeface="p22-mackinac-pro" pitchFamily="34" charset="-122"/>
                <a:cs typeface="p22-mackinac-pro" pitchFamily="34" charset="-120"/>
              </a:rPr>
              <a:t>Shared Resources</a:t>
            </a:r>
            <a:endParaRPr lang="en-US" sz="2015" dirty="0"/>
          </a:p>
        </p:txBody>
      </p:sp>
      <p:sp>
        <p:nvSpPr>
          <p:cNvPr id="11" name="Text 5"/>
          <p:cNvSpPr/>
          <p:nvPr/>
        </p:nvSpPr>
        <p:spPr>
          <a:xfrm>
            <a:off x="5756196" y="4154210"/>
            <a:ext cx="8106370" cy="982980"/>
          </a:xfrm>
          <a:prstGeom prst="rect">
            <a:avLst/>
          </a:prstGeom>
          <a:noFill/>
          <a:ln/>
        </p:spPr>
        <p:txBody>
          <a:bodyPr wrap="square" rtlCol="0" anchor="t"/>
          <a:lstStyle/>
          <a:p>
            <a:pPr marL="0" indent="0" algn="l">
              <a:lnSpc>
                <a:spcPts val="2580"/>
              </a:lnSpc>
              <a:buNone/>
            </a:pPr>
            <a:r>
              <a:rPr lang="en-US" sz="1612" dirty="0">
                <a:solidFill>
                  <a:srgbClr val="272525"/>
                </a:solidFill>
                <a:latin typeface="Eudoxus Sans" pitchFamily="34" charset="0"/>
                <a:ea typeface="Eudoxus Sans" pitchFamily="34" charset="-122"/>
                <a:cs typeface="Eudoxus Sans" pitchFamily="34" charset="-120"/>
              </a:rPr>
              <a:t>The platform allows for the sharing of educational resources, such as course materials, lecture notes, and assignments, facilitating a collaborative learning environment and promoting knowledge-sharing among students and faculty.</a:t>
            </a:r>
            <a:endParaRPr lang="en-US" sz="1612" dirty="0"/>
          </a:p>
        </p:txBody>
      </p:sp>
      <p:pic>
        <p:nvPicPr>
          <p:cNvPr id="12" name="Image 4" descr="preencoded.png"/>
          <p:cNvPicPr>
            <a:picLocks noChangeAspect="1"/>
          </p:cNvPicPr>
          <p:nvPr/>
        </p:nvPicPr>
        <p:blipFill>
          <a:blip r:embed="rId7"/>
          <a:stretch>
            <a:fillRect/>
          </a:stretch>
        </p:blipFill>
        <p:spPr>
          <a:xfrm>
            <a:off x="4425434" y="5341858"/>
            <a:ext cx="1023699" cy="2162651"/>
          </a:xfrm>
          <a:prstGeom prst="rect">
            <a:avLst/>
          </a:prstGeom>
        </p:spPr>
      </p:pic>
      <p:sp>
        <p:nvSpPr>
          <p:cNvPr id="13" name="Text 6"/>
          <p:cNvSpPr/>
          <p:nvPr/>
        </p:nvSpPr>
        <p:spPr>
          <a:xfrm>
            <a:off x="5756196" y="5546527"/>
            <a:ext cx="3343989" cy="319921"/>
          </a:xfrm>
          <a:prstGeom prst="rect">
            <a:avLst/>
          </a:prstGeom>
          <a:noFill/>
          <a:ln/>
        </p:spPr>
        <p:txBody>
          <a:bodyPr wrap="none" rtlCol="0" anchor="t"/>
          <a:lstStyle/>
          <a:p>
            <a:pPr marL="0" indent="0" algn="l">
              <a:lnSpc>
                <a:spcPts val="2519"/>
              </a:lnSpc>
              <a:buNone/>
            </a:pPr>
            <a:r>
              <a:rPr lang="en-US" sz="2015" b="1" dirty="0">
                <a:solidFill>
                  <a:srgbClr val="272525"/>
                </a:solidFill>
                <a:latin typeface="p22-mackinac-pro" pitchFamily="34" charset="0"/>
                <a:ea typeface="p22-mackinac-pro" pitchFamily="34" charset="-122"/>
                <a:cs typeface="p22-mackinac-pro" pitchFamily="34" charset="-120"/>
              </a:rPr>
              <a:t>Feedback and Engagement</a:t>
            </a:r>
            <a:endParaRPr lang="en-US" sz="2015" dirty="0"/>
          </a:p>
        </p:txBody>
      </p:sp>
      <p:sp>
        <p:nvSpPr>
          <p:cNvPr id="14" name="Text 7"/>
          <p:cNvSpPr/>
          <p:nvPr/>
        </p:nvSpPr>
        <p:spPr>
          <a:xfrm>
            <a:off x="5756196" y="5989201"/>
            <a:ext cx="8106370" cy="1310640"/>
          </a:xfrm>
          <a:prstGeom prst="rect">
            <a:avLst/>
          </a:prstGeom>
          <a:noFill/>
          <a:ln/>
        </p:spPr>
        <p:txBody>
          <a:bodyPr wrap="square" rtlCol="0" anchor="t"/>
          <a:lstStyle/>
          <a:p>
            <a:pPr marL="0" indent="0" algn="l">
              <a:lnSpc>
                <a:spcPts val="2580"/>
              </a:lnSpc>
              <a:buNone/>
            </a:pPr>
            <a:r>
              <a:rPr lang="en-US" sz="1612" dirty="0">
                <a:solidFill>
                  <a:srgbClr val="272525"/>
                </a:solidFill>
                <a:latin typeface="Eudoxus Sans" pitchFamily="34" charset="0"/>
                <a:ea typeface="Eudoxus Sans" pitchFamily="34" charset="-122"/>
                <a:cs typeface="Eudoxus Sans" pitchFamily="34" charset="-120"/>
              </a:rPr>
              <a:t>The system encourages feedback and engagement, enabling students to provide input on their educational experience, course content, and overall satisfaction. This feedback loop helps administrators make informed decisions and continuously improve the system.</a:t>
            </a:r>
            <a:endParaRPr lang="en-US" sz="1612"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54722"/>
          </a:xfrm>
          <a:prstGeom prst="rect">
            <a:avLst/>
          </a:prstGeom>
          <a:solidFill>
            <a:srgbClr val="FFFFFF">
              <a:alpha val="75000"/>
            </a:srgbClr>
          </a:solidFill>
          <a:ln/>
        </p:spPr>
      </p:sp>
      <p:sp>
        <p:nvSpPr>
          <p:cNvPr id="4" name="Text 1"/>
          <p:cNvSpPr/>
          <p:nvPr/>
        </p:nvSpPr>
        <p:spPr>
          <a:xfrm>
            <a:off x="3326844" y="461724"/>
            <a:ext cx="4554141" cy="524708"/>
          </a:xfrm>
          <a:prstGeom prst="rect">
            <a:avLst/>
          </a:prstGeom>
          <a:noFill/>
          <a:ln/>
        </p:spPr>
        <p:txBody>
          <a:bodyPr wrap="none" rtlCol="0" anchor="t"/>
          <a:lstStyle/>
          <a:p>
            <a:pPr marL="0" indent="0">
              <a:lnSpc>
                <a:spcPts val="4132"/>
              </a:lnSpc>
              <a:buNone/>
            </a:pPr>
            <a:r>
              <a:rPr lang="en-US" sz="3306" b="1" dirty="0">
                <a:solidFill>
                  <a:srgbClr val="000000"/>
                </a:solidFill>
                <a:latin typeface="p22-mackinac-pro" pitchFamily="34" charset="0"/>
                <a:ea typeface="p22-mackinac-pro" pitchFamily="34" charset="-122"/>
                <a:cs typeface="p22-mackinac-pro" pitchFamily="34" charset="-120"/>
              </a:rPr>
              <a:t>Future Enhancements</a:t>
            </a:r>
            <a:endParaRPr lang="en-US" sz="3306" dirty="0"/>
          </a:p>
        </p:txBody>
      </p:sp>
      <p:sp>
        <p:nvSpPr>
          <p:cNvPr id="5" name="Shape 2"/>
          <p:cNvSpPr/>
          <p:nvPr/>
        </p:nvSpPr>
        <p:spPr>
          <a:xfrm>
            <a:off x="3326844" y="1322189"/>
            <a:ext cx="7976711" cy="6470809"/>
          </a:xfrm>
          <a:prstGeom prst="roundRect">
            <a:avLst>
              <a:gd name="adj" fmla="val 1168"/>
            </a:avLst>
          </a:prstGeom>
          <a:noFill/>
          <a:ln w="7620">
            <a:solidFill>
              <a:srgbClr val="000000">
                <a:alpha val="8000"/>
              </a:srgbClr>
            </a:solidFill>
            <a:prstDash val="solid"/>
          </a:ln>
        </p:spPr>
      </p:sp>
      <p:sp>
        <p:nvSpPr>
          <p:cNvPr id="6" name="Shape 3"/>
          <p:cNvSpPr/>
          <p:nvPr/>
        </p:nvSpPr>
        <p:spPr>
          <a:xfrm>
            <a:off x="3334464" y="1329809"/>
            <a:ext cx="7961471" cy="485299"/>
          </a:xfrm>
          <a:prstGeom prst="rect">
            <a:avLst/>
          </a:prstGeom>
          <a:solidFill>
            <a:srgbClr val="FFFFFF">
              <a:alpha val="4000"/>
            </a:srgbClr>
          </a:solidFill>
          <a:ln/>
        </p:spPr>
      </p:sp>
      <p:sp>
        <p:nvSpPr>
          <p:cNvPr id="7" name="Text 4"/>
          <p:cNvSpPr/>
          <p:nvPr/>
        </p:nvSpPr>
        <p:spPr>
          <a:xfrm>
            <a:off x="3502343" y="1438156"/>
            <a:ext cx="3641169" cy="268605"/>
          </a:xfrm>
          <a:prstGeom prst="rect">
            <a:avLst/>
          </a:prstGeom>
          <a:noFill/>
          <a:ln/>
        </p:spPr>
        <p:txBody>
          <a:bodyPr wrap="non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Feature</a:t>
            </a:r>
            <a:endParaRPr lang="en-US" sz="1322" dirty="0"/>
          </a:p>
        </p:txBody>
      </p:sp>
      <p:sp>
        <p:nvSpPr>
          <p:cNvPr id="8" name="Text 5"/>
          <p:cNvSpPr/>
          <p:nvPr/>
        </p:nvSpPr>
        <p:spPr>
          <a:xfrm>
            <a:off x="7486888" y="1438156"/>
            <a:ext cx="3641169" cy="268605"/>
          </a:xfrm>
          <a:prstGeom prst="rect">
            <a:avLst/>
          </a:prstGeom>
          <a:noFill/>
          <a:ln/>
        </p:spPr>
        <p:txBody>
          <a:bodyPr wrap="non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Description</a:t>
            </a:r>
            <a:endParaRPr lang="en-US" sz="1322" dirty="0"/>
          </a:p>
        </p:txBody>
      </p:sp>
      <p:sp>
        <p:nvSpPr>
          <p:cNvPr id="9" name="Shape 6"/>
          <p:cNvSpPr/>
          <p:nvPr/>
        </p:nvSpPr>
        <p:spPr>
          <a:xfrm>
            <a:off x="3334464" y="1815108"/>
            <a:ext cx="7961471" cy="1291114"/>
          </a:xfrm>
          <a:prstGeom prst="rect">
            <a:avLst/>
          </a:prstGeom>
          <a:solidFill>
            <a:srgbClr val="000000">
              <a:alpha val="4000"/>
            </a:srgbClr>
          </a:solidFill>
          <a:ln/>
        </p:spPr>
      </p:sp>
      <p:sp>
        <p:nvSpPr>
          <p:cNvPr id="10" name="Text 7"/>
          <p:cNvSpPr/>
          <p:nvPr/>
        </p:nvSpPr>
        <p:spPr>
          <a:xfrm>
            <a:off x="3502343" y="1923455"/>
            <a:ext cx="3641169" cy="268605"/>
          </a:xfrm>
          <a:prstGeom prst="rect">
            <a:avLst/>
          </a:prstGeom>
          <a:noFill/>
          <a:ln/>
        </p:spPr>
        <p:txBody>
          <a:bodyPr wrap="non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Mobile App</a:t>
            </a:r>
            <a:endParaRPr lang="en-US" sz="1322" dirty="0"/>
          </a:p>
        </p:txBody>
      </p:sp>
      <p:sp>
        <p:nvSpPr>
          <p:cNvPr id="11" name="Text 8"/>
          <p:cNvSpPr/>
          <p:nvPr/>
        </p:nvSpPr>
        <p:spPr>
          <a:xfrm>
            <a:off x="7486888" y="1923455"/>
            <a:ext cx="3641169" cy="1074420"/>
          </a:xfrm>
          <a:prstGeom prst="rect">
            <a:avLst/>
          </a:prstGeom>
          <a:noFill/>
          <a:ln/>
        </p:spPr>
        <p:txBody>
          <a:bodyPr wrap="squar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Develop a dedicated mobile application for the Student Management System, providing students and administrators with a seamless and on-the-go experience.</a:t>
            </a:r>
            <a:endParaRPr lang="en-US" sz="1322" dirty="0"/>
          </a:p>
        </p:txBody>
      </p:sp>
      <p:sp>
        <p:nvSpPr>
          <p:cNvPr id="12" name="Shape 9"/>
          <p:cNvSpPr/>
          <p:nvPr/>
        </p:nvSpPr>
        <p:spPr>
          <a:xfrm>
            <a:off x="3334464" y="3106222"/>
            <a:ext cx="7961471" cy="1559719"/>
          </a:xfrm>
          <a:prstGeom prst="rect">
            <a:avLst/>
          </a:prstGeom>
          <a:solidFill>
            <a:srgbClr val="FFFFFF">
              <a:alpha val="4000"/>
            </a:srgbClr>
          </a:solidFill>
          <a:ln/>
        </p:spPr>
      </p:sp>
      <p:sp>
        <p:nvSpPr>
          <p:cNvPr id="13" name="Text 10"/>
          <p:cNvSpPr/>
          <p:nvPr/>
        </p:nvSpPr>
        <p:spPr>
          <a:xfrm>
            <a:off x="3502343" y="3214568"/>
            <a:ext cx="3641169" cy="268605"/>
          </a:xfrm>
          <a:prstGeom prst="rect">
            <a:avLst/>
          </a:prstGeom>
          <a:noFill/>
          <a:ln/>
        </p:spPr>
        <p:txBody>
          <a:bodyPr wrap="non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Artificial Intelligence</a:t>
            </a:r>
            <a:endParaRPr lang="en-US" sz="1322" dirty="0"/>
          </a:p>
        </p:txBody>
      </p:sp>
      <p:sp>
        <p:nvSpPr>
          <p:cNvPr id="14" name="Text 11"/>
          <p:cNvSpPr/>
          <p:nvPr/>
        </p:nvSpPr>
        <p:spPr>
          <a:xfrm>
            <a:off x="7486888" y="3214568"/>
            <a:ext cx="3641169" cy="1343025"/>
          </a:xfrm>
          <a:prstGeom prst="rect">
            <a:avLst/>
          </a:prstGeom>
          <a:noFill/>
          <a:ln/>
        </p:spPr>
        <p:txBody>
          <a:bodyPr wrap="squar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Integrate AI-powered features, such as chatbots and predictive analytics, to enhance the user experience, automate administrative tasks, and provide personalized recommendations.</a:t>
            </a:r>
            <a:endParaRPr lang="en-US" sz="1322" dirty="0"/>
          </a:p>
        </p:txBody>
      </p:sp>
      <p:sp>
        <p:nvSpPr>
          <p:cNvPr id="15" name="Shape 12"/>
          <p:cNvSpPr/>
          <p:nvPr/>
        </p:nvSpPr>
        <p:spPr>
          <a:xfrm>
            <a:off x="3334464" y="4665940"/>
            <a:ext cx="7961471" cy="1828324"/>
          </a:xfrm>
          <a:prstGeom prst="rect">
            <a:avLst/>
          </a:prstGeom>
          <a:solidFill>
            <a:srgbClr val="000000">
              <a:alpha val="4000"/>
            </a:srgbClr>
          </a:solidFill>
          <a:ln/>
        </p:spPr>
      </p:sp>
      <p:sp>
        <p:nvSpPr>
          <p:cNvPr id="16" name="Text 13"/>
          <p:cNvSpPr/>
          <p:nvPr/>
        </p:nvSpPr>
        <p:spPr>
          <a:xfrm>
            <a:off x="3502343" y="4774287"/>
            <a:ext cx="3641169" cy="268605"/>
          </a:xfrm>
          <a:prstGeom prst="rect">
            <a:avLst/>
          </a:prstGeom>
          <a:noFill/>
          <a:ln/>
        </p:spPr>
        <p:txBody>
          <a:bodyPr wrap="non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Integration with External Systems</a:t>
            </a:r>
            <a:endParaRPr lang="en-US" sz="1322" dirty="0"/>
          </a:p>
        </p:txBody>
      </p:sp>
      <p:sp>
        <p:nvSpPr>
          <p:cNvPr id="17" name="Text 14"/>
          <p:cNvSpPr/>
          <p:nvPr/>
        </p:nvSpPr>
        <p:spPr>
          <a:xfrm>
            <a:off x="7486888" y="4774287"/>
            <a:ext cx="3641169" cy="1611630"/>
          </a:xfrm>
          <a:prstGeom prst="rect">
            <a:avLst/>
          </a:prstGeom>
          <a:noFill/>
          <a:ln/>
        </p:spPr>
        <p:txBody>
          <a:bodyPr wrap="squar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Facilitate seamless integration with other educational platforms, such as learning management systems and student information systems, to create a more comprehensive and interconnected ecosystem.</a:t>
            </a:r>
            <a:endParaRPr lang="en-US" sz="1322" dirty="0"/>
          </a:p>
        </p:txBody>
      </p:sp>
      <p:sp>
        <p:nvSpPr>
          <p:cNvPr id="18" name="Shape 15"/>
          <p:cNvSpPr/>
          <p:nvPr/>
        </p:nvSpPr>
        <p:spPr>
          <a:xfrm>
            <a:off x="3334464" y="6494264"/>
            <a:ext cx="7961471" cy="1291114"/>
          </a:xfrm>
          <a:prstGeom prst="rect">
            <a:avLst/>
          </a:prstGeom>
          <a:solidFill>
            <a:srgbClr val="FFFFFF">
              <a:alpha val="4000"/>
            </a:srgbClr>
          </a:solidFill>
          <a:ln/>
        </p:spPr>
      </p:sp>
      <p:sp>
        <p:nvSpPr>
          <p:cNvPr id="19" name="Text 16"/>
          <p:cNvSpPr/>
          <p:nvPr/>
        </p:nvSpPr>
        <p:spPr>
          <a:xfrm>
            <a:off x="3502343" y="6602611"/>
            <a:ext cx="3641169" cy="268605"/>
          </a:xfrm>
          <a:prstGeom prst="rect">
            <a:avLst/>
          </a:prstGeom>
          <a:noFill/>
          <a:ln/>
        </p:spPr>
        <p:txBody>
          <a:bodyPr wrap="non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Gamification</a:t>
            </a:r>
            <a:endParaRPr lang="en-US" sz="1322" dirty="0"/>
          </a:p>
        </p:txBody>
      </p:sp>
      <p:sp>
        <p:nvSpPr>
          <p:cNvPr id="20" name="Text 17"/>
          <p:cNvSpPr/>
          <p:nvPr/>
        </p:nvSpPr>
        <p:spPr>
          <a:xfrm>
            <a:off x="7486888" y="6602611"/>
            <a:ext cx="3641169" cy="1074420"/>
          </a:xfrm>
          <a:prstGeom prst="rect">
            <a:avLst/>
          </a:prstGeom>
          <a:noFill/>
          <a:ln/>
        </p:spPr>
        <p:txBody>
          <a:bodyPr wrap="square" rtlCol="0" anchor="t"/>
          <a:lstStyle/>
          <a:p>
            <a:pPr marL="0" indent="0">
              <a:lnSpc>
                <a:spcPts val="2116"/>
              </a:lnSpc>
              <a:buNone/>
            </a:pPr>
            <a:r>
              <a:rPr lang="en-US" sz="1322" dirty="0">
                <a:solidFill>
                  <a:srgbClr val="272525"/>
                </a:solidFill>
                <a:latin typeface="Eudoxus Sans" pitchFamily="34" charset="0"/>
                <a:ea typeface="Eudoxus Sans" pitchFamily="34" charset="-122"/>
                <a:cs typeface="Eudoxus Sans" pitchFamily="34" charset="-120"/>
              </a:rPr>
              <a:t>Incorporate gamification elements, such as badges, leaderboards, and rewards, to foster student engagement, motivation, and a sense of achievement.</a:t>
            </a:r>
            <a:endParaRPr lang="en-US" sz="1322" dirty="0"/>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997</Words>
  <Application>Microsoft Office PowerPoint</Application>
  <PresentationFormat>Custom</PresentationFormat>
  <Paragraphs>98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Eudoxus Sans</vt:lpstr>
      <vt:lpstr>p22-mackinac-pro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6</cp:revision>
  <dcterms:created xsi:type="dcterms:W3CDTF">2024-04-21T11:45:04Z</dcterms:created>
  <dcterms:modified xsi:type="dcterms:W3CDTF">2024-04-21T12:31:59Z</dcterms:modified>
</cp:coreProperties>
</file>