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3716000" cy="24384000"/>
  <p:embeddedFontLst>
    <p:embeddedFont>
      <p:font typeface="Arial Black" panose="020B0A04020102020204" pitchFamily="34" charset="0"/>
      <p:regular r:id="rId14"/>
      <p:bold r:id="rId15"/>
    </p:embeddedFont>
    <p:embeddedFont>
      <p:font typeface="EB Garamond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16">
          <p15:clr>
            <a:srgbClr val="A4A3A4"/>
          </p15:clr>
        </p15:guide>
        <p15:guide id="2" orient="horz" pos="3253">
          <p15:clr>
            <a:srgbClr val="A4A3A4"/>
          </p15:clr>
        </p15:guide>
        <p15:guide id="3" pos="6886">
          <p15:clr>
            <a:srgbClr val="A4A3A4"/>
          </p15:clr>
        </p15:guide>
        <p15:guide id="4" orient="horz" pos="-1">
          <p15:clr>
            <a:srgbClr val="A4A3A4"/>
          </p15:clr>
        </p15:guide>
        <p15:guide id="5" orient="horz" pos="4008">
          <p15:clr>
            <a:srgbClr val="A4A3A4"/>
          </p15:clr>
        </p15:guide>
        <p15:guide id="6" orient="horz" pos="2352">
          <p15:clr>
            <a:srgbClr val="A4A3A4"/>
          </p15:clr>
        </p15:guide>
        <p15:guide id="7" pos="6696">
          <p15:clr>
            <a:srgbClr val="A4A3A4"/>
          </p15:clr>
        </p15:guide>
        <p15:guide id="8" pos="2165">
          <p15:clr>
            <a:srgbClr val="A4A3A4"/>
          </p15:clr>
        </p15:guide>
        <p15:guide id="9" pos="2750">
          <p15:clr>
            <a:srgbClr val="A4A3A4"/>
          </p15:clr>
        </p15:guide>
        <p15:guide id="10" pos="3270">
          <p15:clr>
            <a:srgbClr val="A4A3A4"/>
          </p15:clr>
        </p15:guide>
        <p15:guide id="11" pos="4032">
          <p15:clr>
            <a:srgbClr val="A4A3A4"/>
          </p15:clr>
        </p15:guide>
        <p15:guide id="12" pos="4395">
          <p15:clr>
            <a:srgbClr val="A4A3A4"/>
          </p15:clr>
        </p15:guide>
        <p15:guide id="13" pos="4968">
          <p15:clr>
            <a:srgbClr val="A4A3A4"/>
          </p15:clr>
        </p15:guide>
        <p15:guide id="14" pos="5544">
          <p15:clr>
            <a:srgbClr val="A4A3A4"/>
          </p15:clr>
        </p15:guide>
        <p15:guide id="15" pos="6072">
          <p15:clr>
            <a:srgbClr val="A4A3A4"/>
          </p15:clr>
        </p15:guide>
        <p15:guide id="16" orient="horz" pos="2486">
          <p15:clr>
            <a:srgbClr val="A4A3A4"/>
          </p15:clr>
        </p15:guide>
        <p15:guide id="17" pos="5256">
          <p15:clr>
            <a:srgbClr val="A4A3A4"/>
          </p15:clr>
        </p15:guide>
        <p15:guide id="18" pos="726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xS41eL6LHkaNHX1HBBqVftIzD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22"/>
      </p:cViewPr>
      <p:guideLst>
        <p:guide orient="horz" pos="2616"/>
        <p:guide orient="horz" pos="3253"/>
        <p:guide pos="6886"/>
        <p:guide orient="horz" pos="-1"/>
        <p:guide orient="horz" pos="4008"/>
        <p:guide orient="horz" pos="2352"/>
        <p:guide pos="6696"/>
        <p:guide pos="2165"/>
        <p:guide pos="2750"/>
        <p:guide pos="3270"/>
        <p:guide pos="4032"/>
        <p:guide pos="4395"/>
        <p:guide pos="4968"/>
        <p:guide pos="5544"/>
        <p:guide pos="6072"/>
        <p:guide orient="horz" pos="2486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cb3668bc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60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cb3668bc2_1_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1500188" y="1173106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2694429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14"/>
          <p:cNvSpPr txBox="1"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3">
  <p:cSld name="Summary 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3"/>
          <p:cNvPicPr preferRelativeResize="0"/>
          <p:nvPr/>
        </p:nvPicPr>
        <p:blipFill rotWithShape="1">
          <a:blip r:embed="rId2">
            <a:alphaModFix/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/>
            <a:ahLst/>
            <a:cxnLst/>
            <a:rect l="l" t="t" r="r" b="b"/>
            <a:pathLst>
              <a:path w="1734410" h="4795637" extrusionOk="0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2" name="Google Shape;82;p23"/>
          <p:cNvSpPr txBox="1"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/>
          <p:nvPr/>
        </p:nvSpPr>
        <p:spPr>
          <a:xfrm rot="10800000">
            <a:off x="-3" y="4420134"/>
            <a:ext cx="1293237" cy="2437866"/>
          </a:xfrm>
          <a:custGeom>
            <a:avLst/>
            <a:gdLst/>
            <a:ahLst/>
            <a:cxnLst/>
            <a:rect l="l" t="t" r="r" b="b"/>
            <a:pathLst>
              <a:path w="1293237" h="2437866" extrusionOk="0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1550564" y="2303028"/>
            <a:ext cx="5829147" cy="396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2"/>
          </p:nvPr>
        </p:nvSpPr>
        <p:spPr>
          <a:xfrm>
            <a:off x="7940842" y="2303028"/>
            <a:ext cx="3485184" cy="396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23"/>
          <p:cNvPicPr preferRelativeResize="0"/>
          <p:nvPr/>
        </p:nvPicPr>
        <p:blipFill rotWithShape="1">
          <a:blip r:embed="rId2">
            <a:alphaModFix/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/>
            <a:ahLst/>
            <a:cxnLst/>
            <a:rect l="l" t="t" r="r" b="b"/>
            <a:pathLst>
              <a:path w="1734410" h="4795637" extrusionOk="0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88" name="Google Shape;88;p23"/>
          <p:cNvPicPr preferRelativeResize="0"/>
          <p:nvPr/>
        </p:nvPicPr>
        <p:blipFill rotWithShape="1">
          <a:blip r:embed="rId3">
            <a:alphaModFix/>
          </a:blip>
          <a:srcRect t="11443" r="10856"/>
          <a:stretch/>
        </p:blipFill>
        <p:spPr>
          <a:xfrm rot="-5400000">
            <a:off x="-6447" y="6444"/>
            <a:ext cx="1961253" cy="1948364"/>
          </a:xfrm>
          <a:custGeom>
            <a:avLst/>
            <a:gdLst/>
            <a:ahLst/>
            <a:cxnLst/>
            <a:rect l="l" t="t" r="r" b="b"/>
            <a:pathLst>
              <a:path w="1961253" h="1948364" extrusionOk="0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9" name="Google Shape;89;p23"/>
          <p:cNvSpPr/>
          <p:nvPr/>
        </p:nvSpPr>
        <p:spPr>
          <a:xfrm>
            <a:off x="396626" y="4929577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2" name="Google Shape;92;p24"/>
          <p:cNvSpPr txBox="1">
            <a:spLocks noGrp="1"/>
          </p:cNvSpPr>
          <p:nvPr>
            <p:ph type="title"/>
          </p:nvPr>
        </p:nvSpPr>
        <p:spPr>
          <a:xfrm>
            <a:off x="760938" y="755372"/>
            <a:ext cx="3931920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760938" y="2286001"/>
            <a:ext cx="393192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24"/>
          <p:cNvSpPr>
            <a:spLocks noGrp="1"/>
          </p:cNvSpPr>
          <p:nvPr>
            <p:ph type="pic" idx="2"/>
          </p:nvPr>
        </p:nvSpPr>
        <p:spPr>
          <a:xfrm>
            <a:off x="5262700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8" name="Google Shape;98;p25"/>
          <p:cNvSpPr/>
          <p:nvPr/>
        </p:nvSpPr>
        <p:spPr>
          <a:xfrm>
            <a:off x="7527501" y="0"/>
            <a:ext cx="4671276" cy="6857999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1">
  <p:cSld name="Timeline 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/>
          <p:nvPr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" name="Google Shape;104;p26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914400" y="2303028"/>
            <a:ext cx="3283119" cy="41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lphaLcPeriod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arenR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lphaLcParenR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2"/>
          </p:nvPr>
        </p:nvSpPr>
        <p:spPr>
          <a:xfrm>
            <a:off x="4782159" y="2303028"/>
            <a:ext cx="3763950" cy="41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>
            <a:spLocks noGrp="1"/>
          </p:cNvSpPr>
          <p:nvPr>
            <p:ph type="pic" idx="3"/>
          </p:nvPr>
        </p:nvSpPr>
        <p:spPr>
          <a:xfrm>
            <a:off x="8989454" y="965393"/>
            <a:ext cx="3202545" cy="58926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grpSp>
        <p:nvGrpSpPr>
          <p:cNvPr id="109" name="Google Shape;109;p26"/>
          <p:cNvGrpSpPr/>
          <p:nvPr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110" name="Google Shape;110;p26"/>
            <p:cNvSpPr/>
            <p:nvPr/>
          </p:nvSpPr>
          <p:spPr>
            <a:xfrm rot="10800000">
              <a:off x="12797096" y="4000041"/>
              <a:ext cx="2838450" cy="2857958"/>
            </a:xfrm>
            <a:custGeom>
              <a:avLst/>
              <a:gdLst/>
              <a:ahLst/>
              <a:cxnLst/>
              <a:rect l="l" t="t" r="r" b="b"/>
              <a:pathLst>
                <a:path w="2838450" h="2857958" extrusionOk="0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11" name="Google Shape;111;p26"/>
            <p:cNvSpPr/>
            <p:nvPr/>
          </p:nvSpPr>
          <p:spPr>
            <a:xfrm rot="10800000">
              <a:off x="13664918" y="4867733"/>
              <a:ext cx="1970627" cy="1990267"/>
            </a:xfrm>
            <a:custGeom>
              <a:avLst/>
              <a:gdLst/>
              <a:ahLst/>
              <a:cxnLst/>
              <a:rect l="l" t="t" r="r" b="b"/>
              <a:pathLst>
                <a:path w="1970627" h="1990267" extrusionOk="0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 rot="10800000">
              <a:off x="14632096" y="5844983"/>
              <a:ext cx="1003449" cy="1013015"/>
            </a:xfrm>
            <a:custGeom>
              <a:avLst/>
              <a:gdLst/>
              <a:ahLst/>
              <a:cxnLst/>
              <a:rect l="l" t="t" r="r" b="b"/>
              <a:pathLst>
                <a:path w="1003449" h="1013015" extrusionOk="0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 rot="10800000">
              <a:off x="13402193" y="5492845"/>
              <a:ext cx="775021" cy="775021"/>
            </a:xfrm>
            <a:custGeom>
              <a:avLst/>
              <a:gdLst/>
              <a:ahLst/>
              <a:cxnLst/>
              <a:rect l="l" t="t" r="r" b="b"/>
              <a:pathLst>
                <a:path w="775021" h="775021" extrusionOk="0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114" name="Google Shape;114;p26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2">
  <p:cSld name="Summary 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>
            <a:off x="8989454" y="-2546"/>
            <a:ext cx="3202546" cy="3441072"/>
          </a:xfrm>
          <a:custGeom>
            <a:avLst/>
            <a:gdLst/>
            <a:ahLst/>
            <a:cxnLst/>
            <a:rect l="l" t="t" r="r" b="b"/>
            <a:pathLst>
              <a:path w="3202546" h="3441072" extrusionOk="0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27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27"/>
          <p:cNvSpPr/>
          <p:nvPr/>
        </p:nvSpPr>
        <p:spPr>
          <a:xfrm rot="10800000" flipH="1">
            <a:off x="-20086" y="5331514"/>
            <a:ext cx="2148416" cy="1526486"/>
          </a:xfrm>
          <a:custGeom>
            <a:avLst/>
            <a:gdLst/>
            <a:ahLst/>
            <a:cxnLst/>
            <a:rect l="l" t="t" r="r" b="b"/>
            <a:pathLst>
              <a:path w="2148416" h="1526486" extrusionOk="0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/>
          <p:nvPr/>
        </p:nvSpPr>
        <p:spPr>
          <a:xfrm>
            <a:off x="1540428" y="6470488"/>
            <a:ext cx="775021" cy="387513"/>
          </a:xfrm>
          <a:custGeom>
            <a:avLst/>
            <a:gdLst/>
            <a:ahLst/>
            <a:cxnLst/>
            <a:rect l="l" t="t" r="r" b="b"/>
            <a:pathLst>
              <a:path w="775021" h="387513" extrusionOk="0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1"/>
          </p:nvPr>
        </p:nvSpPr>
        <p:spPr>
          <a:xfrm>
            <a:off x="914400" y="2331791"/>
            <a:ext cx="6903076" cy="372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7"/>
          <p:cNvSpPr>
            <a:spLocks noGrp="1"/>
          </p:cNvSpPr>
          <p:nvPr>
            <p:ph type="pic" idx="2"/>
          </p:nvPr>
        </p:nvSpPr>
        <p:spPr>
          <a:xfrm>
            <a:off x="8989454" y="3405189"/>
            <a:ext cx="3202546" cy="3452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4" name="Google Shape;124;p27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3">
  <p:cSld name="Timeline 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>
            <a:off x="1" y="0"/>
            <a:ext cx="1550562" cy="2545382"/>
          </a:xfrm>
          <a:custGeom>
            <a:avLst/>
            <a:gdLst/>
            <a:ahLst/>
            <a:cxnLst/>
            <a:rect l="l" t="t" r="r" b="b"/>
            <a:pathLst>
              <a:path w="1550562" h="2545382" extrusionOk="0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1" y="-1"/>
            <a:ext cx="682740" cy="1500050"/>
          </a:xfrm>
          <a:custGeom>
            <a:avLst/>
            <a:gdLst/>
            <a:ahLst/>
            <a:cxnLst/>
            <a:rect l="l" t="t" r="r" b="b"/>
            <a:pathLst>
              <a:path w="682740" h="1500050" extrusionOk="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170445" y="314191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body" idx="1"/>
          </p:nvPr>
        </p:nvSpPr>
        <p:spPr>
          <a:xfrm>
            <a:off x="1550564" y="2331958"/>
            <a:ext cx="2975217" cy="370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body" idx="2"/>
          </p:nvPr>
        </p:nvSpPr>
        <p:spPr>
          <a:xfrm>
            <a:off x="5087154" y="2331791"/>
            <a:ext cx="6345893" cy="372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5" name="Google Shape;135;p29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6" name="Google Shape;136;p29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758952" y="758952"/>
            <a:ext cx="3932237" cy="152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body" idx="1"/>
          </p:nvPr>
        </p:nvSpPr>
        <p:spPr>
          <a:xfrm>
            <a:off x="758952" y="2286000"/>
            <a:ext cx="3932237" cy="356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body" idx="2"/>
          </p:nvPr>
        </p:nvSpPr>
        <p:spPr>
          <a:xfrm>
            <a:off x="5183187" y="741459"/>
            <a:ext cx="6242839" cy="511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15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16" name="Google Shape;16;p15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18" name="Google Shape;18;p15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9" name="Google Shape;19;p15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1" name="Google Shape;21;p15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914400" y="2834640"/>
            <a:ext cx="6583680" cy="320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2">
  <p:cSld name="Introduction 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" name="Google Shape;27;p16"/>
          <p:cNvSpPr/>
          <p:nvPr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28" name="Google Shape;28;p16"/>
          <p:cNvGrpSpPr/>
          <p:nvPr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29" name="Google Shape;29;p16"/>
            <p:cNvSpPr/>
            <p:nvPr/>
          </p:nvSpPr>
          <p:spPr>
            <a:xfrm>
              <a:off x="0" y="0"/>
              <a:ext cx="2838450" cy="2857958"/>
            </a:xfrm>
            <a:custGeom>
              <a:avLst/>
              <a:gdLst/>
              <a:ahLst/>
              <a:cxnLst/>
              <a:rect l="l" t="t" r="r" b="b"/>
              <a:pathLst>
                <a:path w="2838450" h="2857958" extrusionOk="0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30" name="Google Shape;30;p16"/>
            <p:cNvSpPr/>
            <p:nvPr/>
          </p:nvSpPr>
          <p:spPr>
            <a:xfrm>
              <a:off x="1" y="1"/>
              <a:ext cx="1003449" cy="1013015"/>
            </a:xfrm>
            <a:custGeom>
              <a:avLst/>
              <a:gdLst/>
              <a:ahLst/>
              <a:cxnLst/>
              <a:rect l="l" t="t" r="r" b="b"/>
              <a:pathLst>
                <a:path w="1003449" h="1013015" extrusionOk="0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31" name="Google Shape;31;p16"/>
            <p:cNvSpPr/>
            <p:nvPr/>
          </p:nvSpPr>
          <p:spPr>
            <a:xfrm>
              <a:off x="1458332" y="590133"/>
              <a:ext cx="775021" cy="775021"/>
            </a:xfrm>
            <a:custGeom>
              <a:avLst/>
              <a:gdLst/>
              <a:ahLst/>
              <a:cxnLst/>
              <a:rect l="l" t="t" r="r" b="b"/>
              <a:pathLst>
                <a:path w="775021" h="775021" extrusionOk="0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>
            <a:spLocks noGrp="1"/>
          </p:cNvSpPr>
          <p:nvPr>
            <p:ph type="pic" idx="2"/>
          </p:nvPr>
        </p:nvSpPr>
        <p:spPr>
          <a:xfrm>
            <a:off x="443345" y="0"/>
            <a:ext cx="4344695" cy="63595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/>
          <p:nvPr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" name="Google Shape;36;p17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" name="Google Shape;37;p17"/>
          <p:cNvSpPr/>
          <p:nvPr/>
        </p:nvSpPr>
        <p:spPr>
          <a:xfrm rot="-5400000">
            <a:off x="5760023" y="3764463"/>
            <a:ext cx="2812357" cy="3394143"/>
          </a:xfrm>
          <a:custGeom>
            <a:avLst/>
            <a:gdLst/>
            <a:ahLst/>
            <a:cxnLst/>
            <a:rect l="l" t="t" r="r" b="b"/>
            <a:pathLst>
              <a:path w="2812357" h="3394143" extrusionOk="0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rgbClr val="ECEDD2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0" y="3463854"/>
            <a:ext cx="435241" cy="3394146"/>
          </a:xfrm>
          <a:custGeom>
            <a:avLst/>
            <a:gdLst/>
            <a:ahLst/>
            <a:cxnLst/>
            <a:rect l="l" t="t" r="r" b="b"/>
            <a:pathLst>
              <a:path w="435241" h="3394146" extrusionOk="0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914400" y="3808750"/>
            <a:ext cx="5259554" cy="223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>
            <a:spLocks noGrp="1"/>
          </p:cNvSpPr>
          <p:nvPr>
            <p:ph type="pic" idx="2"/>
          </p:nvPr>
        </p:nvSpPr>
        <p:spPr>
          <a:xfrm>
            <a:off x="7414194" y="410780"/>
            <a:ext cx="4344695" cy="64472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" name="Google Shape;44;p18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" name="Google Shape;45;p18"/>
          <p:cNvSpPr/>
          <p:nvPr/>
        </p:nvSpPr>
        <p:spPr>
          <a:xfrm rot="-5400000" flipH="1">
            <a:off x="-9389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18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" name="Google Shape;47;p18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rgbClr val="DCE6F5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 b="1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1"/>
          </p:nvPr>
        </p:nvSpPr>
        <p:spPr>
          <a:xfrm>
            <a:off x="3460565" y="2303029"/>
            <a:ext cx="7965460" cy="349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 1">
  <p:cSld name="1_Comparison 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/>
          <p:nvPr/>
        </p:nvSpPr>
        <p:spPr>
          <a:xfrm>
            <a:off x="-5715" y="-2540"/>
            <a:ext cx="2698115" cy="6859905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4" name="Google Shape;5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8255" y="-2540"/>
            <a:ext cx="1405890" cy="526669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9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" name="Google Shape;56;p19"/>
          <p:cNvSpPr/>
          <p:nvPr/>
        </p:nvSpPr>
        <p:spPr>
          <a:xfrm>
            <a:off x="-5715" y="4255770"/>
            <a:ext cx="2690495" cy="2601595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7" name="Google Shape;5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8890" y="4237990"/>
            <a:ext cx="1405255" cy="122936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1"/>
          </p:nvPr>
        </p:nvSpPr>
        <p:spPr>
          <a:xfrm>
            <a:off x="4364808" y="3808750"/>
            <a:ext cx="7043618" cy="223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4">
  <p:cSld name="Comparison 4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/>
          <p:nvPr/>
        </p:nvSpPr>
        <p:spPr>
          <a:xfrm>
            <a:off x="8989454" y="3427336"/>
            <a:ext cx="3202546" cy="3430665"/>
          </a:xfrm>
          <a:custGeom>
            <a:avLst/>
            <a:gdLst/>
            <a:ahLst/>
            <a:cxnLst/>
            <a:rect l="l" t="t" r="r" b="b"/>
            <a:pathLst>
              <a:path w="3202546" h="3430665" extrusionOk="0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20"/>
          <p:cNvSpPr/>
          <p:nvPr/>
        </p:nvSpPr>
        <p:spPr>
          <a:xfrm>
            <a:off x="8989454" y="3654149"/>
            <a:ext cx="3202546" cy="3203852"/>
          </a:xfrm>
          <a:custGeom>
            <a:avLst/>
            <a:gdLst/>
            <a:ahLst/>
            <a:cxnLst/>
            <a:rect l="l" t="t" r="r" b="b"/>
            <a:pathLst>
              <a:path w="3202546" h="3203852" extrusionOk="0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20"/>
          <p:cNvSpPr/>
          <p:nvPr/>
        </p:nvSpPr>
        <p:spPr>
          <a:xfrm>
            <a:off x="8989455" y="1"/>
            <a:ext cx="3202545" cy="3437345"/>
          </a:xfrm>
          <a:custGeom>
            <a:avLst/>
            <a:gdLst/>
            <a:ahLst/>
            <a:cxnLst/>
            <a:rect l="l" t="t" r="r" b="b"/>
            <a:pathLst>
              <a:path w="3202545" h="3437345" extrusionOk="0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20"/>
          <p:cNvSpPr/>
          <p:nvPr/>
        </p:nvSpPr>
        <p:spPr>
          <a:xfrm>
            <a:off x="8989454" y="6681"/>
            <a:ext cx="3202546" cy="3436477"/>
          </a:xfrm>
          <a:custGeom>
            <a:avLst/>
            <a:gdLst/>
            <a:ahLst/>
            <a:cxnLst/>
            <a:rect l="l" t="t" r="r" b="b"/>
            <a:pathLst>
              <a:path w="3202546" h="3436477" extrusionOk="0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1"/>
          </p:nvPr>
        </p:nvSpPr>
        <p:spPr>
          <a:xfrm>
            <a:off x="914400" y="2303028"/>
            <a:ext cx="3283119" cy="372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2"/>
          </p:nvPr>
        </p:nvSpPr>
        <p:spPr>
          <a:xfrm>
            <a:off x="4782159" y="2303028"/>
            <a:ext cx="3284951" cy="372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1" name="Google Shape;71;p21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2">
  <p:cSld name="Timeline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6" name="Google Shape;76;p22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>
            <a:off x="914400" y="2316067"/>
            <a:ext cx="10511627" cy="394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28289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 Black"/>
              <a:buNone/>
              <a:defRPr sz="38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>
            <a:spLocks noGrp="1"/>
          </p:cNvSpPr>
          <p:nvPr>
            <p:ph type="ctrTitle"/>
          </p:nvPr>
        </p:nvSpPr>
        <p:spPr>
          <a:xfrm>
            <a:off x="2804255" y="18657"/>
            <a:ext cx="6571757" cy="468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C8F"/>
              </a:buClr>
              <a:buSzPts val="3600"/>
              <a:buFont typeface="Arial Black"/>
              <a:buNone/>
            </a:pPr>
            <a:r>
              <a:rPr lang="en-US" b="1">
                <a:solidFill>
                  <a:srgbClr val="202C8F"/>
                </a:solidFill>
              </a:rPr>
              <a:t> JAVA FULL STACK INTERNSHIP    </a:t>
            </a:r>
            <a:br>
              <a:rPr lang="en-US" b="1">
                <a:solidFill>
                  <a:srgbClr val="202C8F"/>
                </a:solidFill>
              </a:rPr>
            </a:br>
            <a:r>
              <a:rPr lang="en-US" sz="1800" b="1">
                <a:solidFill>
                  <a:srgbClr val="202C8F"/>
                </a:solidFill>
              </a:rPr>
              <a:t>  </a:t>
            </a:r>
            <a:br>
              <a:rPr lang="en-US" sz="1800" b="1">
                <a:solidFill>
                  <a:schemeClr val="dk1"/>
                </a:solidFill>
              </a:rPr>
            </a:br>
            <a:r>
              <a:rPr lang="en-US" sz="2000" b="1">
                <a:solidFill>
                  <a:srgbClr val="202C8F"/>
                </a:solidFill>
              </a:rPr>
              <a:t>A PROJECT PRESENTATION ON </a:t>
            </a:r>
            <a:br>
              <a:rPr lang="en-US" sz="2000" b="1">
                <a:solidFill>
                  <a:srgbClr val="202C8F"/>
                </a:solidFill>
              </a:rPr>
            </a:br>
            <a:r>
              <a:rPr lang="en-US" sz="2000" b="1" cap="none">
                <a:solidFill>
                  <a:srgbClr val="202C8F"/>
                </a:solidFill>
              </a:rPr>
              <a:t>Academic requirement</a:t>
            </a:r>
            <a:br>
              <a:rPr lang="en-US" sz="1200" b="1" cap="none">
                <a:solidFill>
                  <a:srgbClr val="202C8F"/>
                </a:solidFill>
              </a:rPr>
            </a:br>
            <a:r>
              <a:rPr lang="en-US" sz="1200" b="1" cap="none">
                <a:solidFill>
                  <a:srgbClr val="202C8F"/>
                </a:solidFill>
              </a:rPr>
              <a:t> </a:t>
            </a:r>
            <a:br>
              <a:rPr lang="en-US" sz="3000" b="1" cap="none">
                <a:solidFill>
                  <a:srgbClr val="202C8F"/>
                </a:solidFill>
              </a:rPr>
            </a:br>
            <a:r>
              <a:rPr lang="en-US" sz="2000" b="1" cap="none">
                <a:solidFill>
                  <a:srgbClr val="202C8F"/>
                </a:solidFill>
              </a:rPr>
              <a:t>Under the guidance of </a:t>
            </a:r>
            <a:br>
              <a:rPr lang="en-US" sz="2000" b="1" cap="none">
                <a:solidFill>
                  <a:srgbClr val="202C8F"/>
                </a:solidFill>
              </a:rPr>
            </a:br>
            <a:r>
              <a:rPr lang="en-US" sz="2000" b="1" cap="none">
                <a:solidFill>
                  <a:srgbClr val="202C8F"/>
                </a:solidFill>
              </a:rPr>
              <a:t>Srikanth -</a:t>
            </a:r>
            <a:br>
              <a:rPr lang="en-US" sz="2000" b="1" cap="none">
                <a:solidFill>
                  <a:srgbClr val="202C8F"/>
                </a:solidFill>
              </a:rPr>
            </a:br>
            <a:r>
              <a:rPr lang="en-US" sz="2000" b="1" cap="none">
                <a:solidFill>
                  <a:srgbClr val="202C8F"/>
                </a:solidFill>
              </a:rPr>
              <a:t> Senior technical Consultant </a:t>
            </a:r>
            <a:br>
              <a:rPr lang="en-US" sz="2000" b="1" cap="none">
                <a:solidFill>
                  <a:srgbClr val="202C8F"/>
                </a:solidFill>
              </a:rPr>
            </a:br>
            <a:r>
              <a:rPr lang="en-US" sz="2000" b="1" cap="none">
                <a:solidFill>
                  <a:srgbClr val="202C8F"/>
                </a:solidFill>
              </a:rPr>
              <a:t>DLithe</a:t>
            </a:r>
            <a:endParaRPr sz="2000">
              <a:solidFill>
                <a:srgbClr val="202C8F"/>
              </a:solidFill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1574800" y="5279813"/>
            <a:ext cx="8534400" cy="84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 :-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Team member :-  Abhishek H(144CS21004),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800" dirty="0">
                <a:solidFill>
                  <a:schemeClr val="lt1"/>
                </a:solidFill>
              </a:rPr>
              <a:t>Chethan R S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(144CS21008), Deepak (144CS21010),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Dileep (144CS21011), Karthik (144CS21014),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Prasad (144CS21024), Vikram  V K (144CS21037)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>
            <a:spLocks noGrp="1"/>
          </p:cNvSpPr>
          <p:nvPr>
            <p:ph type="title"/>
          </p:nvPr>
        </p:nvSpPr>
        <p:spPr>
          <a:xfrm>
            <a:off x="433825" y="644147"/>
            <a:ext cx="3931800" cy="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</a:pPr>
            <a:r>
              <a:rPr lang="en-US"/>
              <a:t>REFERENCES</a:t>
            </a:r>
            <a:endParaRPr/>
          </a:p>
        </p:txBody>
      </p:sp>
      <p:pic>
        <p:nvPicPr>
          <p:cNvPr id="224" name="Google Shape;224;p1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0518" b="10517"/>
          <a:stretch/>
        </p:blipFill>
        <p:spPr>
          <a:xfrm>
            <a:off x="6400788" y="457200"/>
            <a:ext cx="3360525" cy="26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1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26" name="Google Shape;226;p1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005100" y="1343575"/>
            <a:ext cx="3360527" cy="210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1176" y="3603850"/>
            <a:ext cx="2456250" cy="24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9600" y="3852550"/>
            <a:ext cx="2456250" cy="1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9313" y="3612778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endParaRPr dirty="0"/>
          </a:p>
        </p:txBody>
      </p:sp>
      <p:sp>
        <p:nvSpPr>
          <p:cNvPr id="235" name="Google Shape;235;p12"/>
          <p:cNvSpPr txBox="1"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From :-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	Abhishek H ,Chethan R S, Deepak, 	Dileep, Karthik, Prasad, Vikram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"/>
          <p:cNvSpPr txBox="1"/>
          <p:nvPr/>
        </p:nvSpPr>
        <p:spPr>
          <a:xfrm>
            <a:off x="1029050" y="5182550"/>
            <a:ext cx="574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Mr Shrikanth </a:t>
            </a:r>
            <a:endParaRPr sz="28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60" name="Google Shape;160;p2"/>
          <p:cNvSpPr txBox="1">
            <a:spLocks noGrp="1"/>
          </p:cNvSpPr>
          <p:nvPr>
            <p:ph type="body" idx="1"/>
          </p:nvPr>
        </p:nvSpPr>
        <p:spPr>
          <a:xfrm>
            <a:off x="914400" y="2834640"/>
            <a:ext cx="6583680" cy="320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Introduction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Problem Statement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Objectives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Methodology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Implementation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Results and analysis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Conclusion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References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endParaRPr/>
          </a:p>
        </p:txBody>
      </p:sp>
      <p:sp>
        <p:nvSpPr>
          <p:cNvPr id="161" name="Google Shape;161;p2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>
            <a:spLocks noGrp="1"/>
          </p:cNvSpPr>
          <p:nvPr>
            <p:ph type="title"/>
          </p:nvPr>
        </p:nvSpPr>
        <p:spPr>
          <a:xfrm>
            <a:off x="336548" y="65336"/>
            <a:ext cx="5365893" cy="169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7" name="Google Shape;167;p3"/>
          <p:cNvSpPr txBox="1"/>
          <p:nvPr/>
        </p:nvSpPr>
        <p:spPr>
          <a:xfrm>
            <a:off x="336549" y="1542196"/>
            <a:ext cx="10213170" cy="182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marR="0" lvl="1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02C8F"/>
                </a:solidFill>
                <a:latin typeface="Arial"/>
                <a:ea typeface="Arial"/>
                <a:cs typeface="Arial"/>
                <a:sym typeface="Arial"/>
              </a:rPr>
              <a:t>Backend programming with java and MySQL and </a:t>
            </a:r>
            <a:endParaRPr sz="2000" b="0" i="0" u="none" strike="noStrike" cap="none">
              <a:solidFill>
                <a:srgbClr val="202C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02C8F"/>
                </a:solidFill>
                <a:latin typeface="Arial"/>
                <a:ea typeface="Arial"/>
                <a:cs typeface="Arial"/>
                <a:sym typeface="Arial"/>
              </a:rPr>
              <a:t>Design and server-side logic and databases management </a:t>
            </a:r>
            <a:endParaRPr sz="2000" b="0" i="0" u="none" strike="noStrike" cap="none">
              <a:solidFill>
                <a:srgbClr val="202C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02C8F"/>
                </a:solidFill>
                <a:latin typeface="Arial"/>
                <a:ea typeface="Arial"/>
                <a:cs typeface="Arial"/>
                <a:sym typeface="Arial"/>
              </a:rPr>
              <a:t>Purpose of training report is to overview of backend programming with java and MySQL and its applications.</a:t>
            </a:r>
            <a:endParaRPr sz="2000" b="0" i="0" u="none" strike="noStrike" cap="none">
              <a:solidFill>
                <a:srgbClr val="202C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202C8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>
            <a:spLocks noGrp="1"/>
          </p:cNvSpPr>
          <p:nvPr>
            <p:ph type="title"/>
          </p:nvPr>
        </p:nvSpPr>
        <p:spPr>
          <a:xfrm>
            <a:off x="914399" y="1057275"/>
            <a:ext cx="6782937" cy="75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body" idx="1"/>
          </p:nvPr>
        </p:nvSpPr>
        <p:spPr>
          <a:xfrm>
            <a:off x="1706245" y="2250440"/>
            <a:ext cx="9910022" cy="395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 fontScale="87500" lnSpcReduction="20000"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Data Entry Errors: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   Manual entries  leading to inaccuracies in the data.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1866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Time-Consuming: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    Manually processing is time-consuming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1866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Data Security: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   A risk of unauthorized access, loss, or damage to sensitive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1866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Difficulty in Tracking: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   Tracking the progress of each student application manually can be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   challenging, leading  to potential oversight or missed deadlines.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1866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Inefficient Communication: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   relying on phone calls or in-person visits.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endParaRPr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endParaRPr dirty="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>
            <a:spLocks noGrp="1"/>
          </p:cNvSpPr>
          <p:nvPr>
            <p:ph type="title"/>
          </p:nvPr>
        </p:nvSpPr>
        <p:spPr>
          <a:xfrm>
            <a:off x="2607945" y="457200"/>
            <a:ext cx="438086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body" idx="1"/>
          </p:nvPr>
        </p:nvSpPr>
        <p:spPr>
          <a:xfrm>
            <a:off x="2607945" y="1381760"/>
            <a:ext cx="9134475" cy="517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Registration: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7345" lvl="0" indent="-3473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create simple CRUD Application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7345" lvl="0" indent="-3473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Allow students to register with the system by providing their personal information.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7345" lvl="0" indent="-34734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Verify and store student registration details securely in the system database.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7345" lvl="0" indent="-34734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Provide a user-friendly interface for students to easily complete the registration process.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Marks Viewing: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7345" lvl="0" indent="-34734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Enable students to view their academic performance by accessing their marks or grades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7345" lvl="0" indent="-34734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Display marks in a clear and organized manner 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7345" lvl="0" indent="-34734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Confidentiality and security of student marks data, allowing access only to authorized users.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>
            <a:spLocks noGrp="1"/>
          </p:cNvSpPr>
          <p:nvPr>
            <p:ph type="title"/>
          </p:nvPr>
        </p:nvSpPr>
        <p:spPr>
          <a:xfrm>
            <a:off x="3455670" y="250825"/>
            <a:ext cx="7043420" cy="88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METHODOLOGY</a:t>
            </a:r>
            <a:endParaRPr/>
          </a:p>
        </p:txBody>
      </p:sp>
      <p:sp>
        <p:nvSpPr>
          <p:cNvPr id="186" name="Google Shape;186;p6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87" name="Google Shape;187;p6" descr="image (3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18435" y="1393190"/>
            <a:ext cx="9474200" cy="54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6"/>
          <p:cNvSpPr txBox="1"/>
          <p:nvPr/>
        </p:nvSpPr>
        <p:spPr>
          <a:xfrm>
            <a:off x="1127125" y="5751830"/>
            <a:ext cx="40640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>
            <a:spLocks noGrp="1"/>
          </p:cNvSpPr>
          <p:nvPr>
            <p:ph type="title"/>
          </p:nvPr>
        </p:nvSpPr>
        <p:spPr>
          <a:xfrm>
            <a:off x="766225" y="928700"/>
            <a:ext cx="7796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IMPLEMENTATION</a:t>
            </a:r>
            <a:endParaRPr/>
          </a:p>
        </p:txBody>
      </p:sp>
      <p:sp>
        <p:nvSpPr>
          <p:cNvPr id="194" name="Google Shape;194;p7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95" name="Google Shape;195;p7"/>
          <p:cNvSpPr txBox="1"/>
          <p:nvPr/>
        </p:nvSpPr>
        <p:spPr>
          <a:xfrm>
            <a:off x="1037590" y="1666240"/>
            <a:ext cx="767334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960363" y="1997540"/>
            <a:ext cx="77046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Char char="●"/>
            </a:pPr>
            <a:r>
              <a:rPr lang="en-US" sz="1800">
                <a:solidFill>
                  <a:srgbClr val="1F2C8F"/>
                </a:solidFill>
              </a:rPr>
              <a:t>The user comes to the homepage.</a:t>
            </a:r>
            <a:endParaRPr sz="1800">
              <a:solidFill>
                <a:srgbClr val="1F2C8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Char char="●"/>
            </a:pPr>
            <a:r>
              <a:rPr lang="en-US" sz="1800">
                <a:solidFill>
                  <a:srgbClr val="1F2C8F"/>
                </a:solidFill>
              </a:rPr>
              <a:t>The Students gets Redirected to student application form.</a:t>
            </a:r>
            <a:endParaRPr sz="1800">
              <a:solidFill>
                <a:srgbClr val="1F2C8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Char char="●"/>
            </a:pPr>
            <a:r>
              <a:rPr lang="en-US" sz="1800">
                <a:solidFill>
                  <a:srgbClr val="1F2C8F"/>
                </a:solidFill>
              </a:rPr>
              <a:t>The Student can fill the necessary information in the application form.</a:t>
            </a:r>
            <a:endParaRPr sz="1800">
              <a:solidFill>
                <a:srgbClr val="1F2C8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Char char="●"/>
            </a:pPr>
            <a:r>
              <a:rPr lang="en-US" sz="1800">
                <a:solidFill>
                  <a:srgbClr val="1F2C8F"/>
                </a:solidFill>
              </a:rPr>
              <a:t>The Student can then view their marks in the marks page.</a:t>
            </a:r>
            <a:endParaRPr sz="1800">
              <a:solidFill>
                <a:srgbClr val="1F2C8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Char char="●"/>
            </a:pPr>
            <a:r>
              <a:rPr lang="en-US" sz="1800">
                <a:solidFill>
                  <a:srgbClr val="1F2C8F"/>
                </a:solidFill>
              </a:rPr>
              <a:t>The Admin can view the records of students in the Admin page.</a:t>
            </a:r>
            <a:endParaRPr sz="1800">
              <a:solidFill>
                <a:srgbClr val="1F2C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>
            <a:spLocks noGrp="1"/>
          </p:cNvSpPr>
          <p:nvPr>
            <p:ph type="title"/>
          </p:nvPr>
        </p:nvSpPr>
        <p:spPr>
          <a:xfrm>
            <a:off x="529352" y="212420"/>
            <a:ext cx="106710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28289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 Black"/>
              <a:buNone/>
            </a:pPr>
            <a:r>
              <a:rPr lang="en-US"/>
              <a:t>RESULTS &amp; ANALYSIS</a:t>
            </a:r>
            <a:endParaRPr/>
          </a:p>
        </p:txBody>
      </p:sp>
      <p:sp>
        <p:nvSpPr>
          <p:cNvPr id="202" name="Google Shape;202;p8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3" name="Google Shape;203;p8"/>
          <p:cNvSpPr txBox="1"/>
          <p:nvPr/>
        </p:nvSpPr>
        <p:spPr>
          <a:xfrm>
            <a:off x="987425" y="2479675"/>
            <a:ext cx="1043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8"/>
          <p:cNvPicPr preferRelativeResize="0"/>
          <p:nvPr/>
        </p:nvPicPr>
        <p:blipFill rotWithShape="1">
          <a:blip r:embed="rId3"/>
          <a:srcRect t="7729" r="2386" b="5549"/>
          <a:stretch/>
        </p:blipFill>
        <p:spPr>
          <a:xfrm>
            <a:off x="177850" y="2709332"/>
            <a:ext cx="3543326" cy="34628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4">
            <a:alphaModFix/>
          </a:blip>
          <a:srcRect l="9468" t="7055" r="17078" b="3746"/>
          <a:stretch/>
        </p:blipFill>
        <p:spPr>
          <a:xfrm>
            <a:off x="4072175" y="1903800"/>
            <a:ext cx="2625401" cy="33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 txBox="1"/>
          <p:nvPr/>
        </p:nvSpPr>
        <p:spPr>
          <a:xfrm>
            <a:off x="4153575" y="1574425"/>
            <a:ext cx="289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Create Operation</a:t>
            </a:r>
            <a:endParaRPr sz="20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8106675" y="1788500"/>
            <a:ext cx="4101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7926975" y="1888325"/>
            <a:ext cx="428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7048575" y="1574425"/>
            <a:ext cx="289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Read Operation</a:t>
            </a:r>
            <a:endParaRPr sz="20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11" name="Google Shape;211;p8"/>
          <p:cNvPicPr preferRelativeResize="0"/>
          <p:nvPr/>
        </p:nvPicPr>
        <p:blipFill rotWithShape="1">
          <a:blip r:embed="rId5"/>
          <a:srcRect l="4081" t="9203" r="5057" b="6043"/>
          <a:stretch/>
        </p:blipFill>
        <p:spPr>
          <a:xfrm>
            <a:off x="7120467" y="2503925"/>
            <a:ext cx="3716866" cy="19499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B09E34-A141-D2FA-9510-B4FD29C4D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276" y="2240841"/>
            <a:ext cx="4885873" cy="24271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cb3668bc2_1_4"/>
          <p:cNvSpPr txBox="1">
            <a:spLocks noGrp="1"/>
          </p:cNvSpPr>
          <p:nvPr>
            <p:ph type="title"/>
          </p:nvPr>
        </p:nvSpPr>
        <p:spPr>
          <a:xfrm>
            <a:off x="914400" y="1057274"/>
            <a:ext cx="10511700" cy="101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2C8F"/>
                </a:solidFill>
              </a:rPr>
              <a:t>CONCLUSION</a:t>
            </a:r>
            <a:endParaRPr/>
          </a:p>
        </p:txBody>
      </p:sp>
      <p:sp>
        <p:nvSpPr>
          <p:cNvPr id="217" name="Google Shape;217;g2ccb3668bc2_1_4"/>
          <p:cNvSpPr txBox="1">
            <a:spLocks noGrp="1"/>
          </p:cNvSpPr>
          <p:nvPr>
            <p:ph type="body" idx="1"/>
          </p:nvPr>
        </p:nvSpPr>
        <p:spPr>
          <a:xfrm>
            <a:off x="914400" y="2316067"/>
            <a:ext cx="10511700" cy="39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Font typeface="Arial"/>
              <a:buChar char="●"/>
            </a:pPr>
            <a:r>
              <a:rPr lang="en-US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rPr>
              <a:t>It’s a simple CRUD Application</a:t>
            </a:r>
            <a:endParaRPr>
              <a:solidFill>
                <a:srgbClr val="1F2C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Font typeface="Arial"/>
              <a:buChar char="●"/>
            </a:pPr>
            <a:r>
              <a:rPr lang="en-US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rPr>
              <a:t>This application Allows students to register with the system by providing their personal information.</a:t>
            </a:r>
            <a:endParaRPr>
              <a:solidFill>
                <a:srgbClr val="1F2C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Font typeface="Arial"/>
              <a:buChar char="●"/>
            </a:pPr>
            <a:r>
              <a:rPr lang="en-US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rPr>
              <a:t>The app Verifies and stores student registration details securely in the system database.</a:t>
            </a:r>
            <a:endParaRPr>
              <a:solidFill>
                <a:srgbClr val="1F2C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Font typeface="Arial"/>
              <a:buChar char="●"/>
            </a:pPr>
            <a:r>
              <a:rPr lang="en-US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rPr>
              <a:t>It Provides a user-friendly interface for students to easily complete the registration process.</a:t>
            </a:r>
            <a:endParaRPr>
              <a:solidFill>
                <a:srgbClr val="1F2C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Font typeface="Arial"/>
              <a:buChar char="●"/>
            </a:pPr>
            <a:r>
              <a:rPr lang="en-US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rPr>
              <a:t>This app Enable students to view their academic performance by accessing their marks or grades</a:t>
            </a:r>
            <a:endParaRPr>
              <a:solidFill>
                <a:srgbClr val="1F2C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Font typeface="Arial"/>
              <a:buChar char="●"/>
            </a:pPr>
            <a:r>
              <a:rPr lang="en-US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rPr>
              <a:t>The application Displays marks in a clear and organized manner.</a:t>
            </a:r>
            <a:endParaRPr>
              <a:solidFill>
                <a:srgbClr val="1F2C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Font typeface="Arial"/>
              <a:buChar char="●"/>
            </a:pPr>
            <a:r>
              <a:rPr lang="en-US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rPr>
              <a:t>This application has Confidentiality and security of student marks data, allowing access only to authorized users.</a:t>
            </a:r>
            <a:endParaRPr>
              <a:solidFill>
                <a:srgbClr val="1F2C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ccb3668bc2_1_4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700" cy="471600"/>
          </a:xfrm>
          <a:prstGeom prst="rect">
            <a:avLst/>
          </a:prstGeom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Widescreen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EB Garamond</vt:lpstr>
      <vt:lpstr>Arial Black</vt:lpstr>
      <vt:lpstr>Custom</vt:lpstr>
      <vt:lpstr> JAVA FULL STACK INTERNSHIP        A PROJECT PRESENTATION ON  Academic requirement   Under the guidance of  Srikanth -  Senior technical Consultant  DLithe</vt:lpstr>
      <vt:lpstr>CONTENTS</vt:lpstr>
      <vt:lpstr>INTRODUCTION</vt:lpstr>
      <vt:lpstr>PROBLEM STATEMENT</vt:lpstr>
      <vt:lpstr>OBJECTIVES</vt:lpstr>
      <vt:lpstr>METHODOLOGY</vt:lpstr>
      <vt:lpstr>IMPLEMENTATION</vt:lpstr>
      <vt:lpstr>RESULTS &amp; ANALYSIS</vt:lpstr>
      <vt:lpstr>CONCLUSION</vt:lpstr>
      <vt:lpstr>REFERENCES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FULL STACK INTERNSHIP        A PROJECT PRESENTATION ON  Academic requirement   Under the guidance of  Srikanth -  Senior technical Consultant  DLithe</dc:title>
  <dc:creator>kal kiel</dc:creator>
  <cp:lastModifiedBy>Vikram V K</cp:lastModifiedBy>
  <cp:revision>1</cp:revision>
  <dcterms:created xsi:type="dcterms:W3CDTF">2024-04-15T04:33:00Z</dcterms:created>
  <dcterms:modified xsi:type="dcterms:W3CDTF">2024-04-22T04:42:42Z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8B721217A26A412198014FFCB51AFA41_12</vt:lpwstr>
  </property>
  <property fmtid="{D5CDD505-2E9C-101B-9397-08002B2CF9AE}" pid="4" name="KSOProductBuildVer">
    <vt:lpwstr>1033-12.2.0.13489</vt:lpwstr>
  </property>
</Properties>
</file>