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319" r:id="rId9"/>
    <p:sldId id="273" r:id="rId10"/>
    <p:sldId id="322" r:id="rId11"/>
    <p:sldId id="324" r:id="rId12"/>
    <p:sldId id="323" r:id="rId13"/>
    <p:sldId id="325" r:id="rId14"/>
    <p:sldId id="274" r:id="rId15"/>
    <p:sldId id="320" r:id="rId16"/>
    <p:sldId id="321" r:id="rId17"/>
    <p:sldId id="261" r:id="rId18"/>
    <p:sldId id="276" r:id="rId19"/>
    <p:sldId id="262" r:id="rId20"/>
    <p:sldId id="263" r:id="rId21"/>
    <p:sldId id="326" r:id="rId22"/>
    <p:sldId id="327" r:id="rId23"/>
    <p:sldId id="277" r:id="rId24"/>
    <p:sldId id="278" r:id="rId25"/>
    <p:sldId id="279" r:id="rId26"/>
    <p:sldId id="280" r:id="rId27"/>
    <p:sldId id="281" r:id="rId28"/>
    <p:sldId id="266" r:id="rId29"/>
    <p:sldId id="282" r:id="rId30"/>
    <p:sldId id="283" r:id="rId31"/>
    <p:sldId id="284" r:id="rId32"/>
    <p:sldId id="285" r:id="rId33"/>
    <p:sldId id="286" r:id="rId34"/>
    <p:sldId id="287" r:id="rId35"/>
    <p:sldId id="328" r:id="rId36"/>
    <p:sldId id="329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09" r:id="rId45"/>
    <p:sldId id="305" r:id="rId46"/>
    <p:sldId id="306" r:id="rId47"/>
    <p:sldId id="307" r:id="rId48"/>
    <p:sldId id="295" r:id="rId49"/>
    <p:sldId id="308" r:id="rId50"/>
    <p:sldId id="296" r:id="rId51"/>
    <p:sldId id="330" r:id="rId52"/>
    <p:sldId id="331" r:id="rId53"/>
    <p:sldId id="310" r:id="rId54"/>
    <p:sldId id="311" r:id="rId55"/>
    <p:sldId id="312" r:id="rId56"/>
    <p:sldId id="336" r:id="rId57"/>
    <p:sldId id="313" r:id="rId58"/>
    <p:sldId id="297" r:id="rId59"/>
    <p:sldId id="338" r:id="rId60"/>
    <p:sldId id="339" r:id="rId61"/>
    <p:sldId id="340" r:id="rId62"/>
    <p:sldId id="341" r:id="rId63"/>
    <p:sldId id="299" r:id="rId64"/>
    <p:sldId id="300" r:id="rId65"/>
    <p:sldId id="337" r:id="rId66"/>
    <p:sldId id="301" r:id="rId67"/>
    <p:sldId id="314" r:id="rId68"/>
    <p:sldId id="315" r:id="rId69"/>
    <p:sldId id="316" r:id="rId70"/>
    <p:sldId id="317" r:id="rId71"/>
    <p:sldId id="318" r:id="rId72"/>
    <p:sldId id="335" r:id="rId73"/>
    <p:sldId id="343" r:id="rId74"/>
    <p:sldId id="342" r:id="rId75"/>
    <p:sldId id="303" r:id="rId76"/>
    <p:sldId id="302" r:id="rId77"/>
    <p:sldId id="304" r:id="rId78"/>
    <p:sldId id="345" r:id="rId79"/>
    <p:sldId id="344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8DA4-38BA-4305-AD9D-8D1D27C05655}" type="datetimeFigureOut">
              <a:rPr lang="en-US" smtClean="0"/>
              <a:pPr/>
              <a:t>1/14/2023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146A-760F-4578-858C-B7296DCCE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8DA4-38BA-4305-AD9D-8D1D27C05655}" type="datetimeFigureOut">
              <a:rPr lang="en-US" smtClean="0"/>
              <a:pPr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146A-760F-4578-858C-B7296DCCE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8DA4-38BA-4305-AD9D-8D1D27C05655}" type="datetimeFigureOut">
              <a:rPr lang="en-US" smtClean="0"/>
              <a:pPr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146A-760F-4578-858C-B7296DCCE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8DA4-38BA-4305-AD9D-8D1D27C05655}" type="datetimeFigureOut">
              <a:rPr lang="en-US" smtClean="0"/>
              <a:pPr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146A-760F-4578-858C-B7296DCCE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8DA4-38BA-4305-AD9D-8D1D27C05655}" type="datetimeFigureOut">
              <a:rPr lang="en-US" smtClean="0"/>
              <a:pPr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146A-760F-4578-858C-B7296DCCE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8DA4-38BA-4305-AD9D-8D1D27C05655}" type="datetimeFigureOut">
              <a:rPr lang="en-US" smtClean="0"/>
              <a:pPr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146A-760F-4578-858C-B7296DCCE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8DA4-38BA-4305-AD9D-8D1D27C05655}" type="datetimeFigureOut">
              <a:rPr lang="en-US" smtClean="0"/>
              <a:pPr/>
              <a:t>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146A-760F-4578-858C-B7296DCCE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8DA4-38BA-4305-AD9D-8D1D27C05655}" type="datetimeFigureOut">
              <a:rPr lang="en-US" smtClean="0"/>
              <a:pPr/>
              <a:t>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146A-760F-4578-858C-B7296DCCE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8DA4-38BA-4305-AD9D-8D1D27C05655}" type="datetimeFigureOut">
              <a:rPr lang="en-US" smtClean="0"/>
              <a:pPr/>
              <a:t>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146A-760F-4578-858C-B7296DCCE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8DA4-38BA-4305-AD9D-8D1D27C05655}" type="datetimeFigureOut">
              <a:rPr lang="en-US" smtClean="0"/>
              <a:pPr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146A-760F-4578-858C-B7296DCCE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8DA4-38BA-4305-AD9D-8D1D27C05655}" type="datetimeFigureOut">
              <a:rPr lang="en-US" smtClean="0"/>
              <a:pPr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A71146A-760F-4578-858C-B7296DCCE8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0698DA4-38BA-4305-AD9D-8D1D27C05655}" type="datetimeFigureOut">
              <a:rPr lang="en-US" smtClean="0"/>
              <a:pPr/>
              <a:t>1/14/2023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A71146A-760F-4578-858C-B7296DCCE8C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anaconda/python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Basic Concepts and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176730"/>
            <a:ext cx="7854696" cy="1752600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Module 1</a:t>
            </a:r>
          </a:p>
          <a:p>
            <a:r>
              <a:rPr lang="en-IN" sz="2800" b="1" dirty="0" smtClean="0"/>
              <a:t>3</a:t>
            </a:r>
            <a:r>
              <a:rPr lang="en-IN" sz="2800" b="1" baseline="30000" dirty="0" smtClean="0"/>
              <a:t>rd</a:t>
            </a:r>
            <a:r>
              <a:rPr lang="en-IN" sz="2800" b="1" dirty="0" smtClean="0"/>
              <a:t> Semester MCA</a:t>
            </a:r>
          </a:p>
          <a:p>
            <a:r>
              <a:rPr lang="en-IN" sz="2800" b="1" dirty="0" smtClean="0"/>
              <a:t>SDIT</a:t>
            </a:r>
          </a:p>
          <a:p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SEQUENCE TYPES: UNICODE STRINGS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Unicode strings can be used to store</a:t>
            </a:r>
          </a:p>
          <a:p>
            <a:pPr>
              <a:buNone/>
            </a:pPr>
            <a:r>
              <a:rPr lang="en-US" dirty="0" smtClean="0"/>
              <a:t>and manipulate Unicode data.</a:t>
            </a:r>
          </a:p>
          <a:p>
            <a:pPr>
              <a:buNone/>
            </a:pPr>
            <a:r>
              <a:rPr lang="en-US" dirty="0" smtClean="0"/>
              <a:t>As simple as creating a normal string (just put a 'u' on it!).</a:t>
            </a:r>
          </a:p>
          <a:p>
            <a:pPr>
              <a:buNone/>
            </a:pPr>
            <a:r>
              <a:rPr lang="en-US" dirty="0" smtClean="0"/>
              <a:t>Use Unicode-Escape encoding for special</a:t>
            </a:r>
          </a:p>
          <a:p>
            <a:pPr>
              <a:buNone/>
            </a:pPr>
            <a:r>
              <a:rPr lang="en-US" dirty="0" smtClean="0"/>
              <a:t>characters.</a:t>
            </a:r>
          </a:p>
          <a:p>
            <a:pPr>
              <a:buNone/>
            </a:pPr>
            <a:r>
              <a:rPr lang="en-US" dirty="0" smtClean="0"/>
              <a:t>Also has a raw mode, use '</a:t>
            </a:r>
            <a:r>
              <a:rPr lang="en-US" dirty="0" err="1" smtClean="0"/>
              <a:t>ur</a:t>
            </a:r>
            <a:r>
              <a:rPr lang="en-US" dirty="0" smtClean="0"/>
              <a:t>' as a prefix.</a:t>
            </a:r>
          </a:p>
          <a:p>
            <a:pPr>
              <a:buNone/>
            </a:pPr>
            <a:r>
              <a:rPr lang="en-US" dirty="0" smtClean="0"/>
              <a:t>To translate to a regular string, use the</a:t>
            </a:r>
          </a:p>
          <a:p>
            <a:pPr>
              <a:buNone/>
            </a:pPr>
            <a:r>
              <a:rPr lang="en-US" dirty="0" smtClean="0"/>
              <a:t>encode() method.</a:t>
            </a:r>
          </a:p>
          <a:p>
            <a:pPr>
              <a:buNone/>
            </a:pPr>
            <a:r>
              <a:rPr lang="en-US" dirty="0" smtClean="0"/>
              <a:t>To translate from a regular string to</a:t>
            </a:r>
          </a:p>
          <a:p>
            <a:pPr>
              <a:buNone/>
            </a:pPr>
            <a:r>
              <a:rPr lang="en-US" dirty="0" smtClean="0"/>
              <a:t>Unicode, use the </a:t>
            </a:r>
            <a:r>
              <a:rPr lang="en-US" dirty="0" err="1" smtClean="0"/>
              <a:t>unicode</a:t>
            </a:r>
            <a:r>
              <a:rPr lang="en-US" dirty="0" smtClean="0"/>
              <a:t>() function.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357850"/>
          </a:xfrm>
        </p:spPr>
        <p:txBody>
          <a:bodyPr numCol="2">
            <a:normAutofit/>
          </a:bodyPr>
          <a:lstStyle/>
          <a:p>
            <a:pPr>
              <a:buNone/>
            </a:pPr>
            <a:r>
              <a:rPr lang="en-US" sz="2400" dirty="0" smtClean="0"/>
              <a:t>myunicodestr1 = </a:t>
            </a:r>
            <a:r>
              <a:rPr lang="en-US" sz="2400" dirty="0" err="1" smtClean="0"/>
              <a:t>u"Hi</a:t>
            </a:r>
            <a:r>
              <a:rPr lang="en-US" sz="2400" dirty="0" smtClean="0"/>
              <a:t> Class!"</a:t>
            </a:r>
          </a:p>
          <a:p>
            <a:pPr>
              <a:buNone/>
            </a:pPr>
            <a:r>
              <a:rPr lang="en-US" sz="2400" dirty="0" smtClean="0"/>
              <a:t>myunicodestr2 =</a:t>
            </a:r>
          </a:p>
          <a:p>
            <a:pPr>
              <a:buNone/>
            </a:pPr>
            <a:r>
              <a:rPr lang="en-US" sz="2400" dirty="0" smtClean="0"/>
              <a:t>"Hi\u0020Class!“</a:t>
            </a:r>
          </a:p>
          <a:p>
            <a:pPr>
              <a:buNone/>
            </a:pPr>
            <a:r>
              <a:rPr lang="en-US" sz="2400" dirty="0" smtClean="0"/>
              <a:t>print </a:t>
            </a:r>
            <a:r>
              <a:rPr lang="en-US" sz="2400" dirty="0" err="1" smtClean="0"/>
              <a:t>myunicodestrl</a:t>
            </a:r>
            <a:r>
              <a:rPr lang="en-US" sz="2400" dirty="0" smtClean="0"/>
              <a:t>, myunicodestr2</a:t>
            </a:r>
          </a:p>
          <a:p>
            <a:pPr>
              <a:buNone/>
            </a:pPr>
            <a:r>
              <a:rPr lang="en-US" sz="2400" dirty="0" err="1" smtClean="0"/>
              <a:t>newunicode</a:t>
            </a:r>
            <a:r>
              <a:rPr lang="en-US" sz="2400" dirty="0" smtClean="0"/>
              <a:t> =u'\xe4\xf6\</a:t>
            </a:r>
            <a:r>
              <a:rPr lang="en-US" sz="2400" dirty="0" err="1" smtClean="0"/>
              <a:t>xfc</a:t>
            </a:r>
            <a:r>
              <a:rPr lang="en-US" sz="2400" dirty="0" smtClean="0"/>
              <a:t>'</a:t>
            </a:r>
          </a:p>
          <a:p>
            <a:pPr>
              <a:buNone/>
            </a:pPr>
            <a:r>
              <a:rPr lang="en-US" sz="2400" dirty="0" smtClean="0"/>
              <a:t>print </a:t>
            </a:r>
            <a:r>
              <a:rPr lang="en-US" sz="2400" dirty="0" err="1" smtClean="0"/>
              <a:t>newunicode</a:t>
            </a: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newstr</a:t>
            </a:r>
            <a:r>
              <a:rPr lang="en-US" sz="2400" dirty="0" smtClean="0"/>
              <a:t> = </a:t>
            </a:r>
            <a:r>
              <a:rPr lang="en-US" sz="2400" dirty="0" err="1" smtClean="0"/>
              <a:t>newunicode.encode</a:t>
            </a:r>
            <a:r>
              <a:rPr lang="en-US" sz="2400" dirty="0" smtClean="0"/>
              <a:t>('utf-8')</a:t>
            </a:r>
          </a:p>
          <a:p>
            <a:pPr>
              <a:buNone/>
            </a:pPr>
            <a:r>
              <a:rPr lang="en-US" sz="2400" dirty="0" smtClean="0"/>
              <a:t>print </a:t>
            </a:r>
            <a:r>
              <a:rPr lang="en-US" sz="2400" dirty="0" err="1" smtClean="0"/>
              <a:t>newstr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print </a:t>
            </a:r>
            <a:r>
              <a:rPr lang="en-US" sz="2400" dirty="0" err="1" smtClean="0"/>
              <a:t>unicode</a:t>
            </a:r>
            <a:r>
              <a:rPr lang="en-US" sz="2400" dirty="0" smtClean="0"/>
              <a:t> (</a:t>
            </a:r>
            <a:r>
              <a:rPr lang="en-US" sz="2400" dirty="0" err="1" smtClean="0"/>
              <a:t>newstr</a:t>
            </a:r>
            <a:r>
              <a:rPr lang="en-US" sz="2400" dirty="0" smtClean="0"/>
              <a:t>, 'utf-8')</a:t>
            </a:r>
            <a:endParaRPr lang="en-IN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 lvl="1">
              <a:buNone/>
            </a:pPr>
            <a:r>
              <a:rPr lang="en-US" sz="2200" dirty="0" smtClean="0"/>
              <a:t>Output:</a:t>
            </a:r>
          </a:p>
          <a:p>
            <a:pPr lvl="1">
              <a:buNone/>
            </a:pPr>
            <a:r>
              <a:rPr lang="en-US" sz="2200" dirty="0" smtClean="0"/>
              <a:t>Hi Class! Hi Class!</a:t>
            </a:r>
          </a:p>
          <a:p>
            <a:pPr lvl="1">
              <a:buNone/>
            </a:pPr>
            <a:r>
              <a:rPr lang="en-US" sz="2200" dirty="0" err="1" smtClean="0"/>
              <a:t>äöu</a:t>
            </a:r>
            <a:endParaRPr lang="en-US" sz="2200" dirty="0" smtClean="0"/>
          </a:p>
          <a:p>
            <a:pPr lvl="1">
              <a:buNone/>
            </a:pPr>
            <a:r>
              <a:rPr lang="en-US" sz="2200" dirty="0" err="1" smtClean="0"/>
              <a:t>äöü</a:t>
            </a:r>
            <a:endParaRPr lang="en-US" sz="2200" dirty="0" smtClean="0"/>
          </a:p>
          <a:p>
            <a:pPr lvl="1">
              <a:buNone/>
            </a:pPr>
            <a:r>
              <a:rPr lang="en-US" sz="2200" dirty="0" err="1" smtClean="0"/>
              <a:t>äöü</a:t>
            </a: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143000"/>
          </a:xfrm>
        </p:spPr>
        <p:txBody>
          <a:bodyPr/>
          <a:lstStyle/>
          <a:p>
            <a:r>
              <a:rPr lang="en-US" dirty="0" smtClean="0"/>
              <a:t>SEQUENCE TYPES: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857784"/>
          </a:xfrm>
        </p:spPr>
        <p:txBody>
          <a:bodyPr numCol="1">
            <a:noAutofit/>
          </a:bodyPr>
          <a:lstStyle/>
          <a:p>
            <a:pPr>
              <a:buNone/>
            </a:pPr>
            <a:r>
              <a:rPr lang="en-US" sz="2800" dirty="0" smtClean="0"/>
              <a:t>Lists are an incredibly useful compound data type.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2800" dirty="0" smtClean="0"/>
              <a:t>Lists can be initialized by the constructor, or with a bracket structure containing or more elements.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2800" dirty="0" smtClean="0"/>
              <a:t>Lists are mutable - it is possible to change their contents. They contain the additional mutable operations.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800" dirty="0" smtClean="0"/>
              <a:t>Lists are </a:t>
            </a:r>
            <a:r>
              <a:rPr lang="en-US" sz="2800" dirty="0" err="1" smtClean="0"/>
              <a:t>nestable</a:t>
            </a:r>
            <a:r>
              <a:rPr lang="en-US" sz="2800" dirty="0" smtClean="0"/>
              <a:t>. </a:t>
            </a:r>
          </a:p>
          <a:p>
            <a:pPr>
              <a:buNone/>
            </a:pPr>
            <a:r>
              <a:rPr lang="en-US" sz="2800" dirty="0" smtClean="0"/>
              <a:t>Feel free to create lists of lists of lists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8706"/>
            <a:ext cx="8229600" cy="553212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mylist</a:t>
            </a:r>
            <a:r>
              <a:rPr lang="en-US" dirty="0" smtClean="0"/>
              <a:t> = [42, 'apple', </a:t>
            </a:r>
            <a:r>
              <a:rPr lang="en-US" dirty="0" err="1" smtClean="0"/>
              <a:t>ufunicode</a:t>
            </a:r>
            <a:r>
              <a:rPr lang="en-US" dirty="0" smtClean="0"/>
              <a:t> apple', 5234656]</a:t>
            </a:r>
          </a:p>
          <a:p>
            <a:pPr>
              <a:buNone/>
            </a:pPr>
            <a:r>
              <a:rPr lang="en-US" dirty="0" smtClean="0"/>
              <a:t>print </a:t>
            </a:r>
            <a:r>
              <a:rPr lang="en-US" dirty="0" err="1" smtClean="0"/>
              <a:t>mylist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mylist</a:t>
            </a:r>
            <a:r>
              <a:rPr lang="en-US" dirty="0" smtClean="0"/>
              <a:t> [2] = 'banana'</a:t>
            </a:r>
          </a:p>
          <a:p>
            <a:pPr>
              <a:buNone/>
            </a:pPr>
            <a:r>
              <a:rPr lang="en-US" dirty="0" smtClean="0"/>
              <a:t>print </a:t>
            </a:r>
            <a:r>
              <a:rPr lang="en-US" dirty="0" err="1" smtClean="0"/>
              <a:t>mylist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mylist</a:t>
            </a:r>
            <a:r>
              <a:rPr lang="en-US" dirty="0" smtClean="0"/>
              <a:t> [3] = [['</a:t>
            </a:r>
            <a:r>
              <a:rPr lang="en-US" dirty="0" err="1" smtClean="0"/>
              <a:t>iteml</a:t>
            </a:r>
            <a:r>
              <a:rPr lang="en-US" dirty="0" smtClean="0"/>
              <a:t>', 'item2 ['item3', 'item4']]</a:t>
            </a:r>
          </a:p>
          <a:p>
            <a:pPr>
              <a:buNone/>
            </a:pPr>
            <a:r>
              <a:rPr lang="en-US" dirty="0" smtClean="0"/>
              <a:t>print </a:t>
            </a:r>
            <a:r>
              <a:rPr lang="en-US" dirty="0" err="1" smtClean="0"/>
              <a:t>mylist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mylist.sort</a:t>
            </a:r>
            <a:r>
              <a:rPr lang="en-US" dirty="0" smtClean="0"/>
              <a:t> ()</a:t>
            </a:r>
          </a:p>
          <a:p>
            <a:pPr>
              <a:buNone/>
            </a:pPr>
            <a:r>
              <a:rPr lang="en-US" dirty="0" smtClean="0"/>
              <a:t>print </a:t>
            </a:r>
            <a:r>
              <a:rPr lang="en-US" dirty="0" err="1" smtClean="0"/>
              <a:t>mylist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print mylist.pop()</a:t>
            </a:r>
          </a:p>
          <a:p>
            <a:pPr>
              <a:buNone/>
            </a:pPr>
            <a:r>
              <a:rPr lang="en-US" dirty="0" err="1" smtClean="0"/>
              <a:t>mynewlist</a:t>
            </a:r>
            <a:r>
              <a:rPr lang="en-US" dirty="0" smtClean="0"/>
              <a:t> = [x*2 for x in range (0,5)]</a:t>
            </a:r>
          </a:p>
          <a:p>
            <a:pPr>
              <a:buNone/>
            </a:pPr>
            <a:r>
              <a:rPr lang="en-US" dirty="0" smtClean="0"/>
              <a:t>print </a:t>
            </a:r>
            <a:r>
              <a:rPr lang="en-US" dirty="0" err="1" smtClean="0"/>
              <a:t>mynewlist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Output:</a:t>
            </a:r>
          </a:p>
          <a:p>
            <a:pPr>
              <a:buNone/>
            </a:pPr>
            <a:r>
              <a:rPr lang="en-US" dirty="0" smtClean="0"/>
              <a:t>(42. 'apple', </a:t>
            </a:r>
            <a:r>
              <a:rPr lang="en-US" dirty="0" err="1" smtClean="0"/>
              <a:t>u'unicode</a:t>
            </a:r>
            <a:r>
              <a:rPr lang="en-US" dirty="0" smtClean="0"/>
              <a:t> apple, 5234656)</a:t>
            </a:r>
          </a:p>
          <a:p>
            <a:pPr>
              <a:buNone/>
            </a:pPr>
            <a:r>
              <a:rPr lang="en-US" dirty="0" smtClean="0"/>
              <a:t>(42, 'apple', banana, 5234656)</a:t>
            </a:r>
          </a:p>
          <a:p>
            <a:pPr>
              <a:buNone/>
            </a:pPr>
            <a:r>
              <a:rPr lang="en-US" dirty="0" smtClean="0"/>
              <a:t>(42, apple, banana', [[item1", item21, [item, tem</a:t>
            </a:r>
          </a:p>
          <a:p>
            <a:pPr>
              <a:buNone/>
            </a:pPr>
            <a:r>
              <a:rPr lang="en-US" dirty="0" smtClean="0"/>
              <a:t>[42, [[item1", "item2] [item3, item4] apple banana)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SEQUENCE TYPES: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8838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Created by simply enclosing characters in either single-or double-quotes.</a:t>
            </a:r>
          </a:p>
          <a:p>
            <a:r>
              <a:rPr lang="en-US" dirty="0" smtClean="0"/>
              <a:t>It's enough to simply assign the string to a variable.</a:t>
            </a:r>
          </a:p>
          <a:p>
            <a:r>
              <a:rPr lang="en-US" dirty="0" smtClean="0"/>
              <a:t>Strings are immutable.</a:t>
            </a:r>
          </a:p>
          <a:p>
            <a:r>
              <a:rPr lang="en-US" dirty="0" smtClean="0"/>
              <a:t>There are a tremendous amount of built-in string-methods (listed here) </a:t>
            </a:r>
          </a:p>
          <a:p>
            <a:pPr>
              <a:buNone/>
            </a:pPr>
            <a:r>
              <a:rPr lang="en-US" dirty="0" err="1" smtClean="0"/>
              <a:t>mystring</a:t>
            </a:r>
            <a:r>
              <a:rPr lang="en-US" dirty="0" smtClean="0"/>
              <a:t> "Hi, I'm a string!“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5776"/>
            <a:ext cx="8305800" cy="1143000"/>
          </a:xfrm>
        </p:spPr>
        <p:txBody>
          <a:bodyPr>
            <a:normAutofit/>
          </a:bodyPr>
          <a:lstStyle/>
          <a:p>
            <a:r>
              <a:rPr lang="en-IN" sz="4000" dirty="0" smtClean="0"/>
              <a:t>List , </a:t>
            </a:r>
            <a:r>
              <a:rPr lang="en-IN" sz="4000" dirty="0" err="1" smtClean="0"/>
              <a:t>Tuple</a:t>
            </a:r>
            <a:r>
              <a:rPr lang="en-IN" sz="4000" dirty="0" smtClean="0"/>
              <a:t>, Set, Dictionary</a:t>
            </a:r>
            <a:endParaRPr 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6436" y="863621"/>
            <a:ext cx="7723216" cy="5780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0223" y="1000108"/>
            <a:ext cx="8113743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215206" y="284535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d={}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29124" y="2857496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b=set(a)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00298" y="285749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t=()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472" y="285749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T=[]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" y="357166"/>
            <a:ext cx="904399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Variables, Expressions and Statements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334"/>
            <a:ext cx="8229600" cy="438912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A variable is a named place in the memory.</a:t>
            </a:r>
          </a:p>
          <a:p>
            <a:pPr lvl="1"/>
            <a:r>
              <a:rPr lang="en-US" dirty="0" smtClean="0"/>
              <a:t>Stores data.</a:t>
            </a:r>
          </a:p>
          <a:p>
            <a:pPr lvl="1"/>
            <a:r>
              <a:rPr lang="en-US" dirty="0" smtClean="0"/>
              <a:t>Data is used using the variable “name”.</a:t>
            </a:r>
          </a:p>
          <a:p>
            <a:pPr lvl="1"/>
            <a:r>
              <a:rPr lang="en-US" dirty="0" smtClean="0"/>
              <a:t>An assignment statement creates new variables.</a:t>
            </a:r>
          </a:p>
          <a:p>
            <a:pPr lvl="1"/>
            <a:r>
              <a:rPr lang="en-US" dirty="0" smtClean="0"/>
              <a:t>The type of it will be decided by the value assigned to it.</a:t>
            </a:r>
          </a:p>
          <a:p>
            <a:pPr>
              <a:buNone/>
            </a:pPr>
            <a:r>
              <a:rPr lang="en-US" dirty="0" smtClean="0"/>
              <a:t>Values and types : </a:t>
            </a:r>
          </a:p>
          <a:p>
            <a:pPr lvl="1"/>
            <a:r>
              <a:rPr lang="en-US" dirty="0" smtClean="0"/>
              <a:t>A value is basic things, like a letter or a number. </a:t>
            </a:r>
          </a:p>
          <a:p>
            <a:pPr lvl="1">
              <a:buNone/>
            </a:pPr>
            <a:r>
              <a:rPr lang="en-US" dirty="0" err="1" smtClean="0"/>
              <a:t>i.e</a:t>
            </a:r>
            <a:r>
              <a:rPr lang="en-US" dirty="0" smtClean="0"/>
              <a:t>, 1, 2, and 'Hello, World!'.</a:t>
            </a:r>
          </a:p>
          <a:p>
            <a:pPr lvl="1"/>
            <a:r>
              <a:rPr lang="en-US" dirty="0" smtClean="0"/>
              <a:t>These values belong to different types: </a:t>
            </a:r>
          </a:p>
          <a:p>
            <a:pPr lvl="2"/>
            <a:r>
              <a:rPr lang="en-US" dirty="0" smtClean="0"/>
              <a:t>2 is an integer,  </a:t>
            </a:r>
          </a:p>
          <a:p>
            <a:pPr lvl="2"/>
            <a:r>
              <a:rPr lang="en-US" dirty="0" smtClean="0"/>
              <a:t>'Hello, World!' is a string,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5715016"/>
            <a:ext cx="521497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sz="2800" b="1" dirty="0" smtClean="0"/>
              <a:t>Rules to follow when naming the variables</a:t>
            </a:r>
            <a:r>
              <a:rPr lang="en-US" sz="2800" dirty="0" smtClean="0"/>
              <a:t>.</a:t>
            </a:r>
          </a:p>
          <a:p>
            <a:pPr lvl="1"/>
            <a:r>
              <a:rPr lang="en-US" dirty="0" smtClean="0"/>
              <a:t>Variable names can contain letters, numbers, and the underscore.</a:t>
            </a:r>
          </a:p>
          <a:p>
            <a:pPr lvl="1"/>
            <a:r>
              <a:rPr lang="en-US" dirty="0" smtClean="0"/>
              <a:t>Variable names cannot contain spaces and other special characters.</a:t>
            </a:r>
          </a:p>
          <a:p>
            <a:pPr lvl="1"/>
            <a:r>
              <a:rPr lang="en-US" dirty="0" smtClean="0"/>
              <a:t>Variable names cannot start with a number.</a:t>
            </a:r>
          </a:p>
          <a:p>
            <a:pPr lvl="1"/>
            <a:r>
              <a:rPr lang="en-US" dirty="0" smtClean="0"/>
              <a:t>Case matters—for instance, temp and Temp are different.</a:t>
            </a:r>
          </a:p>
          <a:p>
            <a:pPr lvl="1"/>
            <a:r>
              <a:rPr lang="en-US" dirty="0" smtClean="0"/>
              <a:t>Keywords cannot be used as a variable name.</a:t>
            </a:r>
          </a:p>
          <a:p>
            <a:pPr lvl="0"/>
            <a:r>
              <a:rPr lang="en-US" dirty="0" smtClean="0"/>
              <a:t>Valid variable names are:	Spam,	eggs,	spam23 ,_speed</a:t>
            </a:r>
          </a:p>
          <a:p>
            <a:pPr lvl="0"/>
            <a:r>
              <a:rPr lang="en-US" dirty="0" smtClean="0"/>
              <a:t>Underscore character (_) can appear in a name. Ex: </a:t>
            </a:r>
            <a:r>
              <a:rPr lang="en-US" i="1" dirty="0" err="1" smtClean="0"/>
              <a:t>my_first_variable</a:t>
            </a:r>
            <a:r>
              <a:rPr lang="en-US" i="1" dirty="0" smtClean="0"/>
              <a:t> 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As Python is case-sensitive, variable name </a:t>
            </a:r>
            <a:r>
              <a:rPr lang="en-US" i="1" dirty="0" smtClean="0"/>
              <a:t>sample </a:t>
            </a:r>
            <a:r>
              <a:rPr lang="en-US" dirty="0" smtClean="0"/>
              <a:t>is different from </a:t>
            </a:r>
            <a:r>
              <a:rPr lang="en-US" i="1" dirty="0" smtClean="0"/>
              <a:t>SAMPLE 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invalid variable </a:t>
            </a:r>
          </a:p>
          <a:p>
            <a:pPr lvl="1">
              <a:buNone/>
            </a:pPr>
            <a:r>
              <a:rPr lang="en-US" dirty="0" smtClean="0"/>
              <a:t>&gt;&gt;&gt; 76trombones = 'big parade‘ 	&gt;&gt;&gt; more@ = 1000000 	     &gt;&gt;&gt; class = 'Advanced'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&gt;&gt;&gt; message = 'And now for something completely different' </a:t>
            </a:r>
          </a:p>
          <a:p>
            <a:pPr>
              <a:buNone/>
            </a:pPr>
            <a:r>
              <a:rPr lang="en-US" dirty="0" smtClean="0"/>
              <a:t>&gt;&gt;&gt; n = 17</a:t>
            </a:r>
          </a:p>
          <a:p>
            <a:pPr>
              <a:buNone/>
            </a:pPr>
            <a:r>
              <a:rPr lang="en-US" dirty="0" smtClean="0"/>
              <a:t>&gt;&gt;&gt; pi = 3.1415926535897932</a:t>
            </a:r>
          </a:p>
          <a:p>
            <a:pPr>
              <a:buNone/>
            </a:pPr>
            <a:r>
              <a:rPr lang="en-US" dirty="0" smtClean="0"/>
              <a:t>The type of a variable is the type of the value it refers to. </a:t>
            </a:r>
          </a:p>
          <a:p>
            <a:pPr>
              <a:buNone/>
            </a:pPr>
            <a:r>
              <a:rPr lang="en-US" dirty="0" smtClean="0"/>
              <a:t>&gt;&gt;&gt; type(message) </a:t>
            </a:r>
          </a:p>
          <a:p>
            <a:pPr>
              <a:buNone/>
            </a:pPr>
            <a:r>
              <a:rPr lang="en-IN" dirty="0" smtClean="0"/>
              <a:t>&lt;type ‘</a:t>
            </a:r>
            <a:r>
              <a:rPr lang="en-IN" dirty="0" err="1" smtClean="0"/>
              <a:t>str</a:t>
            </a:r>
            <a:r>
              <a:rPr lang="en-IN" dirty="0" smtClean="0"/>
              <a:t>’&gt;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&gt;&gt;&gt; type(n) </a:t>
            </a:r>
          </a:p>
          <a:p>
            <a:pPr>
              <a:buNone/>
            </a:pPr>
            <a:r>
              <a:rPr lang="en-IN" dirty="0" smtClean="0"/>
              <a:t>&lt;type ‘</a:t>
            </a:r>
            <a:r>
              <a:rPr lang="en-IN" dirty="0" err="1" smtClean="0"/>
              <a:t>int</a:t>
            </a:r>
            <a:r>
              <a:rPr lang="en-IN" dirty="0" smtClean="0"/>
              <a:t>’&gt;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&gt;&gt;&gt; type(pi) </a:t>
            </a:r>
          </a:p>
          <a:p>
            <a:pPr>
              <a:buNone/>
            </a:pPr>
            <a:r>
              <a:rPr lang="en-IN" dirty="0" smtClean="0"/>
              <a:t>&lt;type ‘float’&gt;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4214818"/>
            <a:ext cx="5214974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Python 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8641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Python is an example of a high-level language as C, C++, Java.</a:t>
            </a:r>
          </a:p>
          <a:p>
            <a:r>
              <a:rPr lang="en-US" dirty="0" smtClean="0"/>
              <a:t>Also low-level languages, </a:t>
            </a:r>
            <a:r>
              <a:rPr lang="en-US" dirty="0" err="1" smtClean="0"/>
              <a:t>i.e</a:t>
            </a:r>
            <a:r>
              <a:rPr lang="en-US" dirty="0" smtClean="0"/>
              <a:t>,  “machine </a:t>
            </a:r>
            <a:r>
              <a:rPr lang="en-US" dirty="0" err="1" smtClean="0"/>
              <a:t>lang</a:t>
            </a:r>
            <a:r>
              <a:rPr lang="en-US" dirty="0" smtClean="0"/>
              <a:t>” or “assembly lang.”</a:t>
            </a:r>
          </a:p>
          <a:p>
            <a:pPr>
              <a:buNone/>
            </a:pPr>
            <a:endParaRPr lang="en-US" dirty="0" smtClean="0"/>
          </a:p>
          <a:p>
            <a:pPr lvl="0"/>
            <a:r>
              <a:rPr lang="en-US" dirty="0" smtClean="0"/>
              <a:t>There are multiple IDEs (Integrated Development Environment) available for working with Python.  Some of them are </a:t>
            </a:r>
            <a:r>
              <a:rPr lang="en-US" dirty="0" err="1" smtClean="0"/>
              <a:t>PyCharm</a:t>
            </a:r>
            <a:r>
              <a:rPr lang="en-US" dirty="0" smtClean="0"/>
              <a:t>, </a:t>
            </a:r>
            <a:r>
              <a:rPr lang="en-US" dirty="0" err="1" smtClean="0"/>
              <a:t>LiClipse</a:t>
            </a:r>
            <a:r>
              <a:rPr lang="en-US" dirty="0" smtClean="0"/>
              <a:t>, IDLE, </a:t>
            </a:r>
            <a:r>
              <a:rPr lang="en-US" dirty="0" err="1" smtClean="0"/>
              <a:t>Jupyter</a:t>
            </a:r>
            <a:r>
              <a:rPr lang="en-US" dirty="0" smtClean="0"/>
              <a:t>, </a:t>
            </a:r>
            <a:r>
              <a:rPr lang="en-US" dirty="0" err="1" smtClean="0"/>
              <a:t>Spyder</a:t>
            </a:r>
            <a:r>
              <a:rPr lang="en-US" dirty="0" smtClean="0"/>
              <a:t> etc.</a:t>
            </a:r>
          </a:p>
          <a:p>
            <a:pPr lvl="0">
              <a:buNone/>
            </a:pPr>
            <a:endParaRPr lang="en-US" dirty="0" smtClean="0"/>
          </a:p>
          <a:p>
            <a:r>
              <a:rPr lang="en-US" dirty="0" smtClean="0"/>
              <a:t>The basic Python can be downloaded from the link: </a:t>
            </a:r>
            <a:r>
              <a:rPr lang="en-US" dirty="0" smtClean="0">
                <a:hlinkClick r:id="rId2"/>
              </a:rPr>
              <a:t>https://www.python.org/downloads/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0"/>
            <a:r>
              <a:rPr lang="en-US" dirty="0" smtClean="0"/>
              <a:t>Python has set of libraries for various purposes like large-scale data processing, predictive analytics, scientific computing etc. </a:t>
            </a:r>
          </a:p>
          <a:p>
            <a:pPr lvl="0">
              <a:buNone/>
            </a:pPr>
            <a:endParaRPr lang="en-US" dirty="0" smtClean="0"/>
          </a:p>
          <a:p>
            <a:pPr lvl="0"/>
            <a:r>
              <a:rPr lang="en-US" dirty="0" smtClean="0"/>
              <a:t>Based on one’s need, the required packages can be downloaded. Free open source : Anaconda</a:t>
            </a:r>
          </a:p>
          <a:p>
            <a:pPr lvl="0">
              <a:buNone/>
            </a:pPr>
            <a:r>
              <a:rPr lang="en-US" dirty="0" smtClean="0">
                <a:hlinkClick r:id="rId3"/>
              </a:rPr>
              <a:t>https://anaconda.org/anaconda/python</a:t>
            </a:r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pPr lvl="0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2 has 31 keywords: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065156"/>
          </a:xfrm>
        </p:spPr>
        <p:txBody>
          <a:bodyPr numCol="5">
            <a:normAutofit lnSpcReduction="10000"/>
          </a:bodyPr>
          <a:lstStyle/>
          <a:p>
            <a:pPr>
              <a:buNone/>
            </a:pPr>
            <a:r>
              <a:rPr lang="en-US" dirty="0" smtClean="0"/>
              <a:t>and </a:t>
            </a:r>
          </a:p>
          <a:p>
            <a:pPr>
              <a:buNone/>
            </a:pPr>
            <a:r>
              <a:rPr lang="en-US" dirty="0" smtClean="0"/>
              <a:t>del </a:t>
            </a:r>
          </a:p>
          <a:p>
            <a:pPr>
              <a:buNone/>
            </a:pPr>
            <a:r>
              <a:rPr lang="en-US" dirty="0" smtClean="0"/>
              <a:t>from </a:t>
            </a:r>
          </a:p>
          <a:p>
            <a:pPr>
              <a:buNone/>
            </a:pPr>
            <a:r>
              <a:rPr lang="en-US" dirty="0" smtClean="0"/>
              <a:t>not </a:t>
            </a:r>
          </a:p>
          <a:p>
            <a:pPr>
              <a:buNone/>
            </a:pPr>
            <a:r>
              <a:rPr lang="en-US" dirty="0" smtClean="0"/>
              <a:t>while </a:t>
            </a:r>
          </a:p>
          <a:p>
            <a:pPr>
              <a:buNone/>
            </a:pPr>
            <a:r>
              <a:rPr lang="en-US" dirty="0" smtClean="0"/>
              <a:t>as </a:t>
            </a:r>
          </a:p>
          <a:p>
            <a:pPr>
              <a:buNone/>
            </a:pPr>
            <a:r>
              <a:rPr lang="en-US" dirty="0" err="1" smtClean="0"/>
              <a:t>elif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global </a:t>
            </a:r>
          </a:p>
          <a:p>
            <a:pPr>
              <a:buNone/>
            </a:pPr>
            <a:r>
              <a:rPr lang="en-US" dirty="0" smtClean="0"/>
              <a:t>or </a:t>
            </a:r>
          </a:p>
          <a:p>
            <a:pPr>
              <a:buNone/>
            </a:pPr>
            <a:r>
              <a:rPr lang="en-US" dirty="0" smtClean="0"/>
              <a:t>with </a:t>
            </a:r>
          </a:p>
          <a:p>
            <a:pPr>
              <a:buNone/>
            </a:pPr>
            <a:r>
              <a:rPr lang="en-US" dirty="0" smtClean="0"/>
              <a:t>assert </a:t>
            </a:r>
          </a:p>
          <a:p>
            <a:pPr>
              <a:buNone/>
            </a:pPr>
            <a:r>
              <a:rPr lang="en-US" dirty="0" smtClean="0"/>
              <a:t>else </a:t>
            </a:r>
          </a:p>
          <a:p>
            <a:pPr>
              <a:buNone/>
            </a:pPr>
            <a:r>
              <a:rPr lang="en-US" dirty="0" smtClean="0"/>
              <a:t>if </a:t>
            </a:r>
          </a:p>
          <a:p>
            <a:pPr>
              <a:buNone/>
            </a:pPr>
            <a:r>
              <a:rPr lang="en-US" dirty="0" smtClean="0"/>
              <a:t>pass </a:t>
            </a:r>
          </a:p>
          <a:p>
            <a:pPr>
              <a:buNone/>
            </a:pPr>
            <a:r>
              <a:rPr lang="en-US" dirty="0" smtClean="0"/>
              <a:t>yield </a:t>
            </a:r>
          </a:p>
          <a:p>
            <a:pPr>
              <a:buNone/>
            </a:pPr>
            <a:r>
              <a:rPr lang="en-US" dirty="0" smtClean="0"/>
              <a:t>break </a:t>
            </a:r>
          </a:p>
          <a:p>
            <a:pPr>
              <a:buNone/>
            </a:pPr>
            <a:r>
              <a:rPr lang="en-US" dirty="0" smtClean="0"/>
              <a:t>except </a:t>
            </a:r>
          </a:p>
          <a:p>
            <a:pPr>
              <a:buNone/>
            </a:pPr>
            <a:r>
              <a:rPr lang="en-US" dirty="0" smtClean="0"/>
              <a:t>import </a:t>
            </a:r>
          </a:p>
          <a:p>
            <a:pPr>
              <a:buNone/>
            </a:pPr>
            <a:r>
              <a:rPr lang="en-US" dirty="0" smtClean="0"/>
              <a:t>print </a:t>
            </a:r>
          </a:p>
          <a:p>
            <a:pPr>
              <a:buNone/>
            </a:pPr>
            <a:r>
              <a:rPr lang="en-US" dirty="0" smtClean="0"/>
              <a:t>class </a:t>
            </a:r>
          </a:p>
          <a:p>
            <a:pPr>
              <a:buNone/>
            </a:pPr>
            <a:r>
              <a:rPr lang="en-US" dirty="0" smtClean="0"/>
              <a:t>exec </a:t>
            </a:r>
          </a:p>
          <a:p>
            <a:pPr>
              <a:buNone/>
            </a:pPr>
            <a:r>
              <a:rPr lang="en-US" dirty="0" smtClean="0"/>
              <a:t>in </a:t>
            </a:r>
          </a:p>
          <a:p>
            <a:pPr>
              <a:buNone/>
            </a:pPr>
            <a:r>
              <a:rPr lang="en-US" dirty="0" smtClean="0"/>
              <a:t>raise </a:t>
            </a:r>
          </a:p>
          <a:p>
            <a:pPr>
              <a:buNone/>
            </a:pPr>
            <a:r>
              <a:rPr lang="en-US" dirty="0" smtClean="0"/>
              <a:t>continue </a:t>
            </a:r>
          </a:p>
          <a:p>
            <a:pPr>
              <a:buNone/>
            </a:pPr>
            <a:r>
              <a:rPr lang="en-US" dirty="0" smtClean="0"/>
              <a:t>finally </a:t>
            </a:r>
          </a:p>
          <a:p>
            <a:pPr>
              <a:buNone/>
            </a:pPr>
            <a:r>
              <a:rPr lang="en-US" dirty="0" smtClean="0"/>
              <a:t>is </a:t>
            </a:r>
          </a:p>
          <a:p>
            <a:pPr>
              <a:buNone/>
            </a:pPr>
            <a:r>
              <a:rPr lang="en-US" dirty="0" smtClean="0"/>
              <a:t>return </a:t>
            </a:r>
          </a:p>
          <a:p>
            <a:pPr>
              <a:buNone/>
            </a:pPr>
            <a:r>
              <a:rPr lang="en-US" dirty="0" smtClean="0"/>
              <a:t>def </a:t>
            </a:r>
          </a:p>
          <a:p>
            <a:pPr>
              <a:buNone/>
            </a:pPr>
            <a:r>
              <a:rPr lang="en-US" dirty="0" smtClean="0"/>
              <a:t>for </a:t>
            </a:r>
          </a:p>
          <a:p>
            <a:pPr>
              <a:buNone/>
            </a:pPr>
            <a:r>
              <a:rPr lang="en-US" dirty="0" smtClean="0"/>
              <a:t>lambda </a:t>
            </a:r>
          </a:p>
          <a:p>
            <a:pPr>
              <a:buNone/>
            </a:pPr>
            <a:r>
              <a:rPr lang="en-US" dirty="0" smtClean="0"/>
              <a:t>try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28596" y="5429264"/>
            <a:ext cx="764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Python 3, exec is no longer a keyword, but nonlocal is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786478"/>
          </a:xfrm>
        </p:spPr>
        <p:txBody>
          <a:bodyPr numCol="2">
            <a:normAutofit fontScale="92500" lnSpcReduction="10000"/>
          </a:bodyPr>
          <a:lstStyle/>
          <a:p>
            <a:pPr>
              <a:buNone/>
            </a:pPr>
            <a:r>
              <a:rPr lang="nn-NO" dirty="0" smtClean="0"/>
              <a:t>import datetime</a:t>
            </a:r>
            <a:br>
              <a:rPr lang="nn-NO" dirty="0" smtClean="0"/>
            </a:br>
            <a:r>
              <a:rPr lang="nn-NO" dirty="0" smtClean="0"/>
              <a:t>x = datetime.datetime.now()</a:t>
            </a:r>
            <a:br>
              <a:rPr lang="nn-NO" dirty="0" smtClean="0"/>
            </a:br>
            <a:r>
              <a:rPr lang="nn-NO" dirty="0" smtClean="0"/>
              <a:t>print(x)</a:t>
            </a:r>
          </a:p>
          <a:p>
            <a:pPr>
              <a:buNone/>
            </a:pPr>
            <a:r>
              <a:rPr lang="en-IN" dirty="0" smtClean="0"/>
              <a:t>****************************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 </a:t>
            </a:r>
            <a:r>
              <a:rPr lang="en-US" dirty="0" err="1" smtClean="0"/>
              <a:t>datetime</a:t>
            </a:r>
            <a:r>
              <a:rPr lang="en-US" dirty="0" smtClean="0"/>
              <a:t> import time</a:t>
            </a:r>
            <a:br>
              <a:rPr lang="en-US" dirty="0" smtClean="0"/>
            </a:br>
            <a:r>
              <a:rPr lang="en-US" dirty="0" smtClean="0"/>
              <a:t>x = time(hour=15)</a:t>
            </a:r>
            <a:br>
              <a:rPr lang="en-US" dirty="0" smtClean="0"/>
            </a:br>
            <a:r>
              <a:rPr lang="en-US" dirty="0" smtClean="0"/>
              <a:t>print(x)</a:t>
            </a:r>
          </a:p>
          <a:p>
            <a:pPr>
              <a:buNone/>
            </a:pPr>
            <a:r>
              <a:rPr lang="en-IN" dirty="0" smtClean="0"/>
              <a:t>****************************</a:t>
            </a:r>
          </a:p>
          <a:p>
            <a:pPr>
              <a:buNone/>
            </a:pPr>
            <a:r>
              <a:rPr lang="en-IN" dirty="0" smtClean="0"/>
              <a:t>import calendar as c</a:t>
            </a:r>
          </a:p>
          <a:p>
            <a:pPr>
              <a:buNone/>
            </a:pPr>
            <a:r>
              <a:rPr lang="en-IN" dirty="0" smtClean="0"/>
              <a:t>print(</a:t>
            </a:r>
            <a:r>
              <a:rPr lang="en-IN" dirty="0" err="1" smtClean="0"/>
              <a:t>c.month_name</a:t>
            </a:r>
            <a:r>
              <a:rPr lang="en-IN" dirty="0" smtClean="0"/>
              <a:t>[1])</a:t>
            </a:r>
          </a:p>
          <a:p>
            <a:pPr>
              <a:buNone/>
            </a:pPr>
            <a:r>
              <a:rPr lang="en-IN" dirty="0" smtClean="0"/>
              <a:t>****************************</a:t>
            </a:r>
          </a:p>
          <a:p>
            <a:pPr>
              <a:buNone/>
            </a:pPr>
            <a:r>
              <a:rPr lang="en-US" dirty="0" smtClean="0"/>
              <a:t>def </a:t>
            </a:r>
            <a:r>
              <a:rPr lang="en-US" dirty="0" err="1" smtClean="0"/>
              <a:t>myfunction</a:t>
            </a:r>
            <a:r>
              <a:rPr lang="en-US" dirty="0" smtClean="0"/>
              <a:t>():</a:t>
            </a:r>
            <a:br>
              <a:rPr lang="en-US" dirty="0" smtClean="0"/>
            </a:br>
            <a:r>
              <a:rPr lang="en-US" dirty="0" smtClean="0"/>
              <a:t>  global x</a:t>
            </a:r>
            <a:br>
              <a:rPr lang="en-US" dirty="0" smtClean="0"/>
            </a:br>
            <a:r>
              <a:rPr lang="en-US" dirty="0" smtClean="0"/>
              <a:t>  x = "hello“</a:t>
            </a:r>
          </a:p>
          <a:p>
            <a:pPr>
              <a:buNone/>
            </a:pPr>
            <a:r>
              <a:rPr lang="en-IN" dirty="0" smtClean="0"/>
              <a:t>****************************</a:t>
            </a:r>
          </a:p>
          <a:p>
            <a:pPr>
              <a:buNone/>
            </a:pPr>
            <a:r>
              <a:rPr lang="en-US" dirty="0" smtClean="0"/>
              <a:t>	x = -1</a:t>
            </a:r>
            <a:br>
              <a:rPr lang="en-US" dirty="0" smtClean="0"/>
            </a:br>
            <a:r>
              <a:rPr lang="en-US" dirty="0" smtClean="0"/>
              <a:t>if x &lt; 0: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dirty="0" smtClean="0"/>
              <a:t>  raise Exception("Sorry, no numbers below zero")</a:t>
            </a:r>
          </a:p>
          <a:p>
            <a:pPr>
              <a:buNone/>
            </a:pPr>
            <a:r>
              <a:rPr lang="en-IN" dirty="0" smtClean="0"/>
              <a:t>****************************</a:t>
            </a:r>
          </a:p>
          <a:p>
            <a:pPr>
              <a:buNone/>
            </a:pPr>
            <a:r>
              <a:rPr lang="en-US" dirty="0" smtClean="0"/>
              <a:t>    x = "hello”</a:t>
            </a:r>
            <a:br>
              <a:rPr lang="en-US" dirty="0" smtClean="0"/>
            </a:br>
            <a:r>
              <a:rPr lang="en-US" sz="2000" dirty="0" smtClean="0"/>
              <a:t>#if condition returns True, then nothing happens: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	assert x == "hello“</a:t>
            </a:r>
            <a:br>
              <a:rPr lang="en-US" dirty="0" smtClean="0"/>
            </a:br>
            <a:r>
              <a:rPr lang="en-US" sz="2000" dirty="0" smtClean="0"/>
              <a:t>#if condition returns False, </a:t>
            </a:r>
            <a:r>
              <a:rPr lang="en-US" sz="2000" dirty="0" err="1" smtClean="0"/>
              <a:t>AssertionError</a:t>
            </a:r>
            <a:r>
              <a:rPr lang="en-US" sz="2000" dirty="0" smtClean="0"/>
              <a:t> is raised: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None/>
            </a:pPr>
            <a:r>
              <a:rPr lang="en-US" dirty="0" smtClean="0"/>
              <a:t>	assert x == "goodbye“</a:t>
            </a:r>
          </a:p>
          <a:p>
            <a:pPr>
              <a:buNone/>
            </a:pPr>
            <a:r>
              <a:rPr lang="en-US" dirty="0" smtClean="0"/>
              <a:t>	assert x == "goodbye", "x should be 'hello'“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86412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imports : specific module</a:t>
            </a:r>
            <a:endParaRPr lang="en-US" dirty="0" smtClean="0"/>
          </a:p>
          <a:p>
            <a:r>
              <a:rPr lang="en-US" dirty="0" smtClean="0"/>
              <a:t>from : It imports specific parts of a module</a:t>
            </a:r>
          </a:p>
          <a:p>
            <a:r>
              <a:rPr lang="en-IN" dirty="0" smtClean="0"/>
              <a:t>assert : </a:t>
            </a:r>
            <a:r>
              <a:rPr lang="en-US" dirty="0" smtClean="0"/>
              <a:t>used when debugging code</a:t>
            </a:r>
          </a:p>
          <a:p>
            <a:pPr lvl="1"/>
            <a:r>
              <a:rPr lang="en-US" dirty="0" smtClean="0"/>
              <a:t>We can write a message to be written if the code returns False</a:t>
            </a:r>
          </a:p>
          <a:p>
            <a:r>
              <a:rPr lang="en-US" dirty="0" smtClean="0"/>
              <a:t>pass</a:t>
            </a:r>
            <a:r>
              <a:rPr lang="en-US" sz="2800" dirty="0" smtClean="0"/>
              <a:t> : </a:t>
            </a:r>
          </a:p>
          <a:p>
            <a:pPr lvl="1"/>
            <a:r>
              <a:rPr lang="en-US" dirty="0" smtClean="0"/>
              <a:t>placeholder for future code</a:t>
            </a:r>
            <a:r>
              <a:rPr lang="en-US" sz="2800" dirty="0" smtClean="0"/>
              <a:t>.</a:t>
            </a:r>
          </a:p>
          <a:p>
            <a:pPr lvl="1"/>
            <a:r>
              <a:rPr lang="en-US" dirty="0" smtClean="0"/>
              <a:t>When the pass statement is executed, </a:t>
            </a:r>
          </a:p>
          <a:p>
            <a:pPr lvl="1"/>
            <a:r>
              <a:rPr lang="en-US" dirty="0" smtClean="0"/>
              <a:t>Nothing happens, </a:t>
            </a:r>
          </a:p>
          <a:p>
            <a:pPr lvl="1"/>
            <a:r>
              <a:rPr lang="en-US" dirty="0" smtClean="0"/>
              <a:t>Avoid getting an error when empty code is not allowed.</a:t>
            </a:r>
          </a:p>
          <a:p>
            <a:pPr lvl="1"/>
            <a:r>
              <a:rPr lang="en-US" dirty="0" smtClean="0"/>
              <a:t>Empty code is not allowed in:</a:t>
            </a:r>
          </a:p>
          <a:p>
            <a:pPr lvl="2"/>
            <a:r>
              <a:rPr lang="en-US" dirty="0" smtClean="0"/>
              <a:t> loops, </a:t>
            </a:r>
          </a:p>
          <a:p>
            <a:pPr lvl="2"/>
            <a:r>
              <a:rPr lang="en-US" dirty="0" smtClean="0"/>
              <a:t>function definitions, </a:t>
            </a:r>
          </a:p>
          <a:p>
            <a:pPr lvl="2"/>
            <a:r>
              <a:rPr lang="en-US" dirty="0" smtClean="0"/>
              <a:t>class definitions, </a:t>
            </a:r>
          </a:p>
          <a:p>
            <a:pPr lvl="2"/>
            <a:r>
              <a:rPr lang="en-US" dirty="0" smtClean="0"/>
              <a:t>or in if statements.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r>
              <a:rPr lang="en-US" dirty="0" smtClean="0"/>
              <a:t>Statements and Expressions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14974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A statement is a unit of code that the Python interpreter can execute.</a:t>
            </a:r>
          </a:p>
          <a:p>
            <a:r>
              <a:rPr lang="en-US" i="1" dirty="0" smtClean="0"/>
              <a:t>assignment statement</a:t>
            </a:r>
          </a:p>
          <a:p>
            <a:pPr lvl="1"/>
            <a:r>
              <a:rPr lang="en-US" dirty="0" smtClean="0"/>
              <a:t>It consists    of    an    expression    on    the right-hand side and a variable to store the result</a:t>
            </a:r>
          </a:p>
          <a:p>
            <a:pPr lvl="1"/>
            <a:r>
              <a:rPr lang="en-US" dirty="0" smtClean="0"/>
              <a:t>multiple assignments : a, b, c = 2, “B”, 3.5</a:t>
            </a:r>
          </a:p>
          <a:p>
            <a:r>
              <a:rPr lang="en-US" b="1" i="1" dirty="0" smtClean="0"/>
              <a:t>print statement </a:t>
            </a:r>
          </a:p>
          <a:p>
            <a:pPr lvl="1"/>
            <a:r>
              <a:rPr lang="en-US" dirty="0" smtClean="0"/>
              <a:t>print is a function.</a:t>
            </a:r>
          </a:p>
          <a:p>
            <a:pPr lvl="1"/>
            <a:r>
              <a:rPr lang="en-US" dirty="0" smtClean="0"/>
              <a:t>Takes string or variable as a argument to display.</a:t>
            </a:r>
          </a:p>
          <a:p>
            <a:pPr>
              <a:buNone/>
            </a:pPr>
            <a:r>
              <a:rPr lang="en-US" sz="2800" dirty="0" smtClean="0"/>
              <a:t>&gt;&gt;&gt; x=5        #assignment statement </a:t>
            </a:r>
          </a:p>
          <a:p>
            <a:pPr>
              <a:buNone/>
            </a:pPr>
            <a:r>
              <a:rPr lang="en-US" sz="2800" dirty="0" smtClean="0"/>
              <a:t>&gt;&gt;&gt; x=5+3    #assignment statement</a:t>
            </a:r>
            <a:endParaRPr lang="en-US" sz="2400" dirty="0" smtClean="0"/>
          </a:p>
          <a:p>
            <a:pPr>
              <a:buNone/>
            </a:pPr>
            <a:r>
              <a:rPr lang="en-US" sz="2800" dirty="0" smtClean="0"/>
              <a:t>&gt;&gt;&gt; print(x) #printing statement</a:t>
            </a:r>
            <a:endParaRPr lang="en-US" u="sng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Optional arguments with print statement: </a:t>
            </a:r>
          </a:p>
          <a:p>
            <a:pPr lvl="2"/>
            <a:r>
              <a:rPr lang="en-US" b="1" i="1" dirty="0" smtClean="0"/>
              <a:t>sep : </a:t>
            </a:r>
            <a:r>
              <a:rPr lang="en-US" dirty="0" smtClean="0"/>
              <a:t>separator</a:t>
            </a:r>
            <a:endParaRPr lang="en-US" b="1" i="1" dirty="0" smtClean="0"/>
          </a:p>
          <a:p>
            <a:pPr lvl="2"/>
            <a:r>
              <a:rPr lang="en-US" b="1" i="1" dirty="0" smtClean="0"/>
              <a:t>end : </a:t>
            </a:r>
            <a:r>
              <a:rPr lang="en-US" dirty="0" smtClean="0"/>
              <a:t>advance to the next line</a:t>
            </a:r>
          </a:p>
          <a:p>
            <a:pPr>
              <a:buNone/>
            </a:pPr>
            <a:r>
              <a:rPr lang="en-US" dirty="0" smtClean="0"/>
              <a:t>print("</a:t>
            </a:r>
            <a:r>
              <a:rPr lang="en-US" dirty="0" err="1" smtClean="0"/>
              <a:t>a","b","c","d",</a:t>
            </a:r>
            <a:r>
              <a:rPr lang="en-US" b="1" dirty="0" err="1" smtClean="0"/>
              <a:t>sep</a:t>
            </a:r>
            <a:r>
              <a:rPr lang="en-US" dirty="0" smtClean="0"/>
              <a:t>=";") </a:t>
            </a:r>
          </a:p>
          <a:p>
            <a:pPr>
              <a:buNone/>
            </a:pPr>
            <a:r>
              <a:rPr lang="en-US" dirty="0" err="1" smtClean="0"/>
              <a:t>a;b;c;d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combination of values, variables, and operators</a:t>
            </a:r>
          </a:p>
          <a:p>
            <a:r>
              <a:rPr lang="en-US" dirty="0" smtClean="0"/>
              <a:t>legal expressions</a:t>
            </a:r>
          </a:p>
          <a:p>
            <a:pPr lvl="1">
              <a:buNone/>
            </a:pPr>
            <a:r>
              <a:rPr lang="en-US" dirty="0" smtClean="0"/>
              <a:t>&gt;&gt;&gt; x=5</a:t>
            </a:r>
          </a:p>
          <a:p>
            <a:pPr lvl="1">
              <a:buNone/>
            </a:pPr>
            <a:r>
              <a:rPr lang="en-US" dirty="0" smtClean="0"/>
              <a:t>&gt;&gt;&gt; x+1 </a:t>
            </a:r>
          </a:p>
          <a:p>
            <a:pPr lvl="1">
              <a:buNone/>
            </a:pPr>
            <a:r>
              <a:rPr lang="en-US" dirty="0" smtClean="0"/>
              <a:t>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57818" y="2643182"/>
            <a:ext cx="289408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 smtClean="0"/>
              <a:t>print("A“)</a:t>
            </a:r>
          </a:p>
          <a:p>
            <a:pPr>
              <a:buNone/>
            </a:pPr>
            <a:r>
              <a:rPr lang="en-US" sz="2000" dirty="0" smtClean="0"/>
              <a:t>print("B") </a:t>
            </a:r>
          </a:p>
          <a:p>
            <a:pPr>
              <a:buNone/>
            </a:pPr>
            <a:r>
              <a:rPr lang="en-US" sz="2000" dirty="0" smtClean="0"/>
              <a:t>print("C", </a:t>
            </a:r>
            <a:r>
              <a:rPr lang="en-US" sz="2000" b="1" dirty="0" smtClean="0"/>
              <a:t>end=" "</a:t>
            </a:r>
            <a:r>
              <a:rPr lang="en-US" sz="2000" dirty="0" smtClean="0"/>
              <a:t>) </a:t>
            </a:r>
          </a:p>
          <a:p>
            <a:pPr>
              <a:buNone/>
            </a:pPr>
            <a:r>
              <a:rPr lang="en-US" sz="2000" dirty="0" smtClean="0"/>
              <a:t>print("E")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O/P:</a:t>
            </a:r>
          </a:p>
          <a:p>
            <a:pPr>
              <a:buNone/>
            </a:pPr>
            <a:r>
              <a:rPr lang="en-IN" sz="2000" dirty="0" smtClean="0"/>
              <a:t>A</a:t>
            </a:r>
          </a:p>
          <a:p>
            <a:pPr>
              <a:buNone/>
            </a:pPr>
            <a:r>
              <a:rPr lang="en-IN" sz="2000" dirty="0" smtClean="0"/>
              <a:t>B</a:t>
            </a:r>
          </a:p>
          <a:p>
            <a:pPr>
              <a:buNone/>
            </a:pPr>
            <a:r>
              <a:rPr lang="en-IN" sz="2000" dirty="0" smtClean="0"/>
              <a:t>C E</a:t>
            </a: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Operators, Precedence and </a:t>
            </a:r>
            <a:r>
              <a:rPr lang="en-US" b="1" dirty="0" err="1" smtClean="0"/>
              <a:t>Associativity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389120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It represent computations like addition and multiplication. </a:t>
            </a:r>
          </a:p>
          <a:p>
            <a:pPr lvl="0"/>
            <a:r>
              <a:rPr lang="en-US" sz="2400" dirty="0" smtClean="0"/>
              <a:t>The values the operator is applied to are called operands.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3163" y="2500334"/>
            <a:ext cx="679767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6500858"/>
          </a:xfrm>
        </p:spPr>
        <p:txBody>
          <a:bodyPr>
            <a:normAutofit fontScale="62500" lnSpcReduction="20000"/>
          </a:bodyPr>
          <a:lstStyle/>
          <a:p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Relational </a:t>
            </a:r>
            <a:r>
              <a:rPr lang="en-US" dirty="0" smtClean="0"/>
              <a:t>or </a:t>
            </a:r>
            <a:r>
              <a:rPr lang="en-US" i="1" dirty="0" smtClean="0"/>
              <a:t>Comparison </a:t>
            </a:r>
            <a:r>
              <a:rPr lang="en-US" dirty="0" smtClean="0"/>
              <a:t>Operators: </a:t>
            </a:r>
          </a:p>
          <a:p>
            <a:pPr lvl="1"/>
            <a:r>
              <a:rPr lang="en-US" dirty="0" smtClean="0"/>
              <a:t>Less  than, Greater than etc, between two operands.</a:t>
            </a:r>
          </a:p>
          <a:p>
            <a:pPr lvl="1"/>
            <a:r>
              <a:rPr lang="en-US" dirty="0" smtClean="0"/>
              <a:t>It return a Boolean value either True or False.</a:t>
            </a:r>
            <a:endParaRPr lang="en-IN" dirty="0" smtClean="0"/>
          </a:p>
          <a:p>
            <a:pPr lvl="0"/>
            <a:r>
              <a:rPr lang="en-US" i="1" dirty="0" smtClean="0"/>
              <a:t>Assignment </a:t>
            </a:r>
            <a:r>
              <a:rPr lang="en-US" dirty="0" smtClean="0"/>
              <a:t>Operators: </a:t>
            </a:r>
          </a:p>
          <a:p>
            <a:pPr lvl="1"/>
            <a:r>
              <a:rPr lang="en-US" dirty="0" smtClean="0"/>
              <a:t>Assignment operator =, is used for assigning values to </a:t>
            </a:r>
          </a:p>
          <a:p>
            <a:pPr lvl="1">
              <a:buNone/>
            </a:pPr>
            <a:r>
              <a:rPr lang="en-US" dirty="0" smtClean="0"/>
              <a:t>variables.</a:t>
            </a:r>
          </a:p>
          <a:p>
            <a:pPr lvl="0"/>
            <a:endParaRPr lang="en-US" dirty="0" smtClean="0"/>
          </a:p>
          <a:p>
            <a:endParaRPr lang="en-IN" dirty="0" smtClean="0"/>
          </a:p>
          <a:p>
            <a:r>
              <a:rPr lang="en-US" i="1" dirty="0" smtClean="0"/>
              <a:t>Logical </a:t>
            </a:r>
            <a:r>
              <a:rPr lang="en-US" dirty="0" smtClean="0"/>
              <a:t>Operators: </a:t>
            </a:r>
          </a:p>
          <a:p>
            <a:pPr lvl="1"/>
            <a:r>
              <a:rPr lang="en-US" i="1" dirty="0" smtClean="0"/>
              <a:t>and, or, not </a:t>
            </a:r>
            <a:r>
              <a:rPr lang="en-US" dirty="0" smtClean="0"/>
              <a:t>are used for comparing or negating the logical values</a:t>
            </a:r>
          </a:p>
          <a:p>
            <a:pPr lvl="1"/>
            <a:r>
              <a:rPr lang="en-US" b="1" dirty="0" smtClean="0"/>
              <a:t>And: </a:t>
            </a:r>
          </a:p>
          <a:p>
            <a:pPr lvl="2">
              <a:buNone/>
            </a:pPr>
            <a:r>
              <a:rPr lang="en-US" b="1" dirty="0" smtClean="0"/>
              <a:t>Ex1 </a:t>
            </a:r>
            <a:r>
              <a:rPr lang="en-US" dirty="0" smtClean="0"/>
              <a:t>:&gt;&gt;&gt; x=5</a:t>
            </a:r>
            <a:endParaRPr lang="en-US" sz="1900" dirty="0" smtClean="0"/>
          </a:p>
          <a:p>
            <a:pPr lvl="2">
              <a:buNone/>
            </a:pPr>
            <a:r>
              <a:rPr lang="en-US" dirty="0" smtClean="0"/>
              <a:t>&gt;&gt;&gt; x&gt;0 and x&lt;10 </a:t>
            </a:r>
          </a:p>
          <a:p>
            <a:pPr lvl="2">
              <a:buNone/>
            </a:pPr>
            <a:r>
              <a:rPr lang="en-US" dirty="0" smtClean="0"/>
              <a:t>True</a:t>
            </a:r>
            <a:endParaRPr lang="en-US" sz="1900" dirty="0" smtClean="0"/>
          </a:p>
          <a:p>
            <a:pPr lvl="2">
              <a:buNone/>
            </a:pPr>
            <a:r>
              <a:rPr lang="en-US" b="1" dirty="0" smtClean="0"/>
              <a:t>Ex2: </a:t>
            </a:r>
            <a:r>
              <a:rPr lang="en-US" dirty="0" smtClean="0"/>
              <a:t>&gt;&gt;&gt; x= -5</a:t>
            </a:r>
            <a:endParaRPr lang="en-US" sz="1900" dirty="0" smtClean="0"/>
          </a:p>
          <a:p>
            <a:pPr lvl="2">
              <a:buNone/>
            </a:pPr>
            <a:r>
              <a:rPr lang="en-US" dirty="0" smtClean="0"/>
              <a:t>&gt;&gt;&gt; x&gt;0 and x&lt;10</a:t>
            </a:r>
            <a:endParaRPr lang="en-US" sz="1900" dirty="0" smtClean="0"/>
          </a:p>
          <a:p>
            <a:pPr lvl="2">
              <a:buNone/>
            </a:pPr>
            <a:r>
              <a:rPr lang="en-US" dirty="0" smtClean="0"/>
              <a:t>False</a:t>
            </a:r>
          </a:p>
          <a:p>
            <a:pPr lvl="1"/>
            <a:r>
              <a:rPr lang="en-US" b="1" dirty="0" smtClean="0"/>
              <a:t>Or :</a:t>
            </a:r>
          </a:p>
          <a:p>
            <a:pPr lvl="2">
              <a:buNone/>
            </a:pPr>
            <a:r>
              <a:rPr lang="en-US" dirty="0" smtClean="0"/>
              <a:t>&gt;&gt;&gt; n=2</a:t>
            </a:r>
            <a:endParaRPr lang="en-US" sz="1900" dirty="0" smtClean="0"/>
          </a:p>
          <a:p>
            <a:pPr lvl="2">
              <a:buNone/>
            </a:pPr>
            <a:r>
              <a:rPr lang="en-US" dirty="0" smtClean="0"/>
              <a:t>&gt;&gt;&gt;n%2==or n%3==0</a:t>
            </a:r>
            <a:endParaRPr lang="en-US" sz="1900" dirty="0" smtClean="0"/>
          </a:p>
          <a:p>
            <a:pPr lvl="2">
              <a:buNone/>
            </a:pPr>
            <a:r>
              <a:rPr lang="en-US" dirty="0" smtClean="0"/>
              <a:t>True</a:t>
            </a:r>
          </a:p>
          <a:p>
            <a:pPr lvl="1"/>
            <a:r>
              <a:rPr lang="en-US" b="1" dirty="0" smtClean="0"/>
              <a:t>Not:</a:t>
            </a:r>
          </a:p>
          <a:p>
            <a:pPr lvl="2">
              <a:buNone/>
            </a:pPr>
            <a:r>
              <a:rPr lang="en-US" dirty="0" smtClean="0"/>
              <a:t>&gt;&gt;&gt; x=5</a:t>
            </a:r>
            <a:endParaRPr lang="en-US" sz="1900" dirty="0" smtClean="0"/>
          </a:p>
          <a:p>
            <a:pPr lvl="2">
              <a:buNone/>
            </a:pPr>
            <a:r>
              <a:rPr lang="en-US" dirty="0" smtClean="0"/>
              <a:t>&gt;&gt;&gt; x&gt; 0 and x&lt;10 </a:t>
            </a:r>
          </a:p>
          <a:p>
            <a:pPr lvl="2">
              <a:buNone/>
            </a:pPr>
            <a:r>
              <a:rPr lang="en-US" dirty="0" smtClean="0"/>
              <a:t>True</a:t>
            </a:r>
            <a:endParaRPr lang="en-US" sz="1900" dirty="0" smtClean="0"/>
          </a:p>
          <a:p>
            <a:pPr lvl="2">
              <a:buNone/>
            </a:pPr>
            <a:r>
              <a:rPr lang="en-US" dirty="0" smtClean="0"/>
              <a:t>&gt;&gt;&gt; not x</a:t>
            </a:r>
            <a:endParaRPr lang="en-US" sz="1900" dirty="0" smtClean="0"/>
          </a:p>
          <a:p>
            <a:pPr lvl="2">
              <a:buNone/>
            </a:pPr>
            <a:r>
              <a:rPr lang="en-US" dirty="0" smtClean="0"/>
              <a:t>False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90" y="1373183"/>
            <a:ext cx="2857500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Precedence and </a:t>
            </a:r>
            <a:r>
              <a:rPr lang="en-US" dirty="0" err="1" smtClean="0"/>
              <a:t>Associativity</a:t>
            </a:r>
            <a:r>
              <a:rPr lang="en-US" dirty="0" smtClean="0"/>
              <a:t> (Order of operations)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Operators are special symbols that represent computations like addition and multiplication. </a:t>
            </a:r>
          </a:p>
          <a:p>
            <a:r>
              <a:rPr lang="en-US" dirty="0" smtClean="0"/>
              <a:t>The values the operator is applied to are called operands.</a:t>
            </a:r>
          </a:p>
          <a:p>
            <a:r>
              <a:rPr lang="en-US" dirty="0" smtClean="0"/>
              <a:t>The operators +, -, *, / and ** perform addition, subtraction, multiplication, division and exponentiation, as in the following examples: </a:t>
            </a:r>
          </a:p>
          <a:p>
            <a:pPr lvl="2">
              <a:buNone/>
            </a:pPr>
            <a:r>
              <a:rPr lang="en-US" dirty="0" smtClean="0"/>
              <a:t>20+32 </a:t>
            </a:r>
          </a:p>
          <a:p>
            <a:pPr lvl="2">
              <a:buNone/>
            </a:pPr>
            <a:r>
              <a:rPr lang="en-US" dirty="0" smtClean="0"/>
              <a:t>hour-1 </a:t>
            </a:r>
          </a:p>
          <a:p>
            <a:pPr lvl="2">
              <a:buNone/>
            </a:pPr>
            <a:r>
              <a:rPr lang="en-US" dirty="0" smtClean="0"/>
              <a:t>hour*60+minute </a:t>
            </a:r>
          </a:p>
          <a:p>
            <a:pPr lvl="2">
              <a:buNone/>
            </a:pPr>
            <a:r>
              <a:rPr lang="en-US" dirty="0" smtClean="0"/>
              <a:t>minute/60 </a:t>
            </a:r>
          </a:p>
          <a:p>
            <a:pPr lvl="2">
              <a:buNone/>
            </a:pPr>
            <a:r>
              <a:rPr lang="en-US" dirty="0" smtClean="0"/>
              <a:t>5**2 </a:t>
            </a:r>
          </a:p>
          <a:p>
            <a:pPr lvl="2">
              <a:buNone/>
            </a:pPr>
            <a:r>
              <a:rPr lang="en-US" dirty="0" smtClean="0"/>
              <a:t>(5+9)*(15-7) 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0935" y="3906859"/>
            <a:ext cx="3025775" cy="252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Order of operations:</a:t>
            </a:r>
            <a:br>
              <a:rPr lang="en-US" dirty="0" smtClean="0"/>
            </a:br>
            <a:r>
              <a:rPr lang="en-US" dirty="0" smtClean="0"/>
              <a:t>PEMDAS easy to remember rules: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Parentheses</a:t>
            </a:r>
            <a:r>
              <a:rPr lang="en-US" dirty="0" smtClean="0"/>
              <a:t> have the highest precedence and can be used to force an expression to evaluate in the order you want</a:t>
            </a:r>
          </a:p>
          <a:p>
            <a:r>
              <a:rPr lang="en-US" b="1" dirty="0" smtClean="0"/>
              <a:t>Exponentiation</a:t>
            </a:r>
            <a:r>
              <a:rPr lang="en-US" dirty="0" smtClean="0"/>
              <a:t> has the next highest precedence</a:t>
            </a:r>
          </a:p>
          <a:p>
            <a:r>
              <a:rPr lang="en-US" b="1" dirty="0" smtClean="0"/>
              <a:t>Multiplication</a:t>
            </a:r>
            <a:r>
              <a:rPr lang="en-US" dirty="0" smtClean="0"/>
              <a:t> and </a:t>
            </a:r>
            <a:r>
              <a:rPr lang="en-US" b="1" dirty="0" smtClean="0"/>
              <a:t>Division</a:t>
            </a:r>
            <a:r>
              <a:rPr lang="en-US" dirty="0" smtClean="0"/>
              <a:t> have the same precedence, which is higher than </a:t>
            </a:r>
            <a:r>
              <a:rPr lang="en-US" b="1" dirty="0" smtClean="0"/>
              <a:t>Addition</a:t>
            </a:r>
            <a:r>
              <a:rPr lang="en-US" dirty="0" smtClean="0"/>
              <a:t> and </a:t>
            </a:r>
            <a:r>
              <a:rPr lang="en-US" b="1" dirty="0" smtClean="0"/>
              <a:t>Subtraction</a:t>
            </a:r>
            <a:r>
              <a:rPr lang="en-US" dirty="0" smtClean="0"/>
              <a:t>,</a:t>
            </a:r>
          </a:p>
          <a:p>
            <a:r>
              <a:rPr lang="en-US" dirty="0" smtClean="0"/>
              <a:t>Operators with the same precedence are evaluated from left to right (except exponentiation).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Data Types, Indentation,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Basic data types of Python are</a:t>
            </a:r>
          </a:p>
          <a:p>
            <a:pPr lvl="1"/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Boolean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err="1" smtClean="0"/>
              <a:t>tuple</a:t>
            </a:r>
            <a:endParaRPr lang="en-US" dirty="0" smtClean="0"/>
          </a:p>
          <a:p>
            <a:pPr lvl="1"/>
            <a:r>
              <a:rPr lang="en-US" dirty="0" smtClean="0"/>
              <a:t>dictionary</a:t>
            </a:r>
          </a:p>
          <a:p>
            <a:pPr lvl="1"/>
            <a:r>
              <a:rPr lang="en-US" dirty="0" smtClean="0"/>
              <a:t>None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 and compiler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143116"/>
            <a:ext cx="6950200" cy="3386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929354"/>
          </a:xfrm>
        </p:spPr>
        <p:txBody>
          <a:bodyPr>
            <a:normAutofit fontScale="62500" lnSpcReduction="20000"/>
          </a:bodyPr>
          <a:lstStyle/>
          <a:p>
            <a:endParaRPr lang="en-IN" b="1" dirty="0" smtClean="0"/>
          </a:p>
          <a:p>
            <a:r>
              <a:rPr lang="en-IN" b="1" dirty="0" smtClean="0"/>
              <a:t>Number</a:t>
            </a:r>
            <a:r>
              <a:rPr lang="en-IN" dirty="0" smtClean="0"/>
              <a:t>: </a:t>
            </a:r>
          </a:p>
          <a:p>
            <a:pPr lvl="1"/>
            <a:r>
              <a:rPr lang="en-US" dirty="0" smtClean="0"/>
              <a:t>Integers, floating point numbers and complex numbers</a:t>
            </a:r>
          </a:p>
          <a:p>
            <a:pPr lvl="1"/>
            <a:r>
              <a:rPr lang="en-US" dirty="0" smtClean="0"/>
              <a:t>They are defined as </a:t>
            </a:r>
            <a:r>
              <a:rPr lang="en-US" dirty="0" err="1" smtClean="0"/>
              <a:t>int</a:t>
            </a:r>
            <a:r>
              <a:rPr lang="en-US" dirty="0" smtClean="0"/>
              <a:t>, float and complex class in Python</a:t>
            </a:r>
          </a:p>
          <a:p>
            <a:pPr lvl="0"/>
            <a:r>
              <a:rPr lang="en-US" b="1" dirty="0" smtClean="0"/>
              <a:t>Boolean</a:t>
            </a:r>
          </a:p>
          <a:p>
            <a:pPr lvl="1"/>
            <a:r>
              <a:rPr lang="en-US" dirty="0" smtClean="0"/>
              <a:t>conditional statements</a:t>
            </a:r>
          </a:p>
          <a:p>
            <a:pPr lvl="1"/>
            <a:r>
              <a:rPr lang="en-US" dirty="0" smtClean="0"/>
              <a:t>Boolean value is, either True or False</a:t>
            </a:r>
          </a:p>
          <a:p>
            <a:pPr lvl="0"/>
            <a:r>
              <a:rPr lang="en-US" b="1" dirty="0" smtClean="0"/>
              <a:t>Strings</a:t>
            </a:r>
            <a:endParaRPr lang="en-US" dirty="0" smtClean="0"/>
          </a:p>
          <a:p>
            <a:pPr lvl="1"/>
            <a:r>
              <a:rPr lang="en-US" dirty="0" smtClean="0"/>
              <a:t>A sequence of one or more characters</a:t>
            </a:r>
          </a:p>
          <a:p>
            <a:pPr lvl="1"/>
            <a:r>
              <a:rPr lang="en-US" dirty="0" smtClean="0"/>
              <a:t>Include letters, numbers, and other types of characters.</a:t>
            </a:r>
          </a:p>
          <a:p>
            <a:pPr lvl="1"/>
            <a:r>
              <a:rPr lang="en-US" dirty="0" smtClean="0"/>
              <a:t>Multiline strings </a:t>
            </a:r>
          </a:p>
          <a:p>
            <a:pPr lvl="2"/>
            <a:r>
              <a:rPr lang="en-US" dirty="0" smtClean="0"/>
              <a:t>denoted using triple quotes, ''' or " " “</a:t>
            </a:r>
          </a:p>
          <a:p>
            <a:pPr lvl="2">
              <a:buNone/>
            </a:pPr>
            <a:r>
              <a:rPr lang="en-US" dirty="0" smtClean="0"/>
              <a:t>&gt;&gt;&gt; s = 'This is single quote string'</a:t>
            </a:r>
          </a:p>
          <a:p>
            <a:pPr lvl="2">
              <a:buNone/>
            </a:pPr>
            <a:r>
              <a:rPr lang="en-US" dirty="0" smtClean="0"/>
              <a:t>&gt;&gt;&gt; s = "This is double quote string" </a:t>
            </a:r>
          </a:p>
          <a:p>
            <a:pPr lvl="2">
              <a:buNone/>
            </a:pPr>
            <a:r>
              <a:rPr lang="en-US" dirty="0" smtClean="0"/>
              <a:t>&gt;&gt;&gt; s = '''This</a:t>
            </a:r>
          </a:p>
          <a:p>
            <a:pPr lvl="2">
              <a:buNone/>
            </a:pPr>
            <a:r>
              <a:rPr lang="en-US" dirty="0" smtClean="0"/>
              <a:t>		is Multiline </a:t>
            </a:r>
          </a:p>
          <a:p>
            <a:pPr lvl="2">
              <a:buNone/>
            </a:pPr>
            <a:r>
              <a:rPr lang="en-US" dirty="0" smtClean="0"/>
              <a:t>			string'''</a:t>
            </a:r>
          </a:p>
          <a:p>
            <a:r>
              <a:rPr lang="en-IN" b="1" dirty="0" smtClean="0"/>
              <a:t>Lists</a:t>
            </a:r>
          </a:p>
          <a:p>
            <a:pPr lvl="1"/>
            <a:r>
              <a:rPr lang="en-US" dirty="0" smtClean="0"/>
              <a:t>All the items (elements) inside square  brackets  [  ]</a:t>
            </a:r>
          </a:p>
          <a:p>
            <a:pPr lvl="1"/>
            <a:r>
              <a:rPr lang="en-US" dirty="0" smtClean="0"/>
              <a:t>Separated by commas</a:t>
            </a:r>
          </a:p>
          <a:p>
            <a:r>
              <a:rPr lang="en-IN" b="1" dirty="0" err="1" smtClean="0"/>
              <a:t>Tuple</a:t>
            </a:r>
            <a:endParaRPr lang="en-IN" b="1" dirty="0" smtClean="0"/>
          </a:p>
          <a:p>
            <a:pPr lvl="1"/>
            <a:r>
              <a:rPr lang="en-US" dirty="0" smtClean="0"/>
              <a:t>An ordered collection  of Python objects.</a:t>
            </a:r>
          </a:p>
          <a:p>
            <a:pPr lvl="1"/>
            <a:r>
              <a:rPr lang="en-US" dirty="0" smtClean="0"/>
              <a:t>Immutable , can’t be modified after it’s  created</a:t>
            </a:r>
          </a:p>
          <a:p>
            <a:pPr lvl="1"/>
            <a:r>
              <a:rPr lang="en-US" dirty="0" smtClean="0"/>
              <a:t>we can represent </a:t>
            </a:r>
            <a:r>
              <a:rPr lang="en-US" dirty="0" err="1" smtClean="0"/>
              <a:t>tuples</a:t>
            </a:r>
            <a:r>
              <a:rPr lang="en-US" dirty="0" smtClean="0"/>
              <a:t> using parentheses ( )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467368"/>
          </a:xfrm>
        </p:spPr>
        <p:txBody>
          <a:bodyPr/>
          <a:lstStyle/>
          <a:p>
            <a:pPr lvl="0"/>
            <a:r>
              <a:rPr lang="en-US" b="1" dirty="0" smtClean="0"/>
              <a:t>Dictionary</a:t>
            </a:r>
          </a:p>
          <a:p>
            <a:pPr lvl="1"/>
            <a:r>
              <a:rPr lang="en-US" dirty="0" smtClean="0"/>
              <a:t>An unordered collection of data values.</a:t>
            </a:r>
          </a:p>
          <a:p>
            <a:pPr lvl="1"/>
            <a:r>
              <a:rPr lang="en-US" dirty="0" smtClean="0"/>
              <a:t>consists of key-value pair</a:t>
            </a:r>
          </a:p>
          <a:p>
            <a:pPr lvl="1"/>
            <a:r>
              <a:rPr lang="en-US" dirty="0" smtClean="0"/>
              <a:t>Key-value is provided within the dictionary to form it more optimized. </a:t>
            </a:r>
          </a:p>
          <a:p>
            <a:pPr lvl="1"/>
            <a:r>
              <a:rPr lang="en-US" dirty="0" smtClean="0"/>
              <a:t>Each key-value pair is separated by a colon(:),whereas each key’s separated by a ‘comma’.</a:t>
            </a:r>
          </a:p>
          <a:p>
            <a:pPr lvl="2">
              <a:buNone/>
            </a:pPr>
            <a:r>
              <a:rPr lang="en-US" dirty="0" smtClean="0"/>
              <a:t>Example: Dict1 = {1 : 'Hello' , 2 : 5.5, 3 : 'World' }</a:t>
            </a:r>
          </a:p>
          <a:p>
            <a:pPr lvl="0"/>
            <a:r>
              <a:rPr lang="en-US" sz="2800" dirty="0" smtClean="0"/>
              <a:t> </a:t>
            </a:r>
            <a:r>
              <a:rPr lang="en-US" sz="2000" b="1" dirty="0" smtClean="0"/>
              <a:t>None</a:t>
            </a:r>
          </a:p>
          <a:p>
            <a:pPr lvl="1"/>
            <a:r>
              <a:rPr lang="en-US" sz="1800" dirty="0" smtClean="0"/>
              <a:t>None is another special data type in Python. </a:t>
            </a:r>
          </a:p>
          <a:p>
            <a:pPr lvl="1"/>
            <a:r>
              <a:rPr lang="en-US" sz="1800" dirty="0" smtClean="0"/>
              <a:t>None is frequently used to represent the absence of a value. </a:t>
            </a:r>
          </a:p>
          <a:p>
            <a:pPr lvl="1"/>
            <a:r>
              <a:rPr lang="en-US" sz="1800" dirty="0" smtClean="0"/>
              <a:t>For example, &gt;&gt;&gt; money = None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7268"/>
            <a:ext cx="8229600" cy="5532128"/>
          </a:xfrm>
        </p:spPr>
        <p:txBody>
          <a:bodyPr>
            <a:normAutofit/>
          </a:bodyPr>
          <a:lstStyle/>
          <a:p>
            <a:r>
              <a:rPr lang="en-US" b="1" dirty="0" smtClean="0"/>
              <a:t>Indentation</a:t>
            </a:r>
            <a:endParaRPr lang="en-US" dirty="0" smtClean="0"/>
          </a:p>
          <a:p>
            <a:r>
              <a:rPr lang="en-US" dirty="0" smtClean="0"/>
              <a:t>Programs get structured through indentation </a:t>
            </a:r>
          </a:p>
          <a:p>
            <a:pPr lvl="1"/>
            <a:r>
              <a:rPr lang="en-US" dirty="0" smtClean="0"/>
              <a:t>In Python it is a requirement and not a matter of style. </a:t>
            </a:r>
          </a:p>
          <a:p>
            <a:pPr lvl="1"/>
            <a:r>
              <a:rPr lang="en-US" dirty="0" smtClean="0"/>
              <a:t>Any statements written under another statement with the same indentation is interpreted to belong to the same code block</a:t>
            </a:r>
          </a:p>
          <a:p>
            <a:pPr lvl="1"/>
            <a:r>
              <a:rPr lang="en-US" dirty="0" smtClean="0"/>
              <a:t>Nested statements need to be indented further to the right.</a:t>
            </a:r>
          </a:p>
          <a:p>
            <a:r>
              <a:rPr lang="en-US" b="1" dirty="0" smtClean="0"/>
              <a:t>Comments</a:t>
            </a:r>
            <a:endParaRPr lang="en-IN" dirty="0" smtClean="0"/>
          </a:p>
          <a:p>
            <a:pPr lvl="1"/>
            <a:r>
              <a:rPr lang="en-US" dirty="0" smtClean="0"/>
              <a:t>Ex1. #This is a single-line comment</a:t>
            </a:r>
          </a:p>
          <a:p>
            <a:pPr lvl="1"/>
            <a:r>
              <a:rPr lang="en-US" dirty="0" smtClean="0"/>
              <a:t>Ex2. ''' This is a multiline</a:t>
            </a:r>
          </a:p>
          <a:p>
            <a:pPr lvl="1"/>
            <a:r>
              <a:rPr lang="en-US" dirty="0" smtClean="0"/>
              <a:t>comment '''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6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Reading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86412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dirty="0" smtClean="0"/>
              <a:t>Built-in function called </a:t>
            </a:r>
            <a:r>
              <a:rPr lang="en-US" i="1" dirty="0" smtClean="0"/>
              <a:t>input </a:t>
            </a:r>
          </a:p>
          <a:p>
            <a:pPr lvl="1"/>
            <a:r>
              <a:rPr lang="en-US" dirty="0" smtClean="0"/>
              <a:t>Gets input from the keyboard</a:t>
            </a:r>
          </a:p>
          <a:p>
            <a:pPr lvl="1"/>
            <a:r>
              <a:rPr lang="en-US" dirty="0" smtClean="0"/>
              <a:t>\n at the end of the prompt represents a newline</a:t>
            </a:r>
            <a:endParaRPr lang="en-IN" dirty="0" smtClean="0"/>
          </a:p>
          <a:p>
            <a:pPr lvl="2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inp</a:t>
            </a:r>
            <a:r>
              <a:rPr lang="en-US" dirty="0" smtClean="0"/>
              <a:t> = input()</a:t>
            </a:r>
          </a:p>
          <a:p>
            <a:pPr lvl="2">
              <a:buNone/>
            </a:pPr>
            <a:r>
              <a:rPr lang="en-US" dirty="0" smtClean="0"/>
              <a:t>Welcome to world of python</a:t>
            </a:r>
          </a:p>
          <a:p>
            <a:pPr lvl="2">
              <a:buNone/>
            </a:pPr>
            <a:r>
              <a:rPr lang="en-US" dirty="0" smtClean="0"/>
              <a:t>&gt;&gt;&gt; print(</a:t>
            </a:r>
            <a:r>
              <a:rPr lang="en-US" dirty="0" err="1" smtClean="0"/>
              <a:t>inp</a:t>
            </a:r>
            <a:r>
              <a:rPr lang="en-US" dirty="0" smtClean="0"/>
              <a:t>)</a:t>
            </a:r>
          </a:p>
          <a:p>
            <a:pPr lvl="2">
              <a:buNone/>
            </a:pPr>
            <a:r>
              <a:rPr lang="en-US" dirty="0" smtClean="0"/>
              <a:t>Welcome to world of python</a:t>
            </a:r>
          </a:p>
          <a:p>
            <a:pPr lvl="2">
              <a:buNone/>
            </a:pPr>
            <a:r>
              <a:rPr lang="en-US" dirty="0" smtClean="0"/>
              <a:t>&gt;&gt;&gt;x=input('Please enter some text:\n') </a:t>
            </a:r>
          </a:p>
          <a:p>
            <a:pPr lvl="2">
              <a:buNone/>
            </a:pPr>
            <a:r>
              <a:rPr lang="en-US" dirty="0" smtClean="0"/>
              <a:t>Please enter some text:</a:t>
            </a:r>
          </a:p>
          <a:p>
            <a:pPr lvl="2">
              <a:buNone/>
            </a:pPr>
            <a:r>
              <a:rPr lang="en-US" dirty="0" err="1" smtClean="0"/>
              <a:t>Roopa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&gt;&gt;&gt; print(x) </a:t>
            </a:r>
          </a:p>
          <a:p>
            <a:pPr lvl="2">
              <a:buNone/>
            </a:pPr>
            <a:r>
              <a:rPr lang="en-US" dirty="0" err="1" smtClean="0"/>
              <a:t>Roopa</a:t>
            </a:r>
            <a:endParaRPr lang="en-US" dirty="0" smtClean="0"/>
          </a:p>
          <a:p>
            <a:pPr lvl="1"/>
            <a:r>
              <a:rPr lang="en-US" dirty="0" smtClean="0"/>
              <a:t>user to type an integer, </a:t>
            </a:r>
          </a:p>
          <a:p>
            <a:pPr lvl="1"/>
            <a:r>
              <a:rPr lang="en-US" dirty="0" smtClean="0"/>
              <a:t>try to convert the return value to </a:t>
            </a:r>
            <a:r>
              <a:rPr lang="en-US" dirty="0" err="1" smtClean="0"/>
              <a:t>int</a:t>
            </a:r>
            <a:r>
              <a:rPr lang="en-US" dirty="0" smtClean="0"/>
              <a:t> using the </a:t>
            </a:r>
            <a:r>
              <a:rPr lang="en-US" dirty="0" err="1" smtClean="0"/>
              <a:t>int</a:t>
            </a:r>
            <a:r>
              <a:rPr lang="en-US" dirty="0" smtClean="0"/>
              <a:t>() function</a:t>
            </a:r>
          </a:p>
          <a:p>
            <a:pPr lvl="2">
              <a:buNone/>
            </a:pPr>
            <a:r>
              <a:rPr lang="en-US" dirty="0" smtClean="0"/>
              <a:t>&gt;&gt;&gt; x=</a:t>
            </a:r>
            <a:r>
              <a:rPr lang="en-US" dirty="0" err="1" smtClean="0"/>
              <a:t>int</a:t>
            </a:r>
            <a:r>
              <a:rPr lang="en-US" dirty="0" smtClean="0"/>
              <a:t>(input('enter number\n')) </a:t>
            </a:r>
          </a:p>
          <a:p>
            <a:pPr lvl="2">
              <a:buNone/>
            </a:pPr>
            <a:r>
              <a:rPr lang="en-US" dirty="0" smtClean="0"/>
              <a:t>enter number</a:t>
            </a:r>
            <a:endParaRPr lang="en-US" sz="1900" dirty="0" smtClean="0"/>
          </a:p>
          <a:p>
            <a:pPr lvl="2">
              <a:buNone/>
            </a:pPr>
            <a:r>
              <a:rPr lang="en-US" dirty="0" smtClean="0"/>
              <a:t>12</a:t>
            </a:r>
            <a:endParaRPr lang="en-US" sz="1900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r>
              <a:rPr lang="en-US" b="1" dirty="0" smtClean="0"/>
              <a:t>Print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286412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Format operator</a:t>
            </a:r>
          </a:p>
          <a:p>
            <a:pPr lvl="3"/>
            <a:r>
              <a:rPr lang="en-US" dirty="0" smtClean="0"/>
              <a:t>The following example uses “%d” to format an integer, “%g” to format a floating point number, and “%s” to format a string:</a:t>
            </a:r>
          </a:p>
          <a:p>
            <a:pPr lvl="4">
              <a:buNone/>
            </a:pPr>
            <a:r>
              <a:rPr lang="en-US" dirty="0" smtClean="0"/>
              <a:t>camels = 42</a:t>
            </a:r>
          </a:p>
          <a:p>
            <a:pPr lvl="4">
              <a:buNone/>
            </a:pPr>
            <a:r>
              <a:rPr lang="en-US" dirty="0" smtClean="0"/>
              <a:t>'%d' % camels</a:t>
            </a:r>
          </a:p>
          <a:p>
            <a:pPr lvl="4">
              <a:buNone/>
            </a:pPr>
            <a:r>
              <a:rPr lang="en-US" sz="1800" dirty="0" smtClean="0"/>
              <a:t> 'I have spotted %d camels.' % </a:t>
            </a:r>
            <a:r>
              <a:rPr lang="en-US" sz="1800" dirty="0" err="1" smtClean="0"/>
              <a:t>camels'I</a:t>
            </a:r>
            <a:r>
              <a:rPr lang="en-US" sz="1800" dirty="0" smtClean="0"/>
              <a:t> have spotted 42 camels.'</a:t>
            </a:r>
            <a:endParaRPr lang="en-US" b="1" dirty="0" smtClean="0"/>
          </a:p>
          <a:p>
            <a:r>
              <a:rPr lang="en-US" b="1" dirty="0" smtClean="0"/>
              <a:t>Format function : </a:t>
            </a:r>
            <a:r>
              <a:rPr lang="en-US" sz="2000" dirty="0" smtClean="0"/>
              <a:t>string   formatting   methods string   formatting   methods </a:t>
            </a:r>
            <a:endParaRPr lang="en-US" b="1" dirty="0" smtClean="0"/>
          </a:p>
          <a:p>
            <a:pPr lvl="1"/>
            <a:r>
              <a:rPr lang="en-US" dirty="0" err="1" smtClean="0"/>
              <a:t>positional_argument</a:t>
            </a:r>
            <a:r>
              <a:rPr lang="en-US" dirty="0" smtClean="0"/>
              <a:t> : </a:t>
            </a:r>
          </a:p>
          <a:p>
            <a:pPr lvl="2"/>
            <a:r>
              <a:rPr lang="en-US" dirty="0" smtClean="0"/>
              <a:t>It can be integers, floating point numeric constants, strings, characters </a:t>
            </a:r>
            <a:r>
              <a:rPr lang="en-US" sz="2200" dirty="0" smtClean="0"/>
              <a:t>and even variables.</a:t>
            </a:r>
            <a:endParaRPr lang="en-US" dirty="0" smtClean="0"/>
          </a:p>
          <a:p>
            <a:pPr lvl="1"/>
            <a:r>
              <a:rPr lang="en-US" dirty="0" err="1" smtClean="0"/>
              <a:t>keyword_argument</a:t>
            </a:r>
            <a:r>
              <a:rPr lang="en-US" dirty="0" smtClean="0"/>
              <a:t> :</a:t>
            </a:r>
          </a:p>
          <a:p>
            <a:pPr lvl="2"/>
            <a:r>
              <a:rPr lang="en-US" dirty="0" smtClean="0"/>
              <a:t>A variable storing some value, which is passed as parameter.</a:t>
            </a:r>
          </a:p>
          <a:p>
            <a:r>
              <a:rPr lang="en-US" dirty="0" smtClean="0"/>
              <a:t>Positional arguments are placed in order :</a:t>
            </a:r>
          </a:p>
          <a:p>
            <a:pPr lvl="2"/>
            <a:r>
              <a:rPr lang="en-IN" dirty="0" smtClean="0"/>
              <a:t>Can </a:t>
            </a:r>
            <a:r>
              <a:rPr lang="en-US" dirty="0" smtClean="0"/>
              <a:t>Reverse the index </a:t>
            </a:r>
            <a:r>
              <a:rPr lang="en-US" dirty="0" err="1" smtClean="0"/>
              <a:t>nnumbers</a:t>
            </a:r>
            <a:endParaRPr lang="en-US" dirty="0" smtClean="0"/>
          </a:p>
          <a:p>
            <a:pPr lvl="2"/>
            <a:r>
              <a:rPr lang="en-IN" dirty="0" smtClean="0"/>
              <a:t>If arguments not specified</a:t>
            </a:r>
          </a:p>
          <a:p>
            <a:pPr lvl="2"/>
            <a:endParaRPr lang="en-US" dirty="0" smtClean="0"/>
          </a:p>
          <a:p>
            <a:pPr>
              <a:buNone/>
            </a:pPr>
            <a:r>
              <a:rPr lang="en-US" dirty="0" smtClean="0"/>
              <a:t>&gt;&gt;&gt;print("{0}	college{1} 	</a:t>
            </a:r>
            <a:r>
              <a:rPr lang="en-US" dirty="0" err="1" smtClean="0"/>
              <a:t>department".format</a:t>
            </a:r>
            <a:r>
              <a:rPr lang="en-US" dirty="0" smtClean="0"/>
              <a:t>("SDIT",“MCA"))</a:t>
            </a:r>
          </a:p>
          <a:p>
            <a:pPr>
              <a:buNone/>
            </a:pPr>
            <a:r>
              <a:rPr lang="en-US" dirty="0" smtClean="0"/>
              <a:t>SDIT college MCA department</a:t>
            </a:r>
          </a:p>
          <a:p>
            <a:pPr>
              <a:buNone/>
            </a:pPr>
            <a:r>
              <a:rPr lang="en-US" dirty="0" smtClean="0"/>
              <a:t>&gt;&gt;&gt;print("{ }	college{ } 	</a:t>
            </a:r>
            <a:r>
              <a:rPr lang="en-US" dirty="0" err="1" smtClean="0"/>
              <a:t>department".format</a:t>
            </a:r>
            <a:r>
              <a:rPr lang="en-US" dirty="0" smtClean="0"/>
              <a:t>("SDIT",“MCA"))</a:t>
            </a:r>
          </a:p>
          <a:p>
            <a:pPr>
              <a:buNone/>
            </a:pPr>
            <a:r>
              <a:rPr lang="en-US" dirty="0" smtClean="0"/>
              <a:t>SDIT college MCA department</a:t>
            </a:r>
          </a:p>
          <a:p>
            <a:pPr>
              <a:buNone/>
            </a:pPr>
            <a:r>
              <a:rPr lang="en-US" dirty="0" smtClean="0"/>
              <a:t>&gt;&gt;&gt;print(“MCA  department	{0} ‘A’ .format(“1", college="SDIT"))</a:t>
            </a:r>
          </a:p>
          <a:p>
            <a:pPr>
              <a:buNone/>
            </a:pPr>
            <a:r>
              <a:rPr lang="en-US" dirty="0" smtClean="0"/>
              <a:t>MCA department  1’A’ section SDIT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Formatted String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57216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import math</a:t>
            </a:r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f'The</a:t>
            </a:r>
            <a:r>
              <a:rPr lang="en-US" dirty="0" smtClean="0"/>
              <a:t> value of pi is approximately {math.pi:.3f}.')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US" dirty="0" smtClean="0"/>
              <a:t>bugs = 'roaches'</a:t>
            </a:r>
          </a:p>
          <a:p>
            <a:pPr>
              <a:buNone/>
            </a:pPr>
            <a:r>
              <a:rPr lang="en-US" dirty="0" smtClean="0"/>
              <a:t>count = 13</a:t>
            </a:r>
          </a:p>
          <a:p>
            <a:pPr>
              <a:buNone/>
            </a:pPr>
            <a:r>
              <a:rPr lang="en-US" dirty="0" smtClean="0"/>
              <a:t>area = 'living room'</a:t>
            </a:r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f'Debugging</a:t>
            </a:r>
            <a:r>
              <a:rPr lang="en-US" dirty="0" smtClean="0"/>
              <a:t> {bugs=} {count=} {area=}')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US" dirty="0" smtClean="0"/>
              <a:t>#Use "+" to always indicate if the number is positive or negative:</a:t>
            </a:r>
          </a:p>
          <a:p>
            <a:pPr>
              <a:buNone/>
            </a:pPr>
            <a:r>
              <a:rPr lang="en-US" dirty="0" smtClean="0"/>
              <a:t>txt = "The temperature is between {:+} and {:+} degrees </a:t>
            </a:r>
            <a:r>
              <a:rPr lang="en-US" dirty="0" err="1" smtClean="0"/>
              <a:t>celsius</a:t>
            </a:r>
            <a:r>
              <a:rPr lang="en-US" dirty="0" smtClean="0"/>
              <a:t>."</a:t>
            </a:r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txt.format</a:t>
            </a:r>
            <a:r>
              <a:rPr lang="en-US" dirty="0" smtClean="0"/>
              <a:t>(-3, 7))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US" dirty="0" smtClean="0"/>
              <a:t>#Use "_" to add a underscore character as a thousand separator:</a:t>
            </a:r>
          </a:p>
          <a:p>
            <a:pPr>
              <a:buNone/>
            </a:pPr>
            <a:r>
              <a:rPr lang="en-US" dirty="0" smtClean="0"/>
              <a:t>txt = "The universe is {:_} years old."</a:t>
            </a:r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txt.format</a:t>
            </a:r>
            <a:r>
              <a:rPr lang="en-US" dirty="0" smtClean="0"/>
              <a:t>(13800000000))</a:t>
            </a:r>
          </a:p>
          <a:p>
            <a:pPr>
              <a:buNone/>
            </a:pPr>
            <a:r>
              <a:rPr lang="en-US" dirty="0" smtClean="0"/>
              <a:t>https://www.w3schools.com/python/ref_string_format.asp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String format()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543956" cy="564360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print('We are the {} who say "{}!"'.format('knights', 'Ni'))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Positional argument :</a:t>
            </a:r>
          </a:p>
          <a:p>
            <a:pPr>
              <a:buNone/>
            </a:pPr>
            <a:r>
              <a:rPr lang="en-US" dirty="0" smtClean="0"/>
              <a:t>print('{0} and {1}'.format('spam', 'eggs'))</a:t>
            </a:r>
          </a:p>
          <a:p>
            <a:pPr>
              <a:buNone/>
            </a:pPr>
            <a:r>
              <a:rPr lang="en-US" dirty="0" smtClean="0"/>
              <a:t>print('{1} and {0}'.format('spam', 'eggs'))</a:t>
            </a:r>
          </a:p>
          <a:p>
            <a:pPr>
              <a:buNone/>
            </a:pPr>
            <a:r>
              <a:rPr lang="en-US" dirty="0" smtClean="0"/>
              <a:t>print('{} and {}'.format('spam', 'eggs'))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US" b="1" dirty="0" smtClean="0"/>
              <a:t>Keyword argument:</a:t>
            </a:r>
          </a:p>
          <a:p>
            <a:pPr>
              <a:buNone/>
            </a:pPr>
            <a:r>
              <a:rPr lang="en-US" dirty="0" smtClean="0"/>
              <a:t>print('This {food} is {adjective}.'.format(food='spam', adjective='absolutely horrible'))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Positional and keyword arguments</a:t>
            </a:r>
          </a:p>
          <a:p>
            <a:pPr>
              <a:buNone/>
            </a:pPr>
            <a:r>
              <a:rPr lang="en-US" dirty="0" smtClean="0"/>
              <a:t>print('The story of {0}, {1}, and {other}.'.format('Bill', '</a:t>
            </a:r>
            <a:r>
              <a:rPr lang="en-US" dirty="0" err="1" smtClean="0"/>
              <a:t>Manfred',other</a:t>
            </a:r>
            <a:r>
              <a:rPr lang="en-US" dirty="0" smtClean="0"/>
              <a:t>='Georg'))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Type Conversions, The type( ) Function and Is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79668"/>
          </a:xfrm>
        </p:spPr>
        <p:txBody>
          <a:bodyPr>
            <a:normAutofit fontScale="70000" lnSpcReduction="20000"/>
          </a:bodyPr>
          <a:lstStyle/>
          <a:p>
            <a:r>
              <a:rPr lang="en-US" sz="2900" b="1" dirty="0" smtClean="0"/>
              <a:t>Type Conversions 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can convert </a:t>
            </a:r>
            <a:r>
              <a:rPr lang="en-US" dirty="0" err="1" smtClean="0"/>
              <a:t>ﬂoating</a:t>
            </a:r>
            <a:r>
              <a:rPr lang="en-US" dirty="0" smtClean="0"/>
              <a:t>-point values to integers, </a:t>
            </a:r>
          </a:p>
          <a:p>
            <a:pPr lvl="1">
              <a:buNone/>
            </a:pPr>
            <a:r>
              <a:rPr lang="en-US" dirty="0" smtClean="0"/>
              <a:t>but it doesn’t round </a:t>
            </a:r>
            <a:r>
              <a:rPr lang="en-US" dirty="0" err="1" smtClean="0"/>
              <a:t>oﬀ</a:t>
            </a:r>
            <a:r>
              <a:rPr lang="en-US" dirty="0" smtClean="0"/>
              <a:t>; it chops </a:t>
            </a:r>
            <a:r>
              <a:rPr lang="en-US" dirty="0" err="1" smtClean="0"/>
              <a:t>oﬀ</a:t>
            </a:r>
            <a:r>
              <a:rPr lang="en-US" dirty="0" smtClean="0"/>
              <a:t> the fraction part.</a:t>
            </a:r>
          </a:p>
          <a:p>
            <a:pPr lvl="1"/>
            <a:r>
              <a:rPr lang="en-US" dirty="0" smtClean="0"/>
              <a:t>float converts integers and strings to </a:t>
            </a:r>
            <a:r>
              <a:rPr lang="en-US" dirty="0" err="1" smtClean="0"/>
              <a:t>ﬂoating</a:t>
            </a:r>
            <a:r>
              <a:rPr lang="en-US" dirty="0" smtClean="0"/>
              <a:t>-point numbers.</a:t>
            </a:r>
          </a:p>
          <a:p>
            <a:pPr lvl="1"/>
            <a:r>
              <a:rPr lang="en-US" dirty="0" err="1" smtClean="0"/>
              <a:t>str</a:t>
            </a:r>
            <a:r>
              <a:rPr lang="en-US" dirty="0" smtClean="0"/>
              <a:t> converts its argument to a string.</a:t>
            </a:r>
          </a:p>
          <a:p>
            <a:r>
              <a:rPr lang="en-US" sz="2800" b="1" dirty="0" smtClean="0"/>
              <a:t>The type( ) Function</a:t>
            </a:r>
          </a:p>
          <a:p>
            <a:pPr lvl="1"/>
            <a:r>
              <a:rPr lang="en-US" i="1" dirty="0" smtClean="0"/>
              <a:t>type </a:t>
            </a:r>
            <a:r>
              <a:rPr lang="en-US" dirty="0" smtClean="0"/>
              <a:t>function is called to know the </a:t>
            </a:r>
            <a:r>
              <a:rPr lang="en-US" dirty="0" err="1" smtClean="0"/>
              <a:t>datatype</a:t>
            </a:r>
            <a:r>
              <a:rPr lang="en-US" dirty="0" smtClean="0"/>
              <a:t> of the value. </a:t>
            </a:r>
          </a:p>
          <a:p>
            <a:pPr lvl="1"/>
            <a:r>
              <a:rPr lang="en-US" dirty="0" smtClean="0"/>
              <a:t>The expression in parenthesis is called the argument of the function. </a:t>
            </a:r>
          </a:p>
          <a:p>
            <a:pPr lvl="1"/>
            <a:r>
              <a:rPr lang="en-US" dirty="0" smtClean="0"/>
              <a:t>The argument is a value or variable that we are passing into the function as input to the function.</a:t>
            </a:r>
          </a:p>
          <a:p>
            <a:pPr lvl="1">
              <a:buNone/>
            </a:pPr>
            <a:r>
              <a:rPr lang="en-US" dirty="0" smtClean="0"/>
              <a:t>&gt;&gt;&gt; type(33)</a:t>
            </a:r>
          </a:p>
          <a:p>
            <a:pPr lvl="1">
              <a:buNone/>
            </a:pPr>
            <a:r>
              <a:rPr lang="en-US" dirty="0" smtClean="0"/>
              <a:t>&lt;class '</a:t>
            </a:r>
            <a:r>
              <a:rPr lang="en-US" dirty="0" err="1" smtClean="0"/>
              <a:t>int</a:t>
            </a:r>
            <a:r>
              <a:rPr lang="en-US" dirty="0" smtClean="0"/>
              <a:t>'&gt;</a:t>
            </a:r>
            <a:endParaRPr lang="en-US" sz="2000" dirty="0" smtClean="0"/>
          </a:p>
          <a:p>
            <a:r>
              <a:rPr lang="en-US" sz="2800" b="1" dirty="0" smtClean="0"/>
              <a:t>Is Operator</a:t>
            </a:r>
          </a:p>
          <a:p>
            <a:pPr lvl="1"/>
            <a:r>
              <a:rPr lang="en-US" dirty="0" smtClean="0"/>
              <a:t>If we run these assignment statements:</a:t>
            </a:r>
          </a:p>
          <a:p>
            <a:pPr lvl="2">
              <a:buNone/>
            </a:pPr>
            <a:r>
              <a:rPr lang="en-US" sz="1900" dirty="0" smtClean="0"/>
              <a:t>&gt;&gt;&gt; a = 'banana'</a:t>
            </a:r>
          </a:p>
          <a:p>
            <a:pPr lvl="2">
              <a:buNone/>
            </a:pPr>
            <a:r>
              <a:rPr lang="en-US" sz="1900" dirty="0" smtClean="0"/>
              <a:t>&gt;&gt;&gt; b = 'banana'</a:t>
            </a:r>
          </a:p>
          <a:p>
            <a:pPr lvl="2">
              <a:buNone/>
            </a:pPr>
            <a:r>
              <a:rPr lang="en-US" sz="1900" dirty="0" smtClean="0"/>
              <a:t>&gt;&gt;&gt; </a:t>
            </a:r>
            <a:r>
              <a:rPr lang="en-US" sz="1900" b="1" dirty="0" smtClean="0"/>
              <a:t>a is b</a:t>
            </a:r>
            <a:endParaRPr lang="en-US" sz="1900" dirty="0" smtClean="0"/>
          </a:p>
          <a:p>
            <a:pPr lvl="2">
              <a:buNone/>
            </a:pPr>
            <a:r>
              <a:rPr lang="en-US" sz="1900" dirty="0" smtClean="0"/>
              <a:t>True</a:t>
            </a:r>
            <a:endParaRPr lang="en-US" sz="36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643602"/>
          </a:xfrm>
        </p:spPr>
        <p:txBody>
          <a:bodyPr>
            <a:normAutofit/>
          </a:bodyPr>
          <a:lstStyle/>
          <a:p>
            <a:pPr lvl="1"/>
            <a:r>
              <a:rPr lang="en-US" sz="1800" dirty="0" smtClean="0"/>
              <a:t>When two variables are referring to same object, they are called as </a:t>
            </a:r>
            <a:r>
              <a:rPr lang="en-US" sz="1800" b="1" i="1" dirty="0" smtClean="0"/>
              <a:t>identical </a:t>
            </a:r>
            <a:r>
              <a:rPr lang="en-US" sz="1800" dirty="0" smtClean="0"/>
              <a:t>objects.</a:t>
            </a:r>
          </a:p>
          <a:p>
            <a:pPr lvl="1"/>
            <a:r>
              <a:rPr lang="en-US" sz="1800" dirty="0" smtClean="0"/>
              <a:t>When two variables are referring to different objects, but contain a same value, they are known as </a:t>
            </a:r>
            <a:r>
              <a:rPr lang="en-US" sz="1800" b="1" i="1" dirty="0" smtClean="0"/>
              <a:t>equivalent </a:t>
            </a:r>
            <a:r>
              <a:rPr lang="en-US" sz="2000" dirty="0" smtClean="0"/>
              <a:t>objects</a:t>
            </a:r>
            <a:r>
              <a:rPr lang="en-US" sz="2700" dirty="0" smtClean="0"/>
              <a:t>.</a:t>
            </a:r>
          </a:p>
          <a:p>
            <a:pPr lvl="1">
              <a:buNone/>
            </a:pPr>
            <a:r>
              <a:rPr lang="en-US" sz="2200" dirty="0" smtClean="0"/>
              <a:t>&gt;&gt;&gt;s1=input(“Enter a string:”)</a:t>
            </a:r>
            <a:endParaRPr lang="en-US" sz="1800" dirty="0" smtClean="0"/>
          </a:p>
          <a:p>
            <a:pPr lvl="1">
              <a:buNone/>
            </a:pPr>
            <a:r>
              <a:rPr lang="en-US" sz="2200" dirty="0" smtClean="0"/>
              <a:t>&gt;&gt;&gt;s2= input(“Enter a string:”)</a:t>
            </a:r>
            <a:endParaRPr lang="en-US" sz="1800" dirty="0" smtClean="0"/>
          </a:p>
          <a:p>
            <a:pPr lvl="1">
              <a:buNone/>
            </a:pPr>
            <a:r>
              <a:rPr lang="en-US" sz="2200" dirty="0" smtClean="0"/>
              <a:t>&gt;&gt;&gt;</a:t>
            </a:r>
            <a:r>
              <a:rPr lang="en-US" sz="2200" b="1" dirty="0" smtClean="0"/>
              <a:t>s1 is s2		</a:t>
            </a:r>
            <a:r>
              <a:rPr lang="en-US" sz="1600" i="1" dirty="0" smtClean="0"/>
              <a:t> #check s1 and s2 are identical</a:t>
            </a:r>
            <a:endParaRPr lang="en-US" sz="1800" dirty="0" smtClean="0"/>
          </a:p>
          <a:p>
            <a:pPr lvl="1">
              <a:buNone/>
            </a:pPr>
            <a:r>
              <a:rPr lang="en-US" sz="2200" dirty="0" smtClean="0"/>
              <a:t>False</a:t>
            </a:r>
            <a:endParaRPr lang="en-US" sz="1800" dirty="0" smtClean="0"/>
          </a:p>
          <a:p>
            <a:pPr lvl="1">
              <a:buNone/>
            </a:pPr>
            <a:r>
              <a:rPr lang="en-US" sz="2200" dirty="0" smtClean="0"/>
              <a:t>&gt;&gt;&gt;</a:t>
            </a:r>
            <a:r>
              <a:rPr lang="en-US" sz="2200" b="1" dirty="0" smtClean="0"/>
              <a:t>s1 == s2	</a:t>
            </a:r>
            <a:r>
              <a:rPr lang="en-US" sz="1600" i="1" dirty="0" smtClean="0"/>
              <a:t> 	#check s1 and s2 are equivalent</a:t>
            </a:r>
            <a:endParaRPr lang="en-US" sz="1800" dirty="0" smtClean="0"/>
          </a:p>
          <a:p>
            <a:pPr lvl="1">
              <a:buNone/>
            </a:pPr>
            <a:r>
              <a:rPr lang="en-US" sz="2200" dirty="0" smtClean="0"/>
              <a:t>True</a:t>
            </a:r>
          </a:p>
          <a:p>
            <a:pPr lvl="1">
              <a:buNone/>
            </a:pPr>
            <a:r>
              <a:rPr lang="en-US" sz="2000" dirty="0" smtClean="0"/>
              <a:t>Here s1 and s2 are equivalent, but not identical</a:t>
            </a:r>
          </a:p>
          <a:p>
            <a:pPr lvl="1">
              <a:buNone/>
            </a:pPr>
            <a:r>
              <a:rPr lang="en-US" sz="2000" dirty="0" smtClean="0"/>
              <a:t>x = </a:t>
            </a:r>
            <a:r>
              <a:rPr lang="en-US" sz="2000" dirty="0" err="1" smtClean="0"/>
              <a:t>str</a:t>
            </a:r>
            <a:r>
              <a:rPr lang="en-US" sz="2000" dirty="0" smtClean="0"/>
              <a:t>(3)    # x will be '3‘</a:t>
            </a:r>
          </a:p>
          <a:p>
            <a:pPr lvl="1">
              <a:buNone/>
            </a:pPr>
            <a:r>
              <a:rPr lang="en-US" sz="2000" dirty="0" smtClean="0"/>
              <a:t>y = </a:t>
            </a:r>
            <a:r>
              <a:rPr lang="en-US" sz="2000" dirty="0" err="1" smtClean="0"/>
              <a:t>int</a:t>
            </a:r>
            <a:r>
              <a:rPr lang="en-US" sz="2000" dirty="0" smtClean="0"/>
              <a:t>(3)    # y will be 3</a:t>
            </a:r>
          </a:p>
          <a:p>
            <a:pPr lvl="1">
              <a:buNone/>
            </a:pPr>
            <a:r>
              <a:rPr lang="en-US" sz="2000" dirty="0" smtClean="0"/>
              <a:t>z = float(3)  # z will be 3.0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Control Flow Statements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63532" y="3184919"/>
            <a:ext cx="8016935" cy="188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71472" y="2026499"/>
            <a:ext cx="59774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if Decision Control Flow Statement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kinds of programs process high-level languages into low-level languages: interpreters and compilers</a:t>
            </a:r>
          </a:p>
          <a:p>
            <a:r>
              <a:rPr lang="en-US" dirty="0" smtClean="0"/>
              <a:t>A compiler reads the program.</a:t>
            </a:r>
          </a:p>
          <a:p>
            <a:r>
              <a:rPr lang="en-US" dirty="0" smtClean="0"/>
              <a:t>Translates it completely before the program starts running.</a:t>
            </a:r>
          </a:p>
          <a:p>
            <a:r>
              <a:rPr lang="en-US" dirty="0" smtClean="0"/>
              <a:t>High-level program is called the source code. Translated program is called the object code or the executable.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0144"/>
            <a:ext cx="8229600" cy="438912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if…else</a:t>
            </a:r>
            <a:r>
              <a:rPr lang="en-US" b="1" dirty="0" smtClean="0"/>
              <a:t> </a:t>
            </a:r>
            <a:r>
              <a:rPr lang="en-US" sz="28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Decision Control Flow Statement (alternative execution)</a:t>
            </a: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863" y="2071678"/>
            <a:ext cx="7788275" cy="35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2800" b="1" dirty="0" smtClean="0"/>
              <a:t>The if…</a:t>
            </a:r>
            <a:r>
              <a:rPr lang="en-US" sz="2800" b="1" dirty="0" err="1" smtClean="0"/>
              <a:t>elif</a:t>
            </a:r>
            <a:r>
              <a:rPr lang="en-US" sz="2800" b="1" dirty="0" smtClean="0"/>
              <a:t>…else Decision Control Statement (</a:t>
            </a:r>
            <a:r>
              <a:rPr lang="en-US" sz="2800" b="1" i="1" dirty="0" smtClean="0"/>
              <a:t>Chained conditionals</a:t>
            </a:r>
            <a:r>
              <a:rPr lang="en-US" sz="2800" b="1" dirty="0" smtClean="0"/>
              <a:t>)</a:t>
            </a:r>
            <a:endParaRPr lang="en-US" sz="2800" dirty="0"/>
          </a:p>
        </p:txBody>
      </p:sp>
      <p:pic>
        <p:nvPicPr>
          <p:cNvPr id="440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935163"/>
            <a:ext cx="7572428" cy="4708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b="1" dirty="0" smtClean="0"/>
              <a:t>Nested if Statement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Example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x=3 y=4</a:t>
            </a:r>
          </a:p>
          <a:p>
            <a:pPr>
              <a:buNone/>
            </a:pPr>
            <a:r>
              <a:rPr lang="en-US" dirty="0" smtClean="0"/>
              <a:t>if x == y:</a:t>
            </a:r>
          </a:p>
          <a:p>
            <a:pPr>
              <a:buNone/>
            </a:pPr>
            <a:r>
              <a:rPr lang="en-US" dirty="0" smtClean="0"/>
              <a:t>print('x and y are equal') else:</a:t>
            </a:r>
          </a:p>
          <a:p>
            <a:pPr>
              <a:buNone/>
            </a:pPr>
            <a:r>
              <a:rPr lang="en-US" dirty="0" smtClean="0"/>
              <a:t>if x &lt; y:</a:t>
            </a:r>
          </a:p>
          <a:p>
            <a:pPr>
              <a:buNone/>
            </a:pPr>
            <a:r>
              <a:rPr lang="en-US" dirty="0" smtClean="0"/>
              <a:t>print('x is less than y') else:</a:t>
            </a:r>
          </a:p>
          <a:p>
            <a:pPr>
              <a:buNone/>
            </a:pPr>
            <a:r>
              <a:rPr lang="en-US" dirty="0" smtClean="0"/>
              <a:t>print('x is greater than y')</a:t>
            </a:r>
          </a:p>
          <a:p>
            <a:pPr>
              <a:buNone/>
            </a:pPr>
            <a:r>
              <a:rPr lang="en-US" b="1" dirty="0" smtClean="0"/>
              <a:t>Output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x is less than 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/>
          <a:lstStyle/>
          <a:p>
            <a:r>
              <a:rPr lang="en-US" sz="4000" dirty="0" smtClean="0"/>
              <a:t>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14422"/>
            <a:ext cx="8229600" cy="542928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The while statement</a:t>
            </a:r>
          </a:p>
          <a:p>
            <a:pPr lvl="2"/>
            <a:r>
              <a:rPr lang="en-US" dirty="0" smtClean="0"/>
              <a:t>The syntax of while loop :</a:t>
            </a:r>
            <a:endParaRPr lang="en-IN" dirty="0" smtClean="0"/>
          </a:p>
          <a:p>
            <a:pPr lvl="3">
              <a:buNone/>
            </a:pPr>
            <a:r>
              <a:rPr lang="en-US" b="1" dirty="0" smtClean="0"/>
              <a:t>while </a:t>
            </a:r>
            <a:r>
              <a:rPr lang="en-US" dirty="0" smtClean="0"/>
              <a:t>condition: </a:t>
            </a:r>
          </a:p>
          <a:p>
            <a:pPr lvl="3">
              <a:buNone/>
            </a:pPr>
            <a:r>
              <a:rPr lang="en-US" dirty="0" smtClean="0"/>
              <a:t>		</a:t>
            </a:r>
            <a:r>
              <a:rPr lang="en-US" dirty="0" err="1" smtClean="0"/>
              <a:t>block_of_statements</a:t>
            </a:r>
            <a:endParaRPr lang="en-US" dirty="0" smtClean="0"/>
          </a:p>
          <a:p>
            <a:pPr lvl="3">
              <a:buNone/>
            </a:pPr>
            <a:r>
              <a:rPr lang="en-US" i="1" dirty="0" smtClean="0"/>
              <a:t>statements after the loop</a:t>
            </a:r>
            <a:endParaRPr lang="en-IN" i="1" dirty="0" smtClean="0"/>
          </a:p>
          <a:p>
            <a:pPr lvl="3">
              <a:buNone/>
            </a:pPr>
            <a:r>
              <a:rPr lang="en-US" dirty="0" smtClean="0"/>
              <a:t>EX:  </a:t>
            </a:r>
            <a:r>
              <a:rPr lang="en-US" dirty="0" err="1" smtClean="0"/>
              <a:t>i</a:t>
            </a:r>
            <a:r>
              <a:rPr lang="en-US" dirty="0" smtClean="0"/>
              <a:t> = 1</a:t>
            </a:r>
          </a:p>
          <a:p>
            <a:pPr lvl="4">
              <a:buNone/>
            </a:pPr>
            <a:r>
              <a:rPr lang="en-US" dirty="0" smtClean="0"/>
              <a:t>    while </a:t>
            </a:r>
            <a:r>
              <a:rPr lang="en-US" dirty="0" err="1" smtClean="0"/>
              <a:t>i</a:t>
            </a:r>
            <a:r>
              <a:rPr lang="en-US" dirty="0" smtClean="0"/>
              <a:t>&lt;=5:</a:t>
            </a:r>
          </a:p>
          <a:p>
            <a:pPr lvl="4">
              <a:buNone/>
            </a:pPr>
            <a:r>
              <a:rPr lang="en-US" dirty="0" smtClean="0"/>
              <a:t>		print(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  <a:r>
              <a:rPr lang="en-US" dirty="0" err="1" smtClean="0"/>
              <a:t>i</a:t>
            </a:r>
            <a:r>
              <a:rPr lang="en-US" dirty="0" smtClean="0"/>
              <a:t>= i+1</a:t>
            </a:r>
          </a:p>
          <a:p>
            <a:pPr lvl="4">
              <a:buNone/>
            </a:pPr>
            <a:r>
              <a:rPr lang="en-US" dirty="0" smtClean="0"/>
              <a:t>	print(“ printing is done”)</a:t>
            </a:r>
          </a:p>
          <a:p>
            <a:pPr>
              <a:buNone/>
            </a:pPr>
            <a:r>
              <a:rPr lang="en-US" b="1" dirty="0" err="1" smtClean="0"/>
              <a:t>Inﬁnite</a:t>
            </a:r>
            <a:r>
              <a:rPr lang="en-US" b="1" dirty="0" smtClean="0"/>
              <a:t> loops with </a:t>
            </a:r>
            <a:r>
              <a:rPr lang="en-US" b="1" i="1" dirty="0" smtClean="0"/>
              <a:t>break</a:t>
            </a:r>
            <a:endParaRPr lang="en-US" dirty="0" smtClean="0"/>
          </a:p>
          <a:p>
            <a:pPr lvl="3"/>
            <a:r>
              <a:rPr lang="en-US" dirty="0" smtClean="0"/>
              <a:t>The </a:t>
            </a:r>
            <a:r>
              <a:rPr lang="en-US" i="1" dirty="0" smtClean="0"/>
              <a:t>break </a:t>
            </a:r>
            <a:r>
              <a:rPr lang="en-US" dirty="0" smtClean="0"/>
              <a:t>statement can be used to break out of a </a:t>
            </a:r>
            <a:r>
              <a:rPr lang="en-US" i="1" dirty="0" smtClean="0"/>
              <a:t>for </a:t>
            </a:r>
            <a:r>
              <a:rPr lang="en-US" dirty="0" smtClean="0"/>
              <a:t>or </a:t>
            </a:r>
            <a:r>
              <a:rPr lang="en-US" i="1" dirty="0" smtClean="0"/>
              <a:t>while </a:t>
            </a:r>
            <a:r>
              <a:rPr lang="en-US" dirty="0" smtClean="0"/>
              <a:t>loop before the loop is </a:t>
            </a:r>
            <a:r>
              <a:rPr lang="en-US" dirty="0" err="1" smtClean="0"/>
              <a:t>ﬁnished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Finishing iterations with </a:t>
            </a:r>
            <a:r>
              <a:rPr lang="en-US" b="1" i="1" dirty="0" smtClean="0"/>
              <a:t>continue</a:t>
            </a:r>
            <a:endParaRPr lang="en-US" dirty="0" smtClean="0"/>
          </a:p>
          <a:p>
            <a:pPr lvl="3"/>
            <a:r>
              <a:rPr lang="en-US" dirty="0" smtClean="0"/>
              <a:t>the continue statement skips to the next iteration without </a:t>
            </a:r>
            <a:r>
              <a:rPr lang="en-US" dirty="0" err="1" smtClean="0"/>
              <a:t>ﬁnishing</a:t>
            </a:r>
            <a:r>
              <a:rPr lang="en-US" dirty="0" smtClean="0"/>
              <a:t> the body of the loop for the current iteration.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500042"/>
            <a:ext cx="2682875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2276484"/>
            <a:ext cx="32543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243173"/>
            <a:ext cx="5572164" cy="4645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pay roll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2450" y="2643182"/>
            <a:ext cx="80391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82112" y="1428735"/>
            <a:ext cx="5604532" cy="4476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7354" y="1500173"/>
            <a:ext cx="5426414" cy="448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err="1" smtClean="0"/>
              <a:t>Deﬁnite</a:t>
            </a:r>
            <a:r>
              <a:rPr lang="en-US" sz="3600" b="1" dirty="0" smtClean="0"/>
              <a:t> loops using for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389120"/>
          </a:xfrm>
        </p:spPr>
        <p:txBody>
          <a:bodyPr>
            <a:normAutofit lnSpcReduction="10000"/>
          </a:bodyPr>
          <a:lstStyle/>
          <a:p>
            <a:pPr lvl="3"/>
            <a:r>
              <a:rPr lang="en-US" i="1" dirty="0" smtClean="0"/>
              <a:t>for loop with sequence</a:t>
            </a:r>
            <a:endParaRPr lang="en-US" dirty="0" smtClean="0"/>
          </a:p>
          <a:p>
            <a:pPr lvl="3"/>
            <a:r>
              <a:rPr lang="en-US" i="1" dirty="0" smtClean="0"/>
              <a:t>for loop with range( ) function</a:t>
            </a:r>
            <a:r>
              <a:rPr lang="en-US" sz="2800" i="1" dirty="0" smtClean="0"/>
              <a:t> 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Syntax of </a:t>
            </a:r>
            <a:r>
              <a:rPr lang="en-US" sz="2000" b="1" i="1" dirty="0" smtClean="0"/>
              <a:t>for </a:t>
            </a:r>
            <a:r>
              <a:rPr lang="en-US" sz="2000" b="1" dirty="0" smtClean="0"/>
              <a:t>loop with sequence:</a:t>
            </a:r>
          </a:p>
          <a:p>
            <a:pPr lvl="3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var</a:t>
            </a:r>
            <a:r>
              <a:rPr lang="en-US" dirty="0" smtClean="0"/>
              <a:t> in list/sequence :</a:t>
            </a:r>
          </a:p>
          <a:p>
            <a:pPr lvl="3">
              <a:buNone/>
            </a:pPr>
            <a:r>
              <a:rPr lang="en-US" i="1" dirty="0" smtClean="0"/>
              <a:t>		statements to be repeated</a:t>
            </a:r>
          </a:p>
          <a:p>
            <a:pPr lvl="4">
              <a:buNone/>
            </a:pPr>
            <a:r>
              <a:rPr lang="en-US" sz="1800" dirty="0" smtClean="0"/>
              <a:t>friends = ['</a:t>
            </a:r>
            <a:r>
              <a:rPr lang="en-US" sz="1800" dirty="0" err="1" smtClean="0"/>
              <a:t>Roopa</a:t>
            </a:r>
            <a:r>
              <a:rPr lang="en-US" sz="1800" dirty="0" smtClean="0"/>
              <a:t>', '</a:t>
            </a:r>
            <a:r>
              <a:rPr lang="en-US" sz="1800" dirty="0" err="1" smtClean="0"/>
              <a:t>Smaya</a:t>
            </a:r>
            <a:r>
              <a:rPr lang="en-US" sz="1800" dirty="0" smtClean="0"/>
              <a:t>', '</a:t>
            </a:r>
            <a:r>
              <a:rPr lang="en-US" sz="1800" dirty="0" err="1" smtClean="0"/>
              <a:t>Vikas</a:t>
            </a:r>
            <a:r>
              <a:rPr lang="en-US" sz="1800" dirty="0" smtClean="0"/>
              <a:t>’] </a:t>
            </a:r>
          </a:p>
          <a:p>
            <a:pPr lvl="4">
              <a:buNone/>
            </a:pPr>
            <a:r>
              <a:rPr lang="en-US" sz="1800" dirty="0" smtClean="0"/>
              <a:t>for name in friends:</a:t>
            </a:r>
          </a:p>
          <a:p>
            <a:pPr lvl="4">
              <a:buNone/>
            </a:pPr>
            <a:r>
              <a:rPr lang="en-US" sz="1800" dirty="0" smtClean="0"/>
              <a:t>		print('Happy New Year:', name) </a:t>
            </a:r>
          </a:p>
          <a:p>
            <a:pPr lvl="4">
              <a:buNone/>
            </a:pPr>
            <a:r>
              <a:rPr lang="en-US" sz="1800" dirty="0" smtClean="0"/>
              <a:t>print('Done!')</a:t>
            </a:r>
          </a:p>
          <a:p>
            <a:pPr lvl="4">
              <a:buNone/>
            </a:pPr>
            <a:endParaRPr lang="en-IN" sz="1800" dirty="0" smtClean="0"/>
          </a:p>
          <a:p>
            <a:pPr lvl="4">
              <a:buNone/>
            </a:pPr>
            <a:r>
              <a:rPr lang="en-US" sz="1800" dirty="0" smtClean="0"/>
              <a:t>for </a:t>
            </a:r>
            <a:r>
              <a:rPr lang="en-US" sz="1800" dirty="0" err="1" smtClean="0"/>
              <a:t>i</a:t>
            </a:r>
            <a:r>
              <a:rPr lang="en-US" sz="1600" dirty="0" smtClean="0"/>
              <a:t> in "Hello":</a:t>
            </a:r>
          </a:p>
          <a:p>
            <a:pPr lvl="4">
              <a:buNone/>
            </a:pPr>
            <a:r>
              <a:rPr lang="en-US" sz="1800" dirty="0" smtClean="0"/>
              <a:t>	print(</a:t>
            </a:r>
            <a:r>
              <a:rPr lang="en-US" sz="1800" dirty="0" err="1" smtClean="0"/>
              <a:t>i</a:t>
            </a:r>
            <a:r>
              <a:rPr lang="en-US" sz="1800" dirty="0" smtClean="0"/>
              <a:t>, end=‟\t‟)</a:t>
            </a:r>
            <a:endParaRPr lang="en-US" sz="3600" dirty="0" smtClean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3286124"/>
            <a:ext cx="278608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57298"/>
            <a:ext cx="8229600" cy="4074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Interactive mode and Script mode.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There are two ways to use the interpreter:</a:t>
            </a:r>
          </a:p>
          <a:p>
            <a:r>
              <a:rPr lang="en-US" dirty="0" smtClean="0"/>
              <a:t>In </a:t>
            </a:r>
            <a:r>
              <a:rPr lang="en-US" b="1" dirty="0" smtClean="0"/>
              <a:t>interactive</a:t>
            </a:r>
            <a:r>
              <a:rPr lang="en-US" dirty="0" smtClean="0"/>
              <a:t> mode, you type Python programs and the interpreter displays the result: </a:t>
            </a:r>
          </a:p>
          <a:p>
            <a:pPr>
              <a:buNone/>
            </a:pPr>
            <a:r>
              <a:rPr lang="en-US" dirty="0" smtClean="0"/>
              <a:t>&gt;&gt;&gt; 1 + 1</a:t>
            </a:r>
          </a:p>
          <a:p>
            <a:pPr>
              <a:buNone/>
            </a:pPr>
            <a:r>
              <a:rPr lang="en-IN" dirty="0" smtClean="0"/>
              <a:t>2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&gt;&gt;&gt; print(4) </a:t>
            </a:r>
          </a:p>
          <a:p>
            <a:pPr>
              <a:buNone/>
            </a:pPr>
            <a:r>
              <a:rPr lang="en-US" dirty="0" smtClean="0"/>
              <a:t>4</a:t>
            </a:r>
          </a:p>
          <a:p>
            <a:pPr>
              <a:buNone/>
            </a:pPr>
            <a:r>
              <a:rPr lang="en-US" dirty="0" smtClean="0"/>
              <a:t>&gt;&gt;&gt; message = 'And now for something completely different'</a:t>
            </a:r>
          </a:p>
          <a:p>
            <a:pPr>
              <a:buNone/>
            </a:pPr>
            <a:r>
              <a:rPr lang="en-US" dirty="0" smtClean="0"/>
              <a:t>&gt;&gt;&gt; n = 17</a:t>
            </a:r>
          </a:p>
          <a:p>
            <a:pPr>
              <a:buNone/>
            </a:pPr>
            <a:r>
              <a:rPr lang="en-US" dirty="0" smtClean="0"/>
              <a:t>&gt;&gt;&gt; pi = 3.1415926535897931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Alternatively, you can store code in a file and use the interpreter to execute the contents of the file, which is called a </a:t>
            </a:r>
            <a:r>
              <a:rPr lang="en-US" b="1" dirty="0" smtClean="0"/>
              <a:t>script</a:t>
            </a:r>
            <a:r>
              <a:rPr lang="en-US" dirty="0" smtClean="0"/>
              <a:t>. By convention, Python scripts have names that end with .</a:t>
            </a:r>
            <a:r>
              <a:rPr lang="en-US" dirty="0" err="1" smtClean="0"/>
              <a:t>py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Syntax of </a:t>
            </a:r>
            <a:r>
              <a:rPr lang="en-US" b="1" i="1" dirty="0" smtClean="0"/>
              <a:t>for </a:t>
            </a:r>
            <a:r>
              <a:rPr lang="en-US" b="1" dirty="0" smtClean="0"/>
              <a:t>loop with range( ) function:</a:t>
            </a:r>
            <a:endParaRPr lang="en-US" i="1" dirty="0" smtClean="0"/>
          </a:p>
          <a:p>
            <a:pPr lvl="2">
              <a:buNone/>
            </a:pPr>
            <a:r>
              <a:rPr lang="en-US" i="1" dirty="0" smtClean="0"/>
              <a:t>for </a:t>
            </a:r>
            <a:r>
              <a:rPr lang="en-US" dirty="0" smtClean="0"/>
              <a:t>variable in range( start, end, steps): </a:t>
            </a:r>
          </a:p>
          <a:p>
            <a:pPr lvl="4">
              <a:buNone/>
            </a:pPr>
            <a:r>
              <a:rPr lang="en-US" dirty="0" smtClean="0"/>
              <a:t>statements to be repeated</a:t>
            </a:r>
          </a:p>
          <a:p>
            <a:endParaRPr lang="en-IN" dirty="0" smtClean="0"/>
          </a:p>
          <a:p>
            <a:pPr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range(5): </a:t>
            </a:r>
          </a:p>
          <a:p>
            <a:pPr lvl="1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i</a:t>
            </a:r>
            <a:r>
              <a:rPr lang="en-US" dirty="0" smtClean="0"/>
              <a:t>, end= “\t”)			0 1 2 3 4</a:t>
            </a:r>
          </a:p>
          <a:p>
            <a:pPr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range(3,0,-1):</a:t>
            </a:r>
          </a:p>
          <a:p>
            <a:pPr>
              <a:buNone/>
            </a:pPr>
            <a:r>
              <a:rPr lang="en-US" dirty="0" smtClean="0"/>
              <a:t>	print(</a:t>
            </a:r>
            <a:r>
              <a:rPr lang="en-US" dirty="0" err="1" smtClean="0"/>
              <a:t>i</a:t>
            </a:r>
            <a:r>
              <a:rPr lang="en-US" dirty="0" smtClean="0"/>
              <a:t>)				3</a:t>
            </a:r>
          </a:p>
          <a:p>
            <a:pPr>
              <a:buNone/>
            </a:pPr>
            <a:r>
              <a:rPr lang="en-US" dirty="0" smtClean="0"/>
              <a:t>print('Blast off!!')			2</a:t>
            </a:r>
          </a:p>
          <a:p>
            <a:pPr>
              <a:buNone/>
            </a:pPr>
            <a:r>
              <a:rPr lang="en-IN" dirty="0" smtClean="0"/>
              <a:t>						1</a:t>
            </a:r>
          </a:p>
          <a:p>
            <a:pPr>
              <a:buNone/>
            </a:pPr>
            <a:r>
              <a:rPr lang="en-IN" dirty="0" smtClean="0"/>
              <a:t>						</a:t>
            </a:r>
            <a:r>
              <a:rPr lang="en-US" dirty="0" smtClean="0"/>
              <a:t>Blast off!!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4330"/>
            <a:ext cx="8229600" cy="1143000"/>
          </a:xfrm>
        </p:spPr>
        <p:txBody>
          <a:bodyPr/>
          <a:lstStyle/>
          <a:p>
            <a:r>
              <a:rPr lang="en-IN" dirty="0" smtClean="0"/>
              <a:t>Ex: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3891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words=[“</a:t>
            </a:r>
            <a:r>
              <a:rPr lang="en-IN" dirty="0" err="1" smtClean="0"/>
              <a:t>John”,”Sam”,”Sham</a:t>
            </a:r>
            <a:r>
              <a:rPr lang="en-IN" dirty="0" smtClean="0"/>
              <a:t>”]</a:t>
            </a:r>
          </a:p>
          <a:p>
            <a:pPr>
              <a:buNone/>
            </a:pPr>
            <a:r>
              <a:rPr lang="en-IN" dirty="0" smtClean="0"/>
              <a:t>for w in words:</a:t>
            </a:r>
          </a:p>
          <a:p>
            <a:pPr>
              <a:buNone/>
            </a:pPr>
            <a:r>
              <a:rPr lang="en-IN" dirty="0" smtClean="0"/>
              <a:t>	print(w) # for </a:t>
            </a:r>
            <a:r>
              <a:rPr lang="en-IN" dirty="0" err="1" smtClean="0"/>
              <a:t>len</a:t>
            </a:r>
            <a:r>
              <a:rPr lang="en-IN" dirty="0" smtClean="0"/>
              <a:t> of words print(</a:t>
            </a:r>
            <a:r>
              <a:rPr lang="en-IN" dirty="0" err="1" smtClean="0"/>
              <a:t>len</a:t>
            </a:r>
            <a:r>
              <a:rPr lang="en-IN" dirty="0" smtClean="0"/>
              <a:t>(w))</a:t>
            </a:r>
          </a:p>
          <a:p>
            <a:pPr>
              <a:buNone/>
            </a:pPr>
            <a:r>
              <a:rPr lang="en-IN" dirty="0" smtClean="0"/>
              <a:t>OR</a:t>
            </a:r>
          </a:p>
          <a:p>
            <a:pPr>
              <a:buNone/>
            </a:pPr>
            <a:r>
              <a:rPr lang="en-IN" dirty="0" smtClean="0"/>
              <a:t>for w in </a:t>
            </a:r>
            <a:r>
              <a:rPr lang="en-IN" dirty="0" err="1" smtClean="0"/>
              <a:t>words.items</a:t>
            </a:r>
            <a:r>
              <a:rPr lang="en-IN" dirty="0" smtClean="0"/>
              <a:t>:</a:t>
            </a:r>
          </a:p>
          <a:p>
            <a:pPr>
              <a:buNone/>
            </a:pPr>
            <a:r>
              <a:rPr lang="en-IN" dirty="0" smtClean="0"/>
              <a:t>	print(w)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range() Method returns length of list elements</a:t>
            </a:r>
          </a:p>
          <a:p>
            <a:pPr>
              <a:buNone/>
            </a:pPr>
            <a:r>
              <a:rPr lang="en-IN" dirty="0" smtClean="0"/>
              <a:t>for </a:t>
            </a:r>
            <a:r>
              <a:rPr lang="en-IN" dirty="0" err="1" smtClean="0"/>
              <a:t>i</a:t>
            </a:r>
            <a:r>
              <a:rPr lang="en-IN" dirty="0" smtClean="0"/>
              <a:t> in range(</a:t>
            </a:r>
            <a:r>
              <a:rPr lang="en-IN" dirty="0" err="1" smtClean="0"/>
              <a:t>len</a:t>
            </a:r>
            <a:r>
              <a:rPr lang="en-IN" dirty="0" smtClean="0"/>
              <a:t>(words)):</a:t>
            </a:r>
          </a:p>
          <a:p>
            <a:pPr>
              <a:buNone/>
            </a:pPr>
            <a:r>
              <a:rPr lang="en-IN" dirty="0" smtClean="0"/>
              <a:t>	print(</a:t>
            </a:r>
            <a:r>
              <a:rPr lang="en-IN" dirty="0" err="1" smtClean="0"/>
              <a:t>i</a:t>
            </a:r>
            <a:r>
              <a:rPr lang="en-IN" dirty="0" smtClean="0"/>
              <a:t>, words[</a:t>
            </a:r>
            <a:r>
              <a:rPr lang="en-IN" dirty="0" err="1" smtClean="0"/>
              <a:t>i</a:t>
            </a:r>
            <a:r>
              <a:rPr lang="en-IN" dirty="0" smtClean="0"/>
              <a:t>]) #To display words use print(words[</a:t>
            </a:r>
            <a:r>
              <a:rPr lang="en-IN" dirty="0" err="1" smtClean="0"/>
              <a:t>i</a:t>
            </a:r>
            <a:r>
              <a:rPr lang="en-IN" dirty="0" smtClean="0"/>
              <a:t>])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Ex.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for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b="1" dirty="0" smtClean="0"/>
              <a:t>in</a:t>
            </a:r>
            <a:r>
              <a:rPr lang="en-US" dirty="0" smtClean="0"/>
              <a:t> reversed(range(1, 10, 2)): </a:t>
            </a:r>
          </a:p>
          <a:p>
            <a:pPr>
              <a:buNone/>
            </a:pPr>
            <a:r>
              <a:rPr lang="en-US" b="1" dirty="0" smtClean="0"/>
              <a:t>... </a:t>
            </a:r>
            <a:r>
              <a:rPr lang="en-US" dirty="0" smtClean="0"/>
              <a:t>print(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US" sz="2400" dirty="0" smtClean="0"/>
              <a:t>basket = ['apple', 'orange', 'apple', 'pear', 'orange', 'banana'] </a:t>
            </a:r>
            <a:endParaRPr lang="en-US" sz="2400" b="1" dirty="0" smtClean="0"/>
          </a:p>
          <a:p>
            <a:pPr>
              <a:buNone/>
            </a:pPr>
            <a:r>
              <a:rPr lang="en-US" b="1" dirty="0" smtClean="0"/>
              <a:t>for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b="1" dirty="0" smtClean="0"/>
              <a:t>in</a:t>
            </a:r>
            <a:r>
              <a:rPr lang="en-US" dirty="0" smtClean="0"/>
              <a:t> sorted(basket): </a:t>
            </a:r>
          </a:p>
          <a:p>
            <a:pPr>
              <a:buNone/>
            </a:pPr>
            <a:r>
              <a:rPr lang="en-US" b="1" dirty="0" smtClean="0"/>
              <a:t>... </a:t>
            </a:r>
            <a:r>
              <a:rPr lang="en-US" dirty="0" smtClean="0"/>
              <a:t>print(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US" sz="2400" dirty="0" smtClean="0"/>
              <a:t>basket = ['apple', 'orange', 'apple', 'pear', 'orange', 'banana']</a:t>
            </a:r>
          </a:p>
          <a:p>
            <a:pPr>
              <a:buNone/>
            </a:pPr>
            <a:r>
              <a:rPr lang="en-US" b="1" dirty="0" smtClean="0"/>
              <a:t>for</a:t>
            </a:r>
            <a:r>
              <a:rPr lang="en-US" dirty="0" smtClean="0"/>
              <a:t> f </a:t>
            </a:r>
            <a:r>
              <a:rPr lang="en-US" b="1" dirty="0" smtClean="0"/>
              <a:t>in</a:t>
            </a:r>
            <a:r>
              <a:rPr lang="en-US" dirty="0" smtClean="0"/>
              <a:t> sorted(set(basket)): </a:t>
            </a:r>
          </a:p>
          <a:p>
            <a:pPr>
              <a:buNone/>
            </a:pPr>
            <a:r>
              <a:rPr lang="en-US" b="1" dirty="0" smtClean="0"/>
              <a:t>... </a:t>
            </a:r>
            <a:r>
              <a:rPr lang="en-US" dirty="0" smtClean="0"/>
              <a:t>print(f)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functions?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752600"/>
            <a:ext cx="7467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3733800"/>
            <a:ext cx="64770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 function_name(parameters): 		</a:t>
            </a:r>
          </a:p>
          <a:p>
            <a:pPr>
              <a:buNone/>
            </a:pPr>
            <a:r>
              <a:rPr lang="en-US" dirty="0" smtClean="0"/>
              <a:t>		statement(s)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b="1" dirty="0" smtClean="0"/>
              <a:t>Function definition:</a:t>
            </a:r>
          </a:p>
          <a:p>
            <a:pPr>
              <a:buNone/>
            </a:pPr>
            <a:r>
              <a:rPr lang="en-US" dirty="0" smtClean="0"/>
              <a:t>	      every function should start with “def” keyword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Name of the function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Parameters/arguments(optional)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Function name should end with :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Return </a:t>
            </a:r>
            <a:r>
              <a:rPr lang="en-US" dirty="0" smtClean="0">
                <a:sym typeface="Wingdings" pitchFamily="2" charset="2"/>
              </a:rPr>
              <a:t>(empty or value)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sym typeface="Wingdings" pitchFamily="2" charset="2"/>
              </a:rPr>
              <a:t>Multi value return can done(using </a:t>
            </a:r>
            <a:r>
              <a:rPr lang="en-US" dirty="0" err="1" smtClean="0">
                <a:sym typeface="Wingdings" pitchFamily="2" charset="2"/>
              </a:rPr>
              <a:t>tuples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>
              <a:buFont typeface="Courier New" pitchFamily="49" charset="0"/>
              <a:buChar char="o"/>
            </a:pPr>
            <a:r>
              <a:rPr lang="en-IN" dirty="0" smtClean="0">
                <a:sym typeface="Wingdings" pitchFamily="2" charset="2"/>
              </a:rPr>
              <a:t>Call by Reference Parameters is implemented</a:t>
            </a:r>
          </a:p>
          <a:p>
            <a:pPr>
              <a:buFont typeface="Courier New" pitchFamily="49" charset="0"/>
              <a:buChar char="o"/>
            </a:pPr>
            <a:r>
              <a:rPr lang="en-IN" dirty="0" smtClean="0">
                <a:sym typeface="Wingdings" pitchFamily="2" charset="2"/>
              </a:rPr>
              <a:t>It behaves like any other object such as an </a:t>
            </a:r>
            <a:r>
              <a:rPr lang="en-IN" dirty="0" err="1" smtClean="0">
                <a:sym typeface="Wingdings" pitchFamily="2" charset="2"/>
              </a:rPr>
              <a:t>int</a:t>
            </a:r>
            <a:r>
              <a:rPr lang="en-IN" dirty="0" smtClean="0">
                <a:sym typeface="Wingdings" pitchFamily="2" charset="2"/>
              </a:rPr>
              <a:t> or a list.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Comparision</a:t>
            </a:r>
            <a:r>
              <a:rPr lang="en-IN" dirty="0" smtClean="0"/>
              <a:t> of function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public </a:t>
            </a:r>
            <a:r>
              <a:rPr lang="en-IN" dirty="0" err="1" smtClean="0"/>
              <a:t>int</a:t>
            </a:r>
            <a:r>
              <a:rPr lang="en-IN" dirty="0" smtClean="0"/>
              <a:t> add(</a:t>
            </a:r>
            <a:r>
              <a:rPr lang="en-IN" dirty="0" err="1" smtClean="0"/>
              <a:t>int</a:t>
            </a:r>
            <a:r>
              <a:rPr lang="en-IN" dirty="0" smtClean="0"/>
              <a:t> a, </a:t>
            </a:r>
            <a:r>
              <a:rPr lang="en-IN" dirty="0" err="1" smtClean="0"/>
              <a:t>int</a:t>
            </a:r>
            <a:r>
              <a:rPr lang="en-IN" dirty="0" smtClean="0"/>
              <a:t> b)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err="1" smtClean="0"/>
              <a:t>int</a:t>
            </a:r>
            <a:r>
              <a:rPr lang="en-IN" dirty="0" smtClean="0"/>
              <a:t> sum=0;</a:t>
            </a:r>
          </a:p>
          <a:p>
            <a:pPr>
              <a:buNone/>
            </a:pPr>
            <a:r>
              <a:rPr lang="en-IN" dirty="0" smtClean="0"/>
              <a:t>sum = </a:t>
            </a:r>
            <a:r>
              <a:rPr lang="en-IN" dirty="0" err="1" smtClean="0"/>
              <a:t>a+b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smtClean="0"/>
              <a:t>return sum;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def add(</a:t>
            </a:r>
            <a:r>
              <a:rPr lang="en-IN" dirty="0" err="1" smtClean="0"/>
              <a:t>a,b</a:t>
            </a:r>
            <a:r>
              <a:rPr lang="en-IN" dirty="0" smtClean="0"/>
              <a:t>):</a:t>
            </a:r>
          </a:p>
          <a:p>
            <a:pPr>
              <a:buNone/>
            </a:pPr>
            <a:r>
              <a:rPr lang="en-IN" dirty="0" smtClean="0"/>
              <a:t>	sum=0</a:t>
            </a:r>
          </a:p>
          <a:p>
            <a:pPr>
              <a:buNone/>
            </a:pPr>
            <a:r>
              <a:rPr lang="en-IN" dirty="0" smtClean="0"/>
              <a:t>	sum=</a:t>
            </a:r>
            <a:r>
              <a:rPr lang="en-IN" dirty="0" err="1" smtClean="0"/>
              <a:t>a+b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return sum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name</a:t>
            </a:r>
          </a:p>
          <a:p>
            <a:r>
              <a:rPr lang="en-US" dirty="0" smtClean="0"/>
              <a:t>Arguments and parameters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38912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A sequence of instructions intended to perform a specific independent task is known as a </a:t>
            </a:r>
            <a:r>
              <a:rPr lang="en-US" i="1" dirty="0" smtClean="0"/>
              <a:t>function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You  can  pass  data  to  be  processed,  as  parameters  to  the  function.  Some	functions can return data as a result.</a:t>
            </a:r>
          </a:p>
          <a:p>
            <a:pPr lvl="0"/>
            <a:r>
              <a:rPr lang="en-US" dirty="0" smtClean="0"/>
              <a:t>In Python, all functions are treated as objects, so it is more flexible compared to other high- level languages.</a:t>
            </a:r>
          </a:p>
          <a:p>
            <a:pPr lvl="0"/>
            <a:r>
              <a:rPr lang="en-US" dirty="0" smtClean="0"/>
              <a:t>In this section, we will discuss various types of built-in functions, user-defined functions, applications/uses of functions etc.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def </a:t>
            </a:r>
            <a:r>
              <a:rPr lang="en-IN" dirty="0" err="1" smtClean="0"/>
              <a:t>print_greeting</a:t>
            </a:r>
            <a:r>
              <a:rPr lang="en-IN" dirty="0" smtClean="0"/>
              <a:t>():</a:t>
            </a:r>
          </a:p>
          <a:p>
            <a:pPr>
              <a:buNone/>
            </a:pPr>
            <a:r>
              <a:rPr lang="en-IN" dirty="0" smtClean="0"/>
              <a:t>	print “Hello!”</a:t>
            </a:r>
          </a:p>
          <a:p>
            <a:pPr>
              <a:buNone/>
            </a:pPr>
            <a:r>
              <a:rPr lang="en-IN" dirty="0" smtClean="0"/>
              <a:t>	print “How are you today?”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err="1" smtClean="0"/>
              <a:t>print_greeting</a:t>
            </a:r>
            <a:r>
              <a:rPr lang="en-IN" dirty="0" smtClean="0"/>
              <a:t>() #Calling the function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Whitespace is significant in Python. Where other languages may use {} or (), Python uses indentation to denote code blocks.</a:t>
            </a:r>
          </a:p>
          <a:p>
            <a:pPr>
              <a:buNone/>
            </a:pPr>
            <a:r>
              <a:rPr lang="en-US" dirty="0" smtClean="0"/>
              <a:t>Comments: </a:t>
            </a:r>
          </a:p>
          <a:p>
            <a:pPr>
              <a:buNone/>
            </a:pPr>
            <a:r>
              <a:rPr lang="en-US" dirty="0" smtClean="0"/>
              <a:t>• Single-line comments denoted by #.</a:t>
            </a:r>
          </a:p>
          <a:p>
            <a:pPr>
              <a:buNone/>
            </a:pPr>
            <a:r>
              <a:rPr lang="en-US" dirty="0" smtClean="0"/>
              <a:t>• Multi-line comments begin and end with three ‘’’.</a:t>
            </a:r>
          </a:p>
          <a:p>
            <a:pPr>
              <a:buNone/>
            </a:pPr>
            <a:r>
              <a:rPr lang="en-US" dirty="0" smtClean="0"/>
              <a:t>• Typically, multi-line comments are meant for documentation.</a:t>
            </a:r>
          </a:p>
          <a:p>
            <a:pPr>
              <a:buNone/>
            </a:pPr>
            <a:r>
              <a:rPr lang="en-US" dirty="0" smtClean="0"/>
              <a:t>• Comments should express information that cannot be exp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Ex: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def </a:t>
            </a:r>
            <a:r>
              <a:rPr lang="en-IN" dirty="0" err="1" smtClean="0"/>
              <a:t>hello_func</a:t>
            </a:r>
            <a:r>
              <a:rPr lang="en-IN" dirty="0" smtClean="0"/>
              <a:t>(</a:t>
            </a:r>
            <a:r>
              <a:rPr lang="en-IN" dirty="0" err="1" smtClean="0"/>
              <a:t>name,somelist</a:t>
            </a:r>
            <a:r>
              <a:rPr lang="en-IN" dirty="0" smtClean="0"/>
              <a:t>):</a:t>
            </a:r>
          </a:p>
          <a:p>
            <a:pPr>
              <a:buNone/>
            </a:pPr>
            <a:r>
              <a:rPr lang="en-IN" dirty="0" smtClean="0"/>
              <a:t>	print “</a:t>
            </a:r>
            <a:r>
              <a:rPr lang="en-IN" dirty="0" err="1" smtClean="0"/>
              <a:t>Hello,”,name</a:t>
            </a:r>
            <a:r>
              <a:rPr lang="en-IN" dirty="0" smtClean="0"/>
              <a:t>,”!\n”</a:t>
            </a:r>
          </a:p>
          <a:p>
            <a:pPr>
              <a:buNone/>
            </a:pPr>
            <a:r>
              <a:rPr lang="en-IN" dirty="0" smtClean="0"/>
              <a:t>	name = “Caitlin”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somelist</a:t>
            </a:r>
            <a:r>
              <a:rPr lang="en-IN" dirty="0" smtClean="0"/>
              <a:t>[0]=3</a:t>
            </a:r>
          </a:p>
          <a:p>
            <a:pPr>
              <a:buNone/>
            </a:pPr>
            <a:r>
              <a:rPr lang="en-IN" dirty="0" smtClean="0"/>
              <a:t>	return 1, 2</a:t>
            </a:r>
          </a:p>
          <a:p>
            <a:pPr>
              <a:buNone/>
            </a:pPr>
            <a:r>
              <a:rPr lang="en-IN" dirty="0" err="1" smtClean="0"/>
              <a:t>myname</a:t>
            </a:r>
            <a:r>
              <a:rPr lang="en-IN" dirty="0" smtClean="0"/>
              <a:t>=“Ben”</a:t>
            </a:r>
          </a:p>
          <a:p>
            <a:pPr>
              <a:buNone/>
            </a:pPr>
            <a:r>
              <a:rPr lang="en-IN" dirty="0" err="1" smtClean="0"/>
              <a:t>mylist</a:t>
            </a:r>
            <a:r>
              <a:rPr lang="en-IN" dirty="0" smtClean="0"/>
              <a:t>=[1,2]</a:t>
            </a:r>
          </a:p>
          <a:p>
            <a:pPr>
              <a:buNone/>
            </a:pPr>
            <a:r>
              <a:rPr lang="en-IN" dirty="0" err="1" smtClean="0"/>
              <a:t>a,b</a:t>
            </a:r>
            <a:r>
              <a:rPr lang="en-IN" dirty="0" smtClean="0"/>
              <a:t>= </a:t>
            </a:r>
            <a:r>
              <a:rPr lang="en-IN" dirty="0" err="1" smtClean="0"/>
              <a:t>hello_func</a:t>
            </a:r>
            <a:r>
              <a:rPr lang="en-IN" dirty="0" smtClean="0"/>
              <a:t>(</a:t>
            </a:r>
            <a:r>
              <a:rPr lang="en-IN" dirty="0" err="1" smtClean="0"/>
              <a:t>myname,mylist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dirty="0" smtClean="0"/>
              <a:t>print </a:t>
            </a:r>
            <a:r>
              <a:rPr lang="en-IN" dirty="0" err="1" smtClean="0"/>
              <a:t>myname,mylist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print </a:t>
            </a:r>
            <a:r>
              <a:rPr lang="en-IN" dirty="0" err="1" smtClean="0"/>
              <a:t>a,b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the python interpreter is running the module as the main program, it sets the special variable</a:t>
            </a:r>
          </a:p>
          <a:p>
            <a:r>
              <a:rPr lang="en-IN" dirty="0" err="1" smtClean="0"/>
              <a:t>i.e</a:t>
            </a:r>
            <a:r>
              <a:rPr lang="en-IN" dirty="0" smtClean="0"/>
              <a:t> __name__ = “__main__”. This allows flexibility in writing your module.</a:t>
            </a:r>
          </a:p>
          <a:p>
            <a:r>
              <a:rPr lang="en-IN" dirty="0" smtClean="0"/>
              <a:t>__name__ is another built ins, has two underscores on either side!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if __name__ == “__main__”</a:t>
            </a:r>
          </a:p>
          <a:p>
            <a:pPr>
              <a:buNone/>
            </a:pPr>
            <a:r>
              <a:rPr lang="en-IN" dirty="0" smtClean="0"/>
              <a:t>	print (</a:t>
            </a:r>
            <a:r>
              <a:rPr lang="en-IN" dirty="0" err="1" smtClean="0"/>
              <a:t>even_fib</a:t>
            </a:r>
            <a:r>
              <a:rPr lang="en-IN" dirty="0" smtClean="0"/>
              <a:t>())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46864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/>
              <a:t>Function types</a:t>
            </a:r>
          </a:p>
          <a:p>
            <a:pPr lvl="1"/>
            <a:r>
              <a:rPr lang="en-US" dirty="0" smtClean="0"/>
              <a:t>Built in functions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7219" y="1428736"/>
            <a:ext cx="7445375" cy="539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62177" y="2214554"/>
            <a:ext cx="4195905" cy="4286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96" y="758121"/>
            <a:ext cx="45252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Commonly Used Modules</a:t>
            </a:r>
          </a:p>
          <a:p>
            <a:r>
              <a:rPr lang="en-US" sz="2800" dirty="0" smtClean="0"/>
              <a:t>Math functions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Function Definition and </a:t>
            </a:r>
            <a:br>
              <a:rPr lang="en-US" b="1" dirty="0" smtClean="0"/>
            </a:br>
            <a:r>
              <a:rPr lang="en-US" b="1" dirty="0" smtClean="0"/>
              <a:t>Calling the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800" dirty="0" smtClean="0"/>
              <a:t>Python facilitates programmer to define his/her own functions.</a:t>
            </a:r>
          </a:p>
          <a:p>
            <a:pPr lvl="0"/>
            <a:r>
              <a:rPr lang="en-US" sz="1800" dirty="0" smtClean="0"/>
              <a:t>The function written once can be used wherever and whenever required.</a:t>
            </a:r>
          </a:p>
          <a:p>
            <a:pPr lvl="0"/>
            <a:r>
              <a:rPr lang="en-US" sz="1800" dirty="0" smtClean="0"/>
              <a:t>The syntax of user-defined function would be:</a:t>
            </a:r>
          </a:p>
          <a:p>
            <a:pPr lvl="0"/>
            <a:endParaRPr lang="en-IN" sz="1800" dirty="0" smtClean="0"/>
          </a:p>
          <a:p>
            <a:pPr>
              <a:buNone/>
            </a:pPr>
            <a:r>
              <a:rPr lang="en-US" sz="1800" b="1" i="1" dirty="0" smtClean="0"/>
              <a:t>def </a:t>
            </a:r>
            <a:r>
              <a:rPr lang="en-US" sz="1800" dirty="0" err="1" smtClean="0"/>
              <a:t>fname</a:t>
            </a:r>
            <a:r>
              <a:rPr lang="en-US" sz="1800" dirty="0" smtClean="0"/>
              <a:t>(</a:t>
            </a:r>
            <a:r>
              <a:rPr lang="en-US" sz="1800" dirty="0" err="1" smtClean="0"/>
              <a:t>arg_list</a:t>
            </a:r>
            <a:r>
              <a:rPr lang="en-US" sz="1800" dirty="0" smtClean="0"/>
              <a:t>): </a:t>
            </a:r>
          </a:p>
          <a:p>
            <a:pPr lvl="1">
              <a:buNone/>
            </a:pPr>
            <a:r>
              <a:rPr lang="en-US" sz="1600" dirty="0" smtClean="0"/>
              <a:t>statement_1 </a:t>
            </a:r>
          </a:p>
          <a:p>
            <a:pPr lvl="1">
              <a:buNone/>
            </a:pPr>
            <a:r>
              <a:rPr lang="en-US" sz="1600" dirty="0" smtClean="0"/>
              <a:t>statement_2</a:t>
            </a:r>
          </a:p>
          <a:p>
            <a:pPr lvl="1">
              <a:buNone/>
            </a:pPr>
            <a:r>
              <a:rPr lang="en-US" sz="1800" dirty="0" smtClean="0"/>
              <a:t>…………… </a:t>
            </a:r>
          </a:p>
          <a:p>
            <a:pPr lvl="1">
              <a:buNone/>
            </a:pPr>
            <a:r>
              <a:rPr lang="en-US" sz="1800" dirty="0" err="1" smtClean="0"/>
              <a:t>statement_n</a:t>
            </a:r>
            <a:r>
              <a:rPr lang="en-US" sz="1800" dirty="0" smtClean="0"/>
              <a:t> </a:t>
            </a:r>
          </a:p>
          <a:p>
            <a:pPr lvl="1">
              <a:buNone/>
            </a:pPr>
            <a:r>
              <a:rPr lang="en-US" sz="1800" dirty="0" smtClean="0"/>
              <a:t>return value</a:t>
            </a:r>
          </a:p>
          <a:p>
            <a:pPr lvl="0">
              <a:buNone/>
            </a:pPr>
            <a:endParaRPr lang="en-US" sz="1800" dirty="0" smtClean="0"/>
          </a:p>
          <a:p>
            <a:pPr>
              <a:buNone/>
            </a:pPr>
            <a:endParaRPr lang="en-I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530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def </a:t>
            </a:r>
            <a:r>
              <a:rPr lang="en-US" sz="2000" b="1" dirty="0" err="1" smtClean="0"/>
              <a:t>myfun</a:t>
            </a:r>
            <a:r>
              <a:rPr lang="en-US" sz="2000" b="1" dirty="0" smtClean="0"/>
              <a:t>():</a:t>
            </a:r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dirty="0" smtClean="0"/>
              <a:t>print("Hello everyone") </a:t>
            </a:r>
          </a:p>
          <a:p>
            <a:pPr>
              <a:buNone/>
            </a:pPr>
            <a:r>
              <a:rPr lang="en-US" sz="2000" dirty="0" smtClean="0"/>
              <a:t>	print("this is my own function")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print("before calling the function") </a:t>
            </a:r>
          </a:p>
          <a:p>
            <a:pPr>
              <a:buNone/>
            </a:pPr>
            <a:r>
              <a:rPr lang="en-US" sz="2000" b="1" dirty="0" err="1" smtClean="0"/>
              <a:t>myfun</a:t>
            </a:r>
            <a:r>
              <a:rPr lang="en-US" sz="2000" b="1" dirty="0" smtClean="0"/>
              <a:t>()	#</a:t>
            </a:r>
            <a:r>
              <a:rPr lang="en-US" sz="2000" b="1" dirty="0" err="1" smtClean="0"/>
              <a:t>fuction</a:t>
            </a:r>
            <a:r>
              <a:rPr lang="en-US" sz="2000" b="1" dirty="0" smtClean="0"/>
              <a:t> call </a:t>
            </a:r>
          </a:p>
          <a:p>
            <a:pPr>
              <a:buNone/>
            </a:pPr>
            <a:r>
              <a:rPr lang="en-US" sz="2000" dirty="0" smtClean="0"/>
              <a:t>print("after calling the function")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b="1" dirty="0" smtClean="0"/>
              <a:t>Function calls</a:t>
            </a:r>
          </a:p>
          <a:p>
            <a:pPr lvl="1"/>
            <a:r>
              <a:rPr lang="en-US" sz="1600" dirty="0" smtClean="0"/>
              <a:t>A function is a named sequence of instructions for performing a task.</a:t>
            </a:r>
          </a:p>
          <a:p>
            <a:pPr lvl="1"/>
            <a:r>
              <a:rPr lang="en-US" sz="1600" dirty="0" smtClean="0"/>
              <a:t>Whenever we want to do that task, a function is called by its name</a:t>
            </a:r>
          </a:p>
          <a:p>
            <a:pPr lvl="4">
              <a:buNone/>
            </a:pPr>
            <a:r>
              <a:rPr lang="en-US" sz="1800" dirty="0" smtClean="0"/>
              <a:t>&gt;&gt;&gt; type(33)</a:t>
            </a:r>
          </a:p>
          <a:p>
            <a:pPr lvl="4">
              <a:buNone/>
            </a:pPr>
            <a:r>
              <a:rPr lang="en-US" sz="1800" dirty="0" smtClean="0"/>
              <a:t>&lt;class '</a:t>
            </a:r>
            <a:r>
              <a:rPr lang="en-US" sz="1800" dirty="0" err="1" smtClean="0"/>
              <a:t>int</a:t>
            </a:r>
            <a:r>
              <a:rPr lang="en-US" sz="1800" dirty="0" smtClean="0"/>
              <a:t>'&gt;</a:t>
            </a:r>
          </a:p>
          <a:p>
            <a:pPr>
              <a:buNone/>
            </a:pPr>
            <a:endParaRPr lang="en-US" sz="2000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071546"/>
            <a:ext cx="4286280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429288"/>
          </a:xfrm>
        </p:spPr>
        <p:txBody>
          <a:bodyPr>
            <a:normAutofit/>
          </a:bodyPr>
          <a:lstStyle/>
          <a:p>
            <a:r>
              <a:rPr lang="en-US" b="1" dirty="0" smtClean="0"/>
              <a:t>The return Statement and void Function</a:t>
            </a:r>
          </a:p>
          <a:p>
            <a:pPr lvl="1"/>
            <a:r>
              <a:rPr lang="en-US" sz="1800" dirty="0" smtClean="0"/>
              <a:t>A function that performs some task, but do not return any value to the calling function is known as </a:t>
            </a:r>
            <a:r>
              <a:rPr lang="en-US" sz="1800" b="1" i="1" dirty="0" smtClean="0"/>
              <a:t>void </a:t>
            </a:r>
            <a:r>
              <a:rPr lang="en-US" sz="1800" dirty="0" smtClean="0"/>
              <a:t>function</a:t>
            </a:r>
            <a:endParaRPr lang="en-US" sz="1800" b="1" dirty="0" smtClean="0"/>
          </a:p>
          <a:p>
            <a:pPr lvl="1"/>
            <a:r>
              <a:rPr lang="en-US" sz="1800" dirty="0" smtClean="0"/>
              <a:t>The function which returns some result to the calling function after performing a task is known as </a:t>
            </a:r>
            <a:r>
              <a:rPr lang="en-US" sz="1800" b="1" i="1" dirty="0" smtClean="0"/>
              <a:t>fruitful </a:t>
            </a:r>
            <a:r>
              <a:rPr lang="en-US" sz="1800" dirty="0" smtClean="0"/>
              <a:t>function. </a:t>
            </a:r>
            <a:endParaRPr lang="en-US" sz="1800" b="1" dirty="0" smtClean="0"/>
          </a:p>
          <a:p>
            <a:pPr>
              <a:buNone/>
            </a:pPr>
            <a:r>
              <a:rPr lang="en-US" sz="2200" dirty="0" smtClean="0"/>
              <a:t>def addition(</a:t>
            </a:r>
            <a:r>
              <a:rPr lang="en-US" sz="2200" dirty="0" err="1" smtClean="0"/>
              <a:t>a,b</a:t>
            </a:r>
            <a:r>
              <a:rPr lang="en-US" sz="2200" dirty="0" smtClean="0"/>
              <a:t>):	#function definition </a:t>
            </a:r>
          </a:p>
          <a:p>
            <a:pPr>
              <a:buNone/>
            </a:pPr>
            <a:r>
              <a:rPr lang="en-US" sz="2200" dirty="0" smtClean="0"/>
              <a:t>	sum=a + b</a:t>
            </a:r>
          </a:p>
          <a:p>
            <a:pPr>
              <a:buNone/>
            </a:pPr>
            <a:r>
              <a:rPr lang="en-US" sz="2200" b="1" dirty="0" smtClean="0"/>
              <a:t>	return sum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 </a:t>
            </a:r>
          </a:p>
          <a:p>
            <a:pPr>
              <a:buNone/>
            </a:pPr>
            <a:r>
              <a:rPr lang="en-US" sz="2200" dirty="0" smtClean="0"/>
              <a:t>x=addition(3, 3)	#function call </a:t>
            </a:r>
          </a:p>
          <a:p>
            <a:pPr>
              <a:buNone/>
            </a:pPr>
            <a:r>
              <a:rPr lang="en-US" sz="2200" dirty="0" smtClean="0"/>
              <a:t>	print("addition of 2 numbers:",x)</a:t>
            </a:r>
          </a:p>
          <a:p>
            <a:pPr>
              <a:buNone/>
            </a:pPr>
            <a:endParaRPr lang="en-US" sz="2200" i="1" u="sng" dirty="0" smtClean="0"/>
          </a:p>
          <a:p>
            <a:pPr>
              <a:buNone/>
            </a:pPr>
            <a:r>
              <a:rPr lang="en-US" sz="2200" i="1" u="sng" dirty="0" smtClean="0"/>
              <a:t>Output: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addition of 2 numbers:6</a:t>
            </a:r>
          </a:p>
          <a:p>
            <a:endParaRPr lang="en-IN" dirty="0" smtClean="0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4714884"/>
            <a:ext cx="3276600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Fruitful functions:</a:t>
            </a:r>
          </a:p>
          <a:p>
            <a:pPr>
              <a:buNone/>
            </a:pPr>
            <a:r>
              <a:rPr lang="en-US" dirty="0" smtClean="0"/>
              <a:t>            a   functions returns  a value.</a:t>
            </a:r>
          </a:p>
          <a:p>
            <a:r>
              <a:rPr lang="en-US" dirty="0" smtClean="0"/>
              <a:t>Void functions:</a:t>
            </a:r>
          </a:p>
          <a:p>
            <a:pPr>
              <a:buNone/>
            </a:pPr>
            <a:r>
              <a:rPr lang="en-US" dirty="0" smtClean="0"/>
              <a:t>		  a function that always returns None.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arguments 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arguments</a:t>
            </a:r>
          </a:p>
          <a:p>
            <a:r>
              <a:rPr lang="en-US" dirty="0" smtClean="0"/>
              <a:t>Keyword arguments</a:t>
            </a:r>
          </a:p>
          <a:p>
            <a:r>
              <a:rPr lang="en-US" dirty="0" smtClean="0"/>
              <a:t>Default arguments</a:t>
            </a:r>
          </a:p>
          <a:p>
            <a:r>
              <a:rPr lang="en-US" dirty="0" smtClean="0"/>
              <a:t>Variable length arguments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and order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  #example for required arguments</a:t>
            </a:r>
          </a:p>
          <a:p>
            <a:pPr>
              <a:buNone/>
            </a:pPr>
            <a:r>
              <a:rPr lang="en-US" dirty="0" smtClean="0"/>
              <a:t>  def display(num1,num2):</a:t>
            </a:r>
          </a:p>
          <a:p>
            <a:pPr>
              <a:buNone/>
            </a:pPr>
            <a:r>
              <a:rPr lang="en-US" dirty="0" smtClean="0"/>
              <a:t>            print(num1,num2)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display(100,200)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 is a strongly, dynamically typed language.</a:t>
            </a:r>
          </a:p>
          <a:p>
            <a:r>
              <a:rPr lang="en-US" dirty="0" smtClean="0"/>
              <a:t>Strong Typing</a:t>
            </a:r>
          </a:p>
          <a:p>
            <a:pPr lvl="1"/>
            <a:r>
              <a:rPr lang="en-US" dirty="0" smtClean="0"/>
              <a:t>Obviously, Python isn't performing static type checking, but it does prevent mixing operations between mismatched types.</a:t>
            </a:r>
          </a:p>
          <a:p>
            <a:pPr lvl="1"/>
            <a:r>
              <a:rPr lang="en-US" dirty="0" smtClean="0"/>
              <a:t>Explicit conversions are required in order to mix types.</a:t>
            </a:r>
          </a:p>
          <a:p>
            <a:pPr lvl="1"/>
            <a:r>
              <a:rPr lang="en-US" dirty="0" smtClean="0"/>
              <a:t>Example: 2 + "four" not going to fly</a:t>
            </a:r>
          </a:p>
          <a:p>
            <a:r>
              <a:rPr lang="en-US" dirty="0" smtClean="0"/>
              <a:t>Dynamic Typing</a:t>
            </a:r>
          </a:p>
          <a:p>
            <a:pPr lvl="1"/>
            <a:r>
              <a:rPr lang="en-US" dirty="0" smtClean="0"/>
              <a:t>All type checking is done at runtime.</a:t>
            </a:r>
          </a:p>
          <a:p>
            <a:pPr lvl="1"/>
            <a:r>
              <a:rPr lang="en-US" dirty="0" smtClean="0"/>
              <a:t>No need to declare a variable or give it a type before use.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Let's start by looking at Python's built-in data types.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Oder or position is not required</a:t>
            </a:r>
          </a:p>
          <a:p>
            <a:r>
              <a:rPr lang="en-US" dirty="0" smtClean="0"/>
              <a:t>Initialization done base of keywords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pt-BR" dirty="0" smtClean="0"/>
              <a:t>#expample for keyword arguement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def display(num1,num2):</a:t>
            </a:r>
          </a:p>
          <a:p>
            <a:pPr>
              <a:buNone/>
            </a:pPr>
            <a:r>
              <a:rPr lang="pt-BR" dirty="0" smtClean="0"/>
              <a:t>    print(num1,num2)</a:t>
            </a:r>
          </a:p>
          <a:p>
            <a:pPr>
              <a:buNone/>
            </a:pPr>
            <a:r>
              <a:rPr lang="pt-BR" dirty="0" smtClean="0"/>
              <a:t>    </a:t>
            </a:r>
          </a:p>
          <a:p>
            <a:pPr>
              <a:buNone/>
            </a:pPr>
            <a:r>
              <a:rPr lang="pt-BR" dirty="0" smtClean="0"/>
              <a:t>display(num2=10, num1=20)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 of argument need not be same</a:t>
            </a:r>
          </a:p>
          <a:p>
            <a:r>
              <a:rPr lang="en-US" dirty="0" smtClean="0"/>
              <a:t>Some of arguments will be consider as default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#example for default arguments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def display(name, course="MCA"):</a:t>
            </a:r>
          </a:p>
          <a:p>
            <a:pPr>
              <a:buNone/>
            </a:pPr>
            <a:r>
              <a:rPr lang="en-US" dirty="0" smtClean="0"/>
              <a:t>    print(name)</a:t>
            </a:r>
          </a:p>
          <a:p>
            <a:pPr>
              <a:buNone/>
            </a:pPr>
            <a:r>
              <a:rPr lang="en-US" dirty="0" smtClean="0"/>
              <a:t>    print(course)    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display(name="</a:t>
            </a:r>
            <a:r>
              <a:rPr lang="en-US" dirty="0" err="1" smtClean="0"/>
              <a:t>robert</a:t>
            </a:r>
            <a:r>
              <a:rPr lang="en-US" dirty="0" smtClean="0"/>
              <a:t>", course="BCA")</a:t>
            </a:r>
          </a:p>
          <a:p>
            <a:pPr>
              <a:buNone/>
            </a:pPr>
            <a:r>
              <a:rPr lang="en-US" dirty="0" smtClean="0"/>
              <a:t>display(name="</a:t>
            </a:r>
            <a:r>
              <a:rPr lang="en-US" dirty="0" err="1" smtClean="0"/>
              <a:t>rishab</a:t>
            </a:r>
            <a:r>
              <a:rPr lang="en-US" dirty="0" smtClean="0"/>
              <a:t>")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def </a:t>
            </a:r>
            <a:r>
              <a:rPr lang="en-IN" dirty="0" err="1" smtClean="0"/>
              <a:t>print_message</a:t>
            </a:r>
            <a:r>
              <a:rPr lang="en-IN" dirty="0" smtClean="0"/>
              <a:t>():</a:t>
            </a:r>
          </a:p>
          <a:p>
            <a:pPr>
              <a:buNone/>
            </a:pPr>
            <a:r>
              <a:rPr lang="en-IN" dirty="0" smtClean="0"/>
              <a:t>	print(“Hi, how are you\n”)</a:t>
            </a:r>
          </a:p>
          <a:p>
            <a:pPr>
              <a:buNone/>
            </a:pPr>
            <a:r>
              <a:rPr lang="en-IN" dirty="0" smtClean="0"/>
              <a:t>	print(“Have a nice day\n”)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def </a:t>
            </a:r>
            <a:r>
              <a:rPr lang="en-IN" dirty="0" err="1" smtClean="0"/>
              <a:t>repeat_message</a:t>
            </a:r>
            <a:r>
              <a:rPr lang="en-IN" dirty="0" smtClean="0"/>
              <a:t>():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print_message</a:t>
            </a:r>
            <a:r>
              <a:rPr lang="en-IN" dirty="0" smtClean="0"/>
              <a:t>()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print_message</a:t>
            </a:r>
            <a:r>
              <a:rPr lang="en-IN" dirty="0" smtClean="0"/>
              <a:t>()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err="1" smtClean="0"/>
              <a:t>repeat_message</a:t>
            </a:r>
            <a:r>
              <a:rPr lang="en-IN" dirty="0" smtClean="0"/>
              <a:t>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85791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# Python code to demonstrate  call by value</a:t>
            </a:r>
          </a:p>
          <a:p>
            <a:pPr>
              <a:buNone/>
            </a:pPr>
            <a:r>
              <a:rPr lang="en-US" dirty="0" smtClean="0"/>
              <a:t>string = "Geeks"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def test(string):     </a:t>
            </a:r>
          </a:p>
          <a:p>
            <a:pPr>
              <a:buNone/>
            </a:pPr>
            <a:r>
              <a:rPr lang="en-US" dirty="0" smtClean="0"/>
              <a:t>    string = "</a:t>
            </a:r>
            <a:r>
              <a:rPr lang="en-US" dirty="0" err="1" smtClean="0"/>
              <a:t>GeeksforGeeks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    print("Inside Function:", string)</a:t>
            </a:r>
          </a:p>
          <a:p>
            <a:pPr>
              <a:buNone/>
            </a:pPr>
            <a:r>
              <a:rPr lang="en-US" dirty="0" smtClean="0"/>
              <a:t>     </a:t>
            </a:r>
          </a:p>
          <a:p>
            <a:pPr>
              <a:buNone/>
            </a:pPr>
            <a:r>
              <a:rPr lang="en-US" dirty="0" smtClean="0"/>
              <a:t># Driver's code</a:t>
            </a:r>
          </a:p>
          <a:p>
            <a:pPr>
              <a:buNone/>
            </a:pPr>
            <a:r>
              <a:rPr lang="en-US" dirty="0" smtClean="0"/>
              <a:t>test(string)</a:t>
            </a:r>
          </a:p>
          <a:p>
            <a:pPr>
              <a:buNone/>
            </a:pPr>
            <a:r>
              <a:rPr lang="en-US" dirty="0" smtClean="0"/>
              <a:t>print("Outside Function:", string)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Python code to demonstrate	 call by reference</a:t>
            </a:r>
          </a:p>
          <a:p>
            <a:pPr>
              <a:buNone/>
            </a:pPr>
            <a:r>
              <a:rPr lang="en-US" dirty="0" smtClean="0"/>
              <a:t> def </a:t>
            </a:r>
            <a:r>
              <a:rPr lang="en-US" dirty="0" err="1" smtClean="0"/>
              <a:t>add_more</a:t>
            </a:r>
            <a:r>
              <a:rPr lang="en-US" dirty="0" smtClean="0"/>
              <a:t>(list):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list.append</a:t>
            </a:r>
            <a:r>
              <a:rPr lang="en-US" dirty="0" smtClean="0"/>
              <a:t>(50)</a:t>
            </a:r>
          </a:p>
          <a:p>
            <a:pPr>
              <a:buNone/>
            </a:pPr>
            <a:r>
              <a:rPr lang="en-US" dirty="0" smtClean="0"/>
              <a:t>    print("Inside Function", list)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# Driver's code</a:t>
            </a:r>
          </a:p>
          <a:p>
            <a:pPr>
              <a:buNone/>
            </a:pPr>
            <a:r>
              <a:rPr lang="en-US" dirty="0" err="1" smtClean="0"/>
              <a:t>mylist</a:t>
            </a:r>
            <a:r>
              <a:rPr lang="en-US" dirty="0" smtClean="0"/>
              <a:t> = [10,20,30,40]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add_more</a:t>
            </a:r>
            <a:r>
              <a:rPr lang="en-US" dirty="0" smtClean="0"/>
              <a:t>(</a:t>
            </a:r>
            <a:r>
              <a:rPr lang="en-US" dirty="0" err="1" smtClean="0"/>
              <a:t>mylist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print("Outside Function:", </a:t>
            </a:r>
            <a:r>
              <a:rPr lang="en-US" dirty="0" err="1" smtClean="0"/>
              <a:t>mylist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3891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def swap(s1, s2):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tmp</a:t>
            </a:r>
            <a:r>
              <a:rPr lang="en-US" dirty="0" smtClean="0"/>
              <a:t> = s1</a:t>
            </a:r>
          </a:p>
          <a:p>
            <a:pPr>
              <a:buNone/>
            </a:pPr>
            <a:r>
              <a:rPr lang="en-US" dirty="0" smtClean="0"/>
              <a:t>	s1 = s2 </a:t>
            </a:r>
          </a:p>
          <a:p>
            <a:pPr>
              <a:buNone/>
            </a:pPr>
            <a:r>
              <a:rPr lang="en-US" dirty="0" smtClean="0"/>
              <a:t>	s2 = </a:t>
            </a:r>
            <a:r>
              <a:rPr lang="en-US" dirty="0" err="1" smtClean="0"/>
              <a:t>tmp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return s1,s2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s1 = 1</a:t>
            </a:r>
          </a:p>
          <a:p>
            <a:pPr>
              <a:buNone/>
            </a:pPr>
            <a:r>
              <a:rPr lang="en-US" dirty="0" smtClean="0"/>
              <a:t>s2 = 2 </a:t>
            </a:r>
          </a:p>
          <a:p>
            <a:pPr>
              <a:buNone/>
            </a:pPr>
            <a:r>
              <a:rPr lang="en-IN" dirty="0" smtClean="0"/>
              <a:t>print(“Before Swap :”, s1,s2)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s1,s2=swap0(s1, s2) </a:t>
            </a:r>
          </a:p>
          <a:p>
            <a:pPr>
              <a:buNone/>
            </a:pPr>
            <a:r>
              <a:rPr lang="en-IN" dirty="0" smtClean="0"/>
              <a:t>print(“After Swap :”, s1,s2)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607223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Default Parameters</a:t>
            </a:r>
            <a:endParaRPr lang="en-US" sz="4500" dirty="0" smtClean="0"/>
          </a:p>
          <a:p>
            <a:pPr lvl="1"/>
            <a:r>
              <a:rPr lang="en-US" sz="2600" dirty="0" smtClean="0"/>
              <a:t>parameters optional and use default values </a:t>
            </a:r>
          </a:p>
          <a:p>
            <a:pPr lvl="1"/>
            <a:r>
              <a:rPr lang="en-US" sz="2600" dirty="0" smtClean="0"/>
              <a:t>If user does not want to provide values for some arg. This is done with the help of default argument values</a:t>
            </a:r>
          </a:p>
          <a:p>
            <a:pPr lvl="1"/>
            <a:r>
              <a:rPr lang="en-US" sz="2600" dirty="0" smtClean="0"/>
              <a:t>Parameters  by  appending  to  the  parameter name in the function definition the assignment operator ( = ) followed by the default value.(Constant value)</a:t>
            </a:r>
          </a:p>
          <a:p>
            <a:pPr>
              <a:buNone/>
            </a:pPr>
            <a:r>
              <a:rPr lang="en-US" dirty="0" smtClean="0"/>
              <a:t>def say(message, </a:t>
            </a:r>
            <a:r>
              <a:rPr lang="en-US" b="1" dirty="0" smtClean="0"/>
              <a:t>times=1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	print(message * times)</a:t>
            </a:r>
          </a:p>
          <a:p>
            <a:pPr>
              <a:buNone/>
            </a:pPr>
            <a:r>
              <a:rPr lang="en-US" dirty="0" smtClean="0"/>
              <a:t> say('Hello')</a:t>
            </a:r>
          </a:p>
          <a:p>
            <a:pPr>
              <a:buNone/>
            </a:pPr>
            <a:r>
              <a:rPr lang="en-US" dirty="0" smtClean="0"/>
              <a:t>say('World', 5)</a:t>
            </a:r>
          </a:p>
          <a:p>
            <a:r>
              <a:rPr lang="en-US" b="1" dirty="0" smtClean="0"/>
              <a:t>Keyword Arguments</a:t>
            </a:r>
          </a:p>
          <a:p>
            <a:pPr lvl="1"/>
            <a:r>
              <a:rPr lang="en-US" sz="2600" dirty="0" smtClean="0"/>
              <a:t>Some functions with many parameters </a:t>
            </a:r>
          </a:p>
          <a:p>
            <a:pPr lvl="1"/>
            <a:r>
              <a:rPr lang="en-US" sz="2600" dirty="0" smtClean="0"/>
              <a:t>To specify only some of them, then you can give values for such parameters by naming them.</a:t>
            </a:r>
          </a:p>
          <a:p>
            <a:pPr>
              <a:buNone/>
            </a:pPr>
            <a:r>
              <a:rPr lang="en-US" sz="2800" dirty="0" smtClean="0"/>
              <a:t>def </a:t>
            </a:r>
            <a:r>
              <a:rPr lang="en-US" sz="2800" dirty="0" err="1" smtClean="0"/>
              <a:t>func</a:t>
            </a:r>
            <a:r>
              <a:rPr lang="en-US" sz="2800" dirty="0" smtClean="0"/>
              <a:t>(a, b=5, c=10):</a:t>
            </a:r>
          </a:p>
          <a:p>
            <a:pPr>
              <a:buNone/>
            </a:pPr>
            <a:r>
              <a:rPr lang="en-US" sz="2800" dirty="0" smtClean="0"/>
              <a:t>	print('a is', a, 'and b is', b, 'and c is', c)</a:t>
            </a:r>
            <a:endParaRPr lang="en-US" sz="2400" dirty="0" smtClean="0"/>
          </a:p>
          <a:p>
            <a:pPr>
              <a:buNone/>
            </a:pPr>
            <a:r>
              <a:rPr lang="en-US" sz="2800" dirty="0" smtClean="0"/>
              <a:t> </a:t>
            </a:r>
            <a:endParaRPr lang="en-US" sz="1600" dirty="0" smtClean="0"/>
          </a:p>
          <a:p>
            <a:pPr>
              <a:buNone/>
            </a:pPr>
            <a:r>
              <a:rPr lang="en-US" sz="2800" dirty="0" err="1" smtClean="0"/>
              <a:t>func</a:t>
            </a:r>
            <a:r>
              <a:rPr lang="en-US" sz="2800" dirty="0" smtClean="0"/>
              <a:t>(3, 7) </a:t>
            </a:r>
          </a:p>
          <a:p>
            <a:pPr>
              <a:buNone/>
            </a:pPr>
            <a:r>
              <a:rPr lang="en-US" sz="2800" dirty="0" err="1" smtClean="0"/>
              <a:t>func</a:t>
            </a:r>
            <a:r>
              <a:rPr lang="en-US" sz="2800" dirty="0" smtClean="0"/>
              <a:t>(25, </a:t>
            </a:r>
            <a:r>
              <a:rPr lang="en-US" sz="2800" b="1" dirty="0" smtClean="0"/>
              <a:t>c=24</a:t>
            </a:r>
            <a:r>
              <a:rPr lang="en-US" sz="2800" dirty="0" smtClean="0"/>
              <a:t>) </a:t>
            </a:r>
          </a:p>
          <a:p>
            <a:pPr>
              <a:buNone/>
            </a:pPr>
            <a:r>
              <a:rPr lang="en-US" sz="2800" dirty="0" err="1" smtClean="0"/>
              <a:t>func</a:t>
            </a:r>
            <a:r>
              <a:rPr lang="en-US" sz="2800" dirty="0" smtClean="0"/>
              <a:t>(</a:t>
            </a:r>
            <a:r>
              <a:rPr lang="en-US" sz="2800" b="1" dirty="0" smtClean="0"/>
              <a:t>c=50, a=100</a:t>
            </a:r>
            <a:r>
              <a:rPr lang="en-US" sz="2800" dirty="0" smtClean="0"/>
              <a:t>)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Global vs. Local variables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Local variables can be accessed only inside the function in which they are declared.</a:t>
            </a:r>
          </a:p>
          <a:p>
            <a:r>
              <a:rPr lang="en-US" sz="2000" dirty="0" smtClean="0"/>
              <a:t>Global variables can be accessed throughout the program body by all functions.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1800" dirty="0" smtClean="0"/>
              <a:t>total = 0 </a:t>
            </a:r>
            <a:r>
              <a:rPr lang="en-US" sz="1800" i="1" dirty="0" smtClean="0"/>
              <a:t># This is global variable. # Function definition is here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def sum( arg1, arg2 ):</a:t>
            </a:r>
          </a:p>
          <a:p>
            <a:pPr>
              <a:buNone/>
            </a:pPr>
            <a:r>
              <a:rPr lang="en-US" sz="1800" dirty="0" smtClean="0"/>
              <a:t>	total = arg1 + arg2 </a:t>
            </a:r>
            <a:r>
              <a:rPr lang="en-US" sz="1800" i="1" dirty="0" smtClean="0"/>
              <a:t># Here total is local variable. </a:t>
            </a:r>
          </a:p>
          <a:p>
            <a:pPr>
              <a:buNone/>
            </a:pPr>
            <a:r>
              <a:rPr lang="en-US" sz="1800" i="1" dirty="0" smtClean="0"/>
              <a:t>	</a:t>
            </a:r>
            <a:r>
              <a:rPr lang="en-US" sz="1800" dirty="0" smtClean="0"/>
              <a:t>print("Inside the function local total : ", total) </a:t>
            </a:r>
          </a:p>
          <a:p>
            <a:pPr>
              <a:buNone/>
            </a:pPr>
            <a:r>
              <a:rPr lang="en-US" sz="1800" dirty="0" smtClean="0"/>
              <a:t>	return total</a:t>
            </a:r>
          </a:p>
          <a:p>
            <a:pPr>
              <a:buNone/>
            </a:pPr>
            <a:r>
              <a:rPr lang="en-US" sz="1800" dirty="0" smtClean="0"/>
              <a:t>sum( 10, 20 ); </a:t>
            </a:r>
            <a:r>
              <a:rPr lang="en-US" sz="1800" i="1" dirty="0" smtClean="0"/>
              <a:t># Now you can call sum function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print("Outside the function global total : ", total)</a:t>
            </a:r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r>
              <a:rPr lang="en-US" sz="1800" b="1" dirty="0" smtClean="0"/>
              <a:t>Output :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Inside the function local total : 30 </a:t>
            </a:r>
          </a:p>
          <a:p>
            <a:pPr>
              <a:buNone/>
            </a:pPr>
            <a:r>
              <a:rPr lang="en-US" sz="1800" dirty="0" smtClean="0"/>
              <a:t>Outside the function global total : 0</a:t>
            </a:r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610244"/>
          </a:xfrm>
        </p:spPr>
        <p:txBody>
          <a:bodyPr/>
          <a:lstStyle/>
          <a:p>
            <a:r>
              <a:rPr lang="en-US" b="1" dirty="0" smtClean="0"/>
              <a:t>*</a:t>
            </a:r>
            <a:r>
              <a:rPr lang="en-US" b="1" dirty="0" err="1" smtClean="0"/>
              <a:t>args</a:t>
            </a:r>
            <a:r>
              <a:rPr lang="en-US" b="1" dirty="0" smtClean="0"/>
              <a:t> and **</a:t>
            </a:r>
            <a:r>
              <a:rPr lang="en-US" b="1" dirty="0" err="1" smtClean="0"/>
              <a:t>kwargs</a:t>
            </a:r>
            <a:r>
              <a:rPr lang="en-US" b="1" dirty="0" smtClean="0"/>
              <a:t>, Command Line Arguments</a:t>
            </a:r>
          </a:p>
          <a:p>
            <a:pPr lvl="2"/>
            <a:r>
              <a:rPr lang="en-US" dirty="0" smtClean="0"/>
              <a:t>pass a variable number of arguments to the calling function</a:t>
            </a:r>
          </a:p>
          <a:p>
            <a:pPr lvl="2"/>
            <a:r>
              <a:rPr lang="en-US" b="1" dirty="0" smtClean="0"/>
              <a:t>*</a:t>
            </a:r>
            <a:r>
              <a:rPr lang="en-US" b="1" dirty="0" err="1" smtClean="0"/>
              <a:t>args</a:t>
            </a:r>
            <a:r>
              <a:rPr lang="en-US" b="1" dirty="0" smtClean="0"/>
              <a:t>  -</a:t>
            </a:r>
            <a:r>
              <a:rPr lang="en-US" dirty="0" smtClean="0"/>
              <a:t>allows you to pass a non-</a:t>
            </a:r>
            <a:r>
              <a:rPr lang="en-US" dirty="0" err="1" smtClean="0"/>
              <a:t>keyworded</a:t>
            </a:r>
            <a:r>
              <a:rPr lang="en-US" dirty="0" smtClean="0"/>
              <a:t> variable length </a:t>
            </a:r>
            <a:r>
              <a:rPr lang="en-US" dirty="0" err="1" smtClean="0"/>
              <a:t>tuple</a:t>
            </a:r>
            <a:r>
              <a:rPr lang="en-US" dirty="0" smtClean="0"/>
              <a:t> </a:t>
            </a:r>
          </a:p>
          <a:p>
            <a:pPr lvl="2"/>
            <a:r>
              <a:rPr lang="en-US" b="1" dirty="0" smtClean="0"/>
              <a:t>**</a:t>
            </a:r>
            <a:r>
              <a:rPr lang="en-US" b="1" dirty="0" err="1" smtClean="0"/>
              <a:t>kwargs</a:t>
            </a:r>
            <a:r>
              <a:rPr lang="en-US" b="1" dirty="0" smtClean="0"/>
              <a:t>  - </a:t>
            </a:r>
            <a:r>
              <a:rPr lang="en-US" dirty="0" smtClean="0"/>
              <a:t>you to pass </a:t>
            </a:r>
            <a:r>
              <a:rPr lang="en-US" dirty="0" err="1" smtClean="0"/>
              <a:t>keyworded</a:t>
            </a:r>
            <a:r>
              <a:rPr lang="en-US" dirty="0" smtClean="0"/>
              <a:t>, variable length dictionary</a:t>
            </a:r>
            <a:endParaRPr lang="en-IN" b="1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def total(a=5, *numbers, **phonebook):</a:t>
            </a:r>
          </a:p>
          <a:p>
            <a:pPr>
              <a:buNone/>
            </a:pPr>
            <a:r>
              <a:rPr lang="en-US" sz="2000" dirty="0" smtClean="0"/>
              <a:t>    print('a', a)   #iterate through all the items in </a:t>
            </a:r>
            <a:r>
              <a:rPr lang="en-US" sz="2000" dirty="0" err="1" smtClean="0"/>
              <a:t>tuple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for </a:t>
            </a:r>
            <a:r>
              <a:rPr lang="en-US" sz="2000" dirty="0" err="1" smtClean="0"/>
              <a:t>single_item</a:t>
            </a:r>
            <a:r>
              <a:rPr lang="en-US" sz="2000" dirty="0" smtClean="0"/>
              <a:t> in numbers:</a:t>
            </a:r>
          </a:p>
          <a:p>
            <a:pPr>
              <a:buNone/>
            </a:pPr>
            <a:r>
              <a:rPr lang="en-US" sz="2000" dirty="0" smtClean="0"/>
              <a:t>        print('</a:t>
            </a:r>
            <a:r>
              <a:rPr lang="en-US" sz="2000" dirty="0" err="1" smtClean="0"/>
              <a:t>single_item</a:t>
            </a:r>
            <a:r>
              <a:rPr lang="en-US" sz="2000" dirty="0" smtClean="0"/>
              <a:t>', </a:t>
            </a:r>
            <a:r>
              <a:rPr lang="en-US" sz="2000" dirty="0" err="1" smtClean="0"/>
              <a:t>single_item</a:t>
            </a:r>
            <a:r>
              <a:rPr lang="en-US" sz="2000" dirty="0" smtClean="0"/>
              <a:t>) #iterate through all the items in dictionary</a:t>
            </a:r>
          </a:p>
          <a:p>
            <a:pPr>
              <a:buNone/>
            </a:pPr>
            <a:r>
              <a:rPr lang="en-US" sz="2000" dirty="0" smtClean="0"/>
              <a:t>    for </a:t>
            </a:r>
            <a:r>
              <a:rPr lang="en-US" sz="2000" dirty="0" err="1" smtClean="0"/>
              <a:t>first_part</a:t>
            </a:r>
            <a:r>
              <a:rPr lang="en-US" sz="2000" dirty="0" smtClean="0"/>
              <a:t>, </a:t>
            </a:r>
            <a:r>
              <a:rPr lang="en-US" sz="2000" dirty="0" err="1" smtClean="0"/>
              <a:t>second_part</a:t>
            </a:r>
            <a:r>
              <a:rPr lang="en-US" sz="2000" dirty="0" smtClean="0"/>
              <a:t> in </a:t>
            </a:r>
            <a:r>
              <a:rPr lang="en-US" sz="2000" dirty="0" err="1" smtClean="0"/>
              <a:t>phonebook.items</a:t>
            </a:r>
            <a:r>
              <a:rPr lang="en-US" sz="2000" dirty="0" smtClean="0"/>
              <a:t>():</a:t>
            </a:r>
          </a:p>
          <a:p>
            <a:pPr>
              <a:buNone/>
            </a:pPr>
            <a:r>
              <a:rPr lang="en-US" sz="2000" dirty="0" smtClean="0"/>
              <a:t>        print(</a:t>
            </a:r>
            <a:r>
              <a:rPr lang="en-US" sz="2000" dirty="0" err="1" smtClean="0"/>
              <a:t>first_part,second_part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total(10,1,2,3,Jack=1123,John=2231,Inge=1560)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Command Line Arguments</a:t>
            </a:r>
          </a:p>
          <a:p>
            <a:pPr lvl="2"/>
            <a:r>
              <a:rPr lang="en-US" dirty="0" smtClean="0"/>
              <a:t>The </a:t>
            </a:r>
            <a:r>
              <a:rPr lang="en-US" b="1" dirty="0" smtClean="0"/>
              <a:t>sys </a:t>
            </a:r>
            <a:r>
              <a:rPr lang="en-US" dirty="0" smtClean="0"/>
              <a:t>module provides a global variable named </a:t>
            </a:r>
            <a:r>
              <a:rPr lang="en-US" i="1" dirty="0" err="1" smtClean="0"/>
              <a:t>argv</a:t>
            </a:r>
            <a:r>
              <a:rPr lang="en-US" i="1" dirty="0" smtClean="0"/>
              <a:t> </a:t>
            </a:r>
            <a:endParaRPr lang="en-US" b="1" dirty="0" smtClean="0"/>
          </a:p>
          <a:p>
            <a:endParaRPr lang="en-US" b="1" dirty="0" smtClean="0"/>
          </a:p>
          <a:p>
            <a:pPr>
              <a:buNone/>
            </a:pPr>
            <a:r>
              <a:rPr lang="en-US" dirty="0" smtClean="0"/>
              <a:t>C:\Code&gt;python </a:t>
            </a:r>
            <a:r>
              <a:rPr lang="en-US" b="1" dirty="0" smtClean="0"/>
              <a:t>sqrtcmdline.py 2 5</a:t>
            </a:r>
          </a:p>
          <a:p>
            <a:pPr>
              <a:buNone/>
            </a:pPr>
            <a:r>
              <a:rPr lang="en-US" dirty="0" smtClean="0"/>
              <a:t>from </a:t>
            </a:r>
            <a:r>
              <a:rPr lang="en-US" b="1" dirty="0" smtClean="0"/>
              <a:t>sys </a:t>
            </a:r>
            <a:r>
              <a:rPr lang="en-US" dirty="0" smtClean="0"/>
              <a:t>import </a:t>
            </a:r>
            <a:r>
              <a:rPr lang="en-US" b="1" dirty="0" err="1" smtClean="0"/>
              <a:t>argv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for n in range(</a:t>
            </a:r>
            <a:r>
              <a:rPr lang="en-US" dirty="0" err="1" smtClean="0"/>
              <a:t>int</a:t>
            </a:r>
            <a:r>
              <a:rPr lang="en-US" dirty="0" smtClean="0"/>
              <a:t>(</a:t>
            </a:r>
            <a:r>
              <a:rPr lang="en-US" b="1" dirty="0" err="1" smtClean="0"/>
              <a:t>argv</a:t>
            </a:r>
            <a:r>
              <a:rPr lang="en-US" b="1" dirty="0" smtClean="0"/>
              <a:t>[1]</a:t>
            </a:r>
            <a:r>
              <a:rPr lang="en-US" dirty="0" smtClean="0"/>
              <a:t>), </a:t>
            </a:r>
            <a:r>
              <a:rPr lang="en-US" dirty="0" err="1" smtClean="0"/>
              <a:t>int</a:t>
            </a:r>
            <a:r>
              <a:rPr lang="en-US" dirty="0" smtClean="0"/>
              <a:t>(</a:t>
            </a:r>
            <a:r>
              <a:rPr lang="en-US" b="1" dirty="0" err="1" smtClean="0"/>
              <a:t>argv</a:t>
            </a:r>
            <a:r>
              <a:rPr lang="en-US" b="1" dirty="0" smtClean="0"/>
              <a:t>[2]</a:t>
            </a:r>
            <a:r>
              <a:rPr lang="en-US" dirty="0" smtClean="0"/>
              <a:t>) + 1): </a:t>
            </a:r>
          </a:p>
          <a:p>
            <a:pPr>
              <a:buNone/>
            </a:pPr>
            <a:r>
              <a:rPr lang="en-US" dirty="0" smtClean="0"/>
              <a:t>	print(n, </a:t>
            </a:r>
            <a:r>
              <a:rPr lang="en-US" dirty="0" err="1" smtClean="0"/>
              <a:t>sqrt</a:t>
            </a:r>
            <a:r>
              <a:rPr lang="en-US" dirty="0" smtClean="0"/>
              <a:t>(n))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python? Write a short note on data types in Python.</a:t>
            </a:r>
          </a:p>
          <a:p>
            <a:r>
              <a:rPr lang="en-US" dirty="0" smtClean="0"/>
              <a:t>Explain the syntax of the conditional statements and for loop with an example</a:t>
            </a:r>
          </a:p>
          <a:p>
            <a:r>
              <a:rPr lang="en-US" dirty="0" smtClean="0"/>
              <a:t>Explain the fruitful and void functions? Give examples. Create a python program for calculator application using functions.</a:t>
            </a:r>
          </a:p>
          <a:p>
            <a:r>
              <a:rPr lang="en-US" dirty="0" smtClean="0"/>
              <a:t>Define function. Explain the built-in functions and commonly used functions</a:t>
            </a:r>
          </a:p>
          <a:p>
            <a:r>
              <a:rPr lang="en-US" dirty="0" smtClean="0"/>
              <a:t>Differentiate between local and global variables with suitable examples.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The subtypes are </a:t>
            </a:r>
            <a:r>
              <a:rPr lang="en-US" dirty="0" err="1" smtClean="0"/>
              <a:t>int</a:t>
            </a:r>
            <a:r>
              <a:rPr lang="en-US" dirty="0" smtClean="0"/>
              <a:t>, long, float and complex.</a:t>
            </a:r>
          </a:p>
          <a:p>
            <a:pPr>
              <a:buNone/>
            </a:pPr>
            <a:r>
              <a:rPr lang="en-US" dirty="0" smtClean="0"/>
              <a:t>Their respective constructors are </a:t>
            </a:r>
            <a:r>
              <a:rPr lang="en-US" dirty="0" err="1" smtClean="0"/>
              <a:t>int</a:t>
            </a:r>
            <a:r>
              <a:rPr lang="en-US" dirty="0" smtClean="0"/>
              <a:t>(), long(), float(), and complex().</a:t>
            </a:r>
          </a:p>
          <a:p>
            <a:pPr>
              <a:buNone/>
            </a:pPr>
            <a:r>
              <a:rPr lang="en-US" dirty="0" smtClean="0"/>
              <a:t>All numeric types, except complex, support the typical numeric operations you'd</a:t>
            </a:r>
          </a:p>
          <a:p>
            <a:pPr>
              <a:buNone/>
            </a:pPr>
            <a:r>
              <a:rPr lang="en-US" dirty="0" smtClean="0"/>
              <a:t>expect to find (a list is available here). Mixed arithmetic is supported, with the</a:t>
            </a:r>
          </a:p>
          <a:p>
            <a:pPr>
              <a:buNone/>
            </a:pPr>
            <a:r>
              <a:rPr lang="en-US" dirty="0" smtClean="0"/>
              <a:t>"narrower" type widened to that of the other. The same rule is used for mixed</a:t>
            </a:r>
          </a:p>
          <a:p>
            <a:pPr>
              <a:buNone/>
            </a:pPr>
            <a:r>
              <a:rPr lang="en-US" dirty="0" smtClean="0"/>
              <a:t>comparisons.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* Numeric</a:t>
            </a:r>
          </a:p>
          <a:p>
            <a:pPr lvl="1">
              <a:buNone/>
            </a:pPr>
            <a:r>
              <a:rPr lang="en-US" dirty="0" err="1" smtClean="0"/>
              <a:t>int</a:t>
            </a:r>
            <a:r>
              <a:rPr lang="en-US" dirty="0" smtClean="0"/>
              <a:t>: equivalent to C's long </a:t>
            </a:r>
            <a:r>
              <a:rPr lang="en-US" dirty="0" err="1" smtClean="0"/>
              <a:t>int</a:t>
            </a:r>
            <a:r>
              <a:rPr lang="en-US" dirty="0" smtClean="0"/>
              <a:t> in 2.x but unlimited in 3.x.</a:t>
            </a:r>
          </a:p>
          <a:p>
            <a:pPr lvl="1">
              <a:buNone/>
            </a:pPr>
            <a:r>
              <a:rPr lang="en-US" dirty="0" smtClean="0"/>
              <a:t>float: equivalent to C's doubles.</a:t>
            </a:r>
          </a:p>
          <a:p>
            <a:pPr lvl="1">
              <a:buNone/>
            </a:pPr>
            <a:r>
              <a:rPr lang="en-US" dirty="0" smtClean="0"/>
              <a:t>long: unlimited in 2.x and unavailable in 3.x.</a:t>
            </a:r>
          </a:p>
          <a:p>
            <a:pPr lvl="1">
              <a:buNone/>
            </a:pPr>
            <a:r>
              <a:rPr lang="en-US" dirty="0" smtClean="0"/>
              <a:t>complex: complex numbers..</a:t>
            </a:r>
          </a:p>
          <a:p>
            <a:pPr>
              <a:buNone/>
            </a:pPr>
            <a:r>
              <a:rPr lang="en-US" dirty="0" smtClean="0"/>
              <a:t>Supported operations include constructors (i.e. </a:t>
            </a:r>
            <a:r>
              <a:rPr lang="en-US" dirty="0" err="1" smtClean="0"/>
              <a:t>int</a:t>
            </a:r>
            <a:r>
              <a:rPr lang="en-US" dirty="0" smtClean="0"/>
              <a:t>(3)), arithmetic,</a:t>
            </a:r>
          </a:p>
          <a:p>
            <a:pPr>
              <a:buNone/>
            </a:pPr>
            <a:r>
              <a:rPr lang="en-US" dirty="0" smtClean="0"/>
              <a:t>negation, modulus, absolute value, exponentiation,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SEQUENCE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There are seven sequence subtypes: strings, Unicode strings, lists, </a:t>
            </a:r>
            <a:r>
              <a:rPr lang="en-US" dirty="0" err="1" smtClean="0"/>
              <a:t>tuples</a:t>
            </a:r>
            <a:r>
              <a:rPr lang="en-US" dirty="0" smtClean="0"/>
              <a:t>, </a:t>
            </a:r>
            <a:r>
              <a:rPr lang="en-US" dirty="0" err="1" smtClean="0"/>
              <a:t>bytearrays</a:t>
            </a:r>
            <a:r>
              <a:rPr lang="en-US" dirty="0" smtClean="0"/>
              <a:t>, buffers, and </a:t>
            </a:r>
            <a:r>
              <a:rPr lang="en-US" dirty="0" err="1" smtClean="0"/>
              <a:t>xrange</a:t>
            </a:r>
            <a:r>
              <a:rPr lang="en-US" dirty="0" smtClean="0"/>
              <a:t> objects.</a:t>
            </a:r>
          </a:p>
          <a:p>
            <a:r>
              <a:rPr lang="en-US" dirty="0" smtClean="0"/>
              <a:t>All data types support arrays of objects but with varying limitations.</a:t>
            </a:r>
          </a:p>
          <a:p>
            <a:r>
              <a:rPr lang="en-US" dirty="0" smtClean="0"/>
              <a:t>The most commonly used sequence data types are strings, lists, and </a:t>
            </a:r>
            <a:r>
              <a:rPr lang="en-US" dirty="0" err="1" smtClean="0"/>
              <a:t>tuples</a:t>
            </a:r>
            <a:r>
              <a:rPr lang="en-US" dirty="0" smtClean="0"/>
              <a:t>. The </a:t>
            </a:r>
            <a:r>
              <a:rPr lang="en-US" dirty="0" err="1" smtClean="0"/>
              <a:t>xrange</a:t>
            </a:r>
            <a:r>
              <a:rPr lang="en-US" dirty="0" smtClean="0"/>
              <a:t> data type finds common use in the construction of enumeration-controlled loops. The others are used less commonly.</a:t>
            </a:r>
          </a:p>
          <a:p>
            <a:pPr>
              <a:buNone/>
            </a:pPr>
            <a:r>
              <a:rPr lang="en-IN" dirty="0" smtClean="0"/>
              <a:t>range() – takes more memory as it keeps the entire lists of elements in memory. </a:t>
            </a:r>
            <a:r>
              <a:rPr lang="en-IN" dirty="0" err="1" smtClean="0"/>
              <a:t>xrange</a:t>
            </a:r>
            <a:r>
              <a:rPr lang="en-IN" dirty="0" smtClean="0"/>
              <a:t> functionality is implemented range() in 3.x</a:t>
            </a:r>
          </a:p>
          <a:p>
            <a:pPr>
              <a:buNone/>
            </a:pPr>
            <a:r>
              <a:rPr lang="en-IN" dirty="0" err="1" smtClean="0"/>
              <a:t>xrange</a:t>
            </a:r>
            <a:r>
              <a:rPr lang="en-IN" dirty="0" smtClean="0"/>
              <a:t>() – takes less memory as it keeps only one element at a time in memory.</a:t>
            </a:r>
            <a:r>
              <a:rPr lang="en-US" dirty="0" smtClean="0"/>
              <a:t> Exist only in 2.x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5919</TotalTime>
  <Words>3599</Words>
  <Application>Microsoft Office PowerPoint</Application>
  <PresentationFormat>On-screen Show (4:3)</PresentationFormat>
  <Paragraphs>786</Paragraphs>
  <Slides>79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0" baseType="lpstr">
      <vt:lpstr>Flow</vt:lpstr>
      <vt:lpstr>Python Basic Concepts and Programming</vt:lpstr>
      <vt:lpstr>Python programming language</vt:lpstr>
      <vt:lpstr>Interpreter and compiler</vt:lpstr>
      <vt:lpstr> </vt:lpstr>
      <vt:lpstr> Interactive mode and Script mode. </vt:lpstr>
      <vt:lpstr>SOME FUNDAMENTALS</vt:lpstr>
      <vt:lpstr>PYTHON TYPING</vt:lpstr>
      <vt:lpstr>NUMERIC TYPES</vt:lpstr>
      <vt:lpstr>SEQUENCE DATA TYPES</vt:lpstr>
      <vt:lpstr>SEQUENCE TYPES: UNICODE STRINGS</vt:lpstr>
      <vt:lpstr>Slide 11</vt:lpstr>
      <vt:lpstr>SEQUENCE TYPES: LISTS</vt:lpstr>
      <vt:lpstr>Slide 13</vt:lpstr>
      <vt:lpstr>SEQUENCE TYPES: STRINGS</vt:lpstr>
      <vt:lpstr>List , Tuple, Set, Dictionary</vt:lpstr>
      <vt:lpstr>Slide 16</vt:lpstr>
      <vt:lpstr>Variables, Expressions and Statements </vt:lpstr>
      <vt:lpstr>Cont.</vt:lpstr>
      <vt:lpstr>Variables</vt:lpstr>
      <vt:lpstr>Python 2 has 31 keywords:</vt:lpstr>
      <vt:lpstr>Slide 21</vt:lpstr>
      <vt:lpstr>Slide 22</vt:lpstr>
      <vt:lpstr>Statements and Expressions </vt:lpstr>
      <vt:lpstr>Expressions</vt:lpstr>
      <vt:lpstr>Operators, Precedence and Associativity</vt:lpstr>
      <vt:lpstr>Slide 26</vt:lpstr>
      <vt:lpstr>Precedence and Associativity (Order of operations)</vt:lpstr>
      <vt:lpstr>Order of operations: PEMDAS easy to remember rules: </vt:lpstr>
      <vt:lpstr>Data Types, Indentation, Comments</vt:lpstr>
      <vt:lpstr>Slide 30</vt:lpstr>
      <vt:lpstr>Slide 31</vt:lpstr>
      <vt:lpstr>Slide 32</vt:lpstr>
      <vt:lpstr>Reading Input</vt:lpstr>
      <vt:lpstr>Print Output</vt:lpstr>
      <vt:lpstr>Formatted String Literals</vt:lpstr>
      <vt:lpstr>String format() Method</vt:lpstr>
      <vt:lpstr>Type Conversions, The type( ) Function and Is Operator</vt:lpstr>
      <vt:lpstr>Slide 38</vt:lpstr>
      <vt:lpstr>Control Flow Statements</vt:lpstr>
      <vt:lpstr>Slide 40</vt:lpstr>
      <vt:lpstr>The if…elif…else Decision Control Statement (Chained conditionals)</vt:lpstr>
      <vt:lpstr>Nested if Statement</vt:lpstr>
      <vt:lpstr>ITERATION</vt:lpstr>
      <vt:lpstr>Slide 44</vt:lpstr>
      <vt:lpstr>Example pay roll</vt:lpstr>
      <vt:lpstr>Slide 46</vt:lpstr>
      <vt:lpstr>Slide 47</vt:lpstr>
      <vt:lpstr>Deﬁnite loops using for</vt:lpstr>
      <vt:lpstr>Slide 49</vt:lpstr>
      <vt:lpstr>Slide 50</vt:lpstr>
      <vt:lpstr>Ex:</vt:lpstr>
      <vt:lpstr>Ex. Cont.</vt:lpstr>
      <vt:lpstr>What are functions?</vt:lpstr>
      <vt:lpstr>Syntax :</vt:lpstr>
      <vt:lpstr>Functions in python</vt:lpstr>
      <vt:lpstr>Comparision of function usage</vt:lpstr>
      <vt:lpstr>Function call</vt:lpstr>
      <vt:lpstr>Functions</vt:lpstr>
      <vt:lpstr>Ex:</vt:lpstr>
      <vt:lpstr>Ex:</vt:lpstr>
      <vt:lpstr>Ex:</vt:lpstr>
      <vt:lpstr>Slide 62</vt:lpstr>
      <vt:lpstr>Slide 63</vt:lpstr>
      <vt:lpstr>Function Definition and  Calling the Function</vt:lpstr>
      <vt:lpstr>Slide 65</vt:lpstr>
      <vt:lpstr>Slide 66</vt:lpstr>
      <vt:lpstr>Conti.</vt:lpstr>
      <vt:lpstr>Types of arguments in function</vt:lpstr>
      <vt:lpstr>Required arguments</vt:lpstr>
      <vt:lpstr>Keyword arguments</vt:lpstr>
      <vt:lpstr>Default arguments</vt:lpstr>
      <vt:lpstr>Ex:</vt:lpstr>
      <vt:lpstr>Slide 73</vt:lpstr>
      <vt:lpstr>Slide 74</vt:lpstr>
      <vt:lpstr>Slide 75</vt:lpstr>
      <vt:lpstr>Global vs. Local variables </vt:lpstr>
      <vt:lpstr>Slide 77</vt:lpstr>
      <vt:lpstr>Cont.</vt:lpstr>
      <vt:lpstr>Assignment 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 Concepts and Programming</dc:title>
  <dc:creator>Saraswati Devadiga</dc:creator>
  <cp:lastModifiedBy>Saraswati Devadiga</cp:lastModifiedBy>
  <cp:revision>136</cp:revision>
  <dcterms:created xsi:type="dcterms:W3CDTF">2022-11-30T10:37:41Z</dcterms:created>
  <dcterms:modified xsi:type="dcterms:W3CDTF">2023-01-14T06:24:53Z</dcterms:modified>
</cp:coreProperties>
</file>