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99" r:id="rId4"/>
    <p:sldId id="259" r:id="rId5"/>
    <p:sldId id="260" r:id="rId6"/>
    <p:sldId id="30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2" r:id="rId44"/>
    <p:sldId id="301" r:id="rId45"/>
    <p:sldId id="297" r:id="rId46"/>
    <p:sldId id="29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5B3A4F-CFC9-4D1C-8518-7EE4C17E0917}" type="datetimeFigureOut">
              <a:rPr lang="en-US" smtClean="0"/>
              <a:pPr/>
              <a:t>9/6/2023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473785-5A8C-4615-A817-2419D11CAD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B3A4F-CFC9-4D1C-8518-7EE4C17E0917}"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B3A4F-CFC9-4D1C-8518-7EE4C17E0917}"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B3A4F-CFC9-4D1C-8518-7EE4C17E0917}"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5B3A4F-CFC9-4D1C-8518-7EE4C17E0917}"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785-5A8C-4615-A817-2419D11CAD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5B3A4F-CFC9-4D1C-8518-7EE4C17E0917}"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5B3A4F-CFC9-4D1C-8518-7EE4C17E0917}" type="datetimeFigureOut">
              <a:rPr lang="en-US" smtClean="0"/>
              <a:pPr/>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5B3A4F-CFC9-4D1C-8518-7EE4C17E0917}" type="datetimeFigureOut">
              <a:rPr lang="en-US" smtClean="0"/>
              <a:pPr/>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B3A4F-CFC9-4D1C-8518-7EE4C17E0917}" type="datetimeFigureOut">
              <a:rPr lang="en-US" smtClean="0"/>
              <a:pPr/>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5B3A4F-CFC9-4D1C-8518-7EE4C17E0917}"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3785-5A8C-4615-A817-2419D11CAD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B3A4F-CFC9-4D1C-8518-7EE4C17E0917}"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9473785-5A8C-4615-A817-2419D11CAD5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5B3A4F-CFC9-4D1C-8518-7EE4C17E0917}" type="datetimeFigureOut">
              <a:rPr lang="en-US" smtClean="0"/>
              <a:pPr/>
              <a:t>9/6/2023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473785-5A8C-4615-A817-2419D11CAD5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ExceptionHandling</a:t>
            </a:r>
            <a:endParaRPr lang="en-US" dirty="0"/>
          </a:p>
        </p:txBody>
      </p:sp>
      <p:sp>
        <p:nvSpPr>
          <p:cNvPr id="5" name="Subtitle 4"/>
          <p:cNvSpPr>
            <a:spLocks noGrp="1"/>
          </p:cNvSpPr>
          <p:nvPr>
            <p:ph type="subTitle" idx="1"/>
          </p:nvPr>
        </p:nvSpPr>
        <p:spPr/>
        <p:txBody>
          <a:bodyPr/>
          <a:lstStyle/>
          <a:p>
            <a:r>
              <a:rPr lang="en-IN" dirty="0" smtClean="0"/>
              <a:t>Module4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Exception</a:t>
            </a:r>
            <a:r>
              <a:rPr lang="en-US" dirty="0" smtClean="0"/>
              <a:t> </a:t>
            </a:r>
            <a:r>
              <a:rPr lang="en-US" dirty="0"/>
              <a:t>class is used for </a:t>
            </a:r>
            <a:r>
              <a:rPr lang="en-US" dirty="0" smtClean="0"/>
              <a:t>exceptional conditions </a:t>
            </a:r>
            <a:r>
              <a:rPr lang="en-US" dirty="0"/>
              <a:t>that user programs should catch. </a:t>
            </a:r>
            <a:r>
              <a:rPr lang="en-US" dirty="0" smtClean="0"/>
              <a:t>We can </a:t>
            </a:r>
            <a:r>
              <a:rPr lang="en-US" dirty="0"/>
              <a:t>inherit from this class to create our </a:t>
            </a:r>
            <a:r>
              <a:rPr lang="en-US" dirty="0" smtClean="0"/>
              <a:t>own custom </a:t>
            </a:r>
            <a:r>
              <a:rPr lang="en-US" dirty="0"/>
              <a:t>exception types. There is an </a:t>
            </a:r>
            <a:r>
              <a:rPr lang="en-US" dirty="0" smtClean="0"/>
              <a:t>important subclass </a:t>
            </a:r>
            <a:r>
              <a:rPr lang="en-US" dirty="0"/>
              <a:t>of </a:t>
            </a:r>
            <a:r>
              <a:rPr lang="en-US" b="1" dirty="0"/>
              <a:t>Exception</a:t>
            </a:r>
            <a:r>
              <a:rPr lang="en-US" dirty="0"/>
              <a:t>, </a:t>
            </a:r>
            <a:r>
              <a:rPr lang="en-US" dirty="0" smtClean="0"/>
              <a:t>called </a:t>
            </a:r>
            <a:r>
              <a:rPr lang="en-US" b="1" dirty="0" err="1" smtClean="0"/>
              <a:t>RuntimeException</a:t>
            </a:r>
            <a:r>
              <a:rPr lang="en-US" dirty="0"/>
              <a:t>. Exceptions of this type </a:t>
            </a:r>
            <a:r>
              <a:rPr lang="en-US" dirty="0" smtClean="0"/>
              <a:t>are automatically </a:t>
            </a:r>
            <a:r>
              <a:rPr lang="en-US" dirty="0"/>
              <a:t>defined for the programs that </a:t>
            </a:r>
            <a:r>
              <a:rPr lang="en-US" dirty="0" smtClean="0"/>
              <a:t>you write </a:t>
            </a:r>
            <a:r>
              <a:rPr lang="en-US" dirty="0"/>
              <a:t>and include things such as division by </a:t>
            </a:r>
            <a:r>
              <a:rPr lang="en-US" dirty="0" smtClean="0"/>
              <a:t>zero and </a:t>
            </a:r>
            <a:r>
              <a:rPr lang="en-US" dirty="0"/>
              <a:t>invalid array indexing</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b="1" i="1" dirty="0" smtClean="0"/>
              <a:t>Error</a:t>
            </a:r>
            <a:r>
              <a:rPr lang="en-US" dirty="0" smtClean="0"/>
              <a:t> class defines exceptions that are not expected to be caught under normal circumstances by our program. Exceptions of type </a:t>
            </a:r>
            <a:r>
              <a:rPr lang="en-US" b="1" i="1" dirty="0" smtClean="0"/>
              <a:t>Error</a:t>
            </a:r>
            <a:r>
              <a:rPr lang="en-US" dirty="0" smtClean="0"/>
              <a:t> are used by the Java run-time system to indicate errors having to do with the run-time environment, itself. Stack overflow is an example of such an error.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smtClean="0"/>
              <a:t>Uncaught</a:t>
            </a:r>
            <a:r>
              <a:rPr lang="en-US" dirty="0" smtClean="0"/>
              <a:t> </a:t>
            </a:r>
            <a:r>
              <a:rPr lang="en-US" b="1" dirty="0" smtClean="0"/>
              <a:t>Exceptions</a:t>
            </a:r>
          </a:p>
          <a:p>
            <a:pPr>
              <a:buNone/>
            </a:pPr>
            <a:r>
              <a:rPr lang="en-US" dirty="0" smtClean="0"/>
              <a:t>Let us see, what happens if we do not handle exceptions.</a:t>
            </a:r>
          </a:p>
          <a:p>
            <a:pPr>
              <a:buNone/>
            </a:pPr>
            <a:r>
              <a:rPr lang="en-US" dirty="0" smtClean="0"/>
              <a:t>class </a:t>
            </a:r>
            <a:r>
              <a:rPr lang="en-US" dirty="0" err="1" smtClean="0"/>
              <a:t>Exco</a:t>
            </a:r>
            <a:endParaRPr lang="en-US" dirty="0" smtClean="0"/>
          </a:p>
          <a:p>
            <a:pPr>
              <a:buNone/>
            </a:pPr>
            <a:r>
              <a:rPr lang="en-US" dirty="0" smtClean="0"/>
              <a:t>{</a:t>
            </a:r>
          </a:p>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err="1" smtClean="0"/>
              <a:t>int</a:t>
            </a:r>
            <a:r>
              <a:rPr lang="en-US" dirty="0" smtClean="0"/>
              <a:t> d = 0;</a:t>
            </a:r>
          </a:p>
          <a:p>
            <a:pPr>
              <a:buNone/>
            </a:pPr>
            <a:r>
              <a:rPr lang="en-US" dirty="0" err="1" smtClean="0"/>
              <a:t>int</a:t>
            </a:r>
            <a:r>
              <a:rPr lang="en-US" dirty="0" smtClean="0"/>
              <a:t> a = 42/d;</a:t>
            </a:r>
          </a:p>
          <a:p>
            <a:pPr>
              <a:buNone/>
            </a:pPr>
            <a:r>
              <a:rPr lang="en-IN" dirty="0" smtClean="0"/>
              <a:t>}</a:t>
            </a:r>
          </a:p>
          <a:p>
            <a:pPr>
              <a:buNone/>
            </a:pPr>
            <a:r>
              <a:rPr lang="en-IN"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When the Java run-time system detects the attempt to divide by zero, it constructs a new exception object and then </a:t>
            </a:r>
            <a:r>
              <a:rPr lang="en-US" i="1" dirty="0" smtClean="0"/>
              <a:t>throws</a:t>
            </a:r>
            <a:r>
              <a:rPr lang="en-US" dirty="0" smtClean="0"/>
              <a:t> this exception. This causes the execution of Exc0 to stop, because once an exception has been thrown, it must be caught by an exception handler and dealt with immediately. Since, in the above program, we have not supplied any exception handlers of our own, so the exception is caught by the default handler provided by the Java run-time system.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Any un-caught exception is handled by default handler. The default handler displays a string describing the exception, prints a stack trace from the point at which the exception occurred, and terminates the program. Here is the exception generated when above example is executed:</a:t>
            </a:r>
          </a:p>
          <a:p>
            <a:pPr>
              <a:buNone/>
            </a:pPr>
            <a:r>
              <a:rPr lang="en-US" dirty="0" err="1" smtClean="0"/>
              <a:t>java.lang.ArithmeticException</a:t>
            </a:r>
            <a:r>
              <a:rPr lang="en-US" dirty="0" smtClean="0"/>
              <a:t>: / by zero </a:t>
            </a:r>
          </a:p>
          <a:p>
            <a:pPr>
              <a:buNone/>
            </a:pPr>
            <a:r>
              <a:rPr lang="en-US" dirty="0" smtClean="0"/>
              <a:t>at Exc0.main(Exc0.java:6)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The stack trace displays </a:t>
            </a:r>
            <a:r>
              <a:rPr lang="en-US" i="1" dirty="0" smtClean="0"/>
              <a:t>class</a:t>
            </a:r>
            <a:r>
              <a:rPr lang="en-US" dirty="0" smtClean="0"/>
              <a:t> </a:t>
            </a:r>
            <a:r>
              <a:rPr lang="en-US" i="1" dirty="0" smtClean="0"/>
              <a:t>name</a:t>
            </a:r>
            <a:r>
              <a:rPr lang="en-US" dirty="0" smtClean="0"/>
              <a:t>, </a:t>
            </a:r>
            <a:r>
              <a:rPr lang="en-US" i="1" dirty="0" smtClean="0"/>
              <a:t>method</a:t>
            </a:r>
            <a:r>
              <a:rPr lang="en-US" dirty="0" smtClean="0"/>
              <a:t> </a:t>
            </a:r>
            <a:r>
              <a:rPr lang="en-US" i="1" dirty="0" smtClean="0"/>
              <a:t>name</a:t>
            </a:r>
            <a:r>
              <a:rPr lang="en-US" dirty="0" smtClean="0"/>
              <a:t>, </a:t>
            </a:r>
            <a:r>
              <a:rPr lang="en-US" i="1" dirty="0" smtClean="0"/>
              <a:t>file</a:t>
            </a:r>
            <a:r>
              <a:rPr lang="en-US" dirty="0" smtClean="0"/>
              <a:t> </a:t>
            </a:r>
            <a:r>
              <a:rPr lang="en-US" i="1" dirty="0" smtClean="0"/>
              <a:t>name</a:t>
            </a:r>
            <a:r>
              <a:rPr lang="en-US" dirty="0" smtClean="0"/>
              <a:t> and </a:t>
            </a:r>
            <a:r>
              <a:rPr lang="en-US" i="1" dirty="0" smtClean="0"/>
              <a:t>line</a:t>
            </a:r>
            <a:r>
              <a:rPr lang="en-US" dirty="0" smtClean="0"/>
              <a:t> </a:t>
            </a:r>
            <a:r>
              <a:rPr lang="en-US" i="1" dirty="0" smtClean="0"/>
              <a:t>number</a:t>
            </a:r>
            <a:r>
              <a:rPr lang="en-US" dirty="0" smtClean="0"/>
              <a:t> causing the exception. Also, the type of exception thrown viz. </a:t>
            </a:r>
          </a:p>
          <a:p>
            <a:pPr>
              <a:buNone/>
            </a:pPr>
            <a:endParaRPr lang="en-US" dirty="0" smtClean="0"/>
          </a:p>
          <a:p>
            <a:pPr>
              <a:buNone/>
            </a:pPr>
            <a:r>
              <a:rPr lang="en-US" i="1" dirty="0" err="1" smtClean="0"/>
              <a:t>ArithmeticException</a:t>
            </a:r>
            <a:r>
              <a:rPr lang="en-US" dirty="0" smtClean="0"/>
              <a:t> which is the subclass of Exception is displayed. The type of exception gives more information about what type of error has occurred. The stack trace will always show the sequence of  method invocations that led up to the error.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Class Exc1</a:t>
            </a:r>
          </a:p>
          <a:p>
            <a:pPr>
              <a:buNone/>
            </a:pPr>
            <a:r>
              <a:rPr lang="en-US" dirty="0" smtClean="0"/>
              <a:t>{</a:t>
            </a:r>
          </a:p>
          <a:p>
            <a:pPr>
              <a:buNone/>
            </a:pPr>
            <a:r>
              <a:rPr lang="en-US" dirty="0" smtClean="0"/>
              <a:t>static void subroutine()</a:t>
            </a:r>
          </a:p>
          <a:p>
            <a:pPr>
              <a:buNone/>
            </a:pPr>
            <a:r>
              <a:rPr lang="en-US" dirty="0" smtClean="0"/>
              <a:t>{</a:t>
            </a:r>
          </a:p>
          <a:p>
            <a:pPr>
              <a:buNone/>
            </a:pPr>
            <a:r>
              <a:rPr lang="en-US" dirty="0" err="1" smtClean="0"/>
              <a:t>int</a:t>
            </a:r>
            <a:r>
              <a:rPr lang="en-US" dirty="0" smtClean="0"/>
              <a:t> d = 0;</a:t>
            </a:r>
          </a:p>
          <a:p>
            <a:pPr>
              <a:buNone/>
            </a:pPr>
            <a:r>
              <a:rPr lang="en-US" dirty="0" err="1" smtClean="0"/>
              <a:t>int</a:t>
            </a:r>
            <a:r>
              <a:rPr lang="en-US" dirty="0" smtClean="0"/>
              <a:t> a = 10/d;</a:t>
            </a:r>
          </a:p>
          <a:p>
            <a:pPr>
              <a:buNone/>
            </a:pPr>
            <a:r>
              <a:rPr lang="en-US" dirty="0" smtClean="0"/>
              <a:t>}</a:t>
            </a:r>
          </a:p>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smtClean="0"/>
              <a:t>Exc1.subroutine();</a:t>
            </a:r>
          </a:p>
          <a:p>
            <a:pPr>
              <a:buNone/>
            </a:pPr>
            <a:r>
              <a:rPr lang="en-IN" dirty="0" smtClean="0"/>
              <a:t>}</a:t>
            </a:r>
          </a:p>
          <a:p>
            <a:pPr>
              <a:buNone/>
            </a:pPr>
            <a:r>
              <a:rPr lang="en-IN"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lnSpcReduction="10000"/>
          </a:bodyPr>
          <a:lstStyle/>
          <a:p>
            <a:pPr>
              <a:buNone/>
            </a:pPr>
            <a:r>
              <a:rPr lang="en-US" dirty="0" smtClean="0"/>
              <a:t>	The resulting stack trace from the default exception handler shows how the entire call stack is displayed:</a:t>
            </a:r>
          </a:p>
          <a:p>
            <a:pPr>
              <a:buNone/>
            </a:pPr>
            <a:r>
              <a:rPr lang="en-US" dirty="0" smtClean="0"/>
              <a:t>	</a:t>
            </a:r>
            <a:r>
              <a:rPr lang="en-US" dirty="0" err="1" smtClean="0"/>
              <a:t>java.lang.ArithmeticException</a:t>
            </a:r>
            <a:r>
              <a:rPr lang="en-US" dirty="0" smtClean="0"/>
              <a:t>: / by zero </a:t>
            </a:r>
          </a:p>
          <a:p>
            <a:pPr>
              <a:buNone/>
            </a:pPr>
            <a:r>
              <a:rPr lang="en-US" dirty="0" smtClean="0"/>
              <a:t>	at Exc1.subroutine (Exc1.java:6) </a:t>
            </a:r>
          </a:p>
          <a:p>
            <a:pPr>
              <a:buNone/>
            </a:pPr>
            <a:r>
              <a:rPr lang="en-US" dirty="0" smtClean="0"/>
              <a:t>	at Exc1.main(Exc1.java:10)</a:t>
            </a:r>
          </a:p>
          <a:p>
            <a:pPr>
              <a:buNone/>
            </a:pPr>
            <a:r>
              <a:rPr lang="en-US" b="1" dirty="0" smtClean="0"/>
              <a:t>Using try and catch</a:t>
            </a:r>
          </a:p>
          <a:p>
            <a:pPr>
              <a:buNone/>
            </a:pPr>
            <a:r>
              <a:rPr lang="en-US" dirty="0" smtClean="0"/>
              <a:t>	Handling the exception by our own is very much essential as </a:t>
            </a:r>
          </a:p>
          <a:p>
            <a:pPr>
              <a:buNone/>
            </a:pPr>
            <a:r>
              <a:rPr lang="en-US" dirty="0" smtClean="0"/>
              <a:t>	We can display appropriate error message instead of allowing Java run-time to display stack- trace.</a:t>
            </a:r>
          </a:p>
          <a:p>
            <a:pPr>
              <a:buNone/>
            </a:pPr>
            <a:r>
              <a:rPr lang="en-US" dirty="0" smtClean="0"/>
              <a:t>	It prevents the program from automatic (or abnormal) termination.</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2400" dirty="0" smtClean="0"/>
              <a:t>To handle run-time error, we need to enclose the suspected code within try block.</a:t>
            </a:r>
            <a:endParaRPr lang="en-US" sz="2400" dirty="0"/>
          </a:p>
        </p:txBody>
      </p:sp>
      <p:sp>
        <p:nvSpPr>
          <p:cNvPr id="3" name="Content Placeholder 2"/>
          <p:cNvSpPr>
            <a:spLocks noGrp="1"/>
          </p:cNvSpPr>
          <p:nvPr>
            <p:ph idx="1"/>
          </p:nvPr>
        </p:nvSpPr>
        <p:spPr>
          <a:xfrm>
            <a:off x="457200" y="1643050"/>
            <a:ext cx="8229600" cy="4681550"/>
          </a:xfrm>
        </p:spPr>
        <p:txBody>
          <a:bodyPr numCol="2">
            <a:normAutofit fontScale="70000" lnSpcReduction="20000"/>
          </a:bodyPr>
          <a:lstStyle/>
          <a:p>
            <a:pPr>
              <a:buNone/>
            </a:pPr>
            <a:r>
              <a:rPr lang="en-US" dirty="0" smtClean="0"/>
              <a:t>class Exc2</a:t>
            </a:r>
          </a:p>
          <a:p>
            <a:pPr>
              <a:buNone/>
            </a:pPr>
            <a:r>
              <a:rPr lang="en-US" dirty="0" smtClean="0"/>
              <a:t>{</a:t>
            </a:r>
          </a:p>
          <a:p>
            <a:pPr>
              <a:buNone/>
            </a:pPr>
            <a:r>
              <a:rPr lang="en-US" dirty="0" smtClean="0"/>
              <a:t>public static void main(String </a:t>
            </a:r>
            <a:r>
              <a:rPr lang="en-US" dirty="0" err="1" smtClean="0"/>
              <a:t>args</a:t>
            </a:r>
            <a:r>
              <a:rPr lang="en-US" dirty="0" smtClean="0"/>
              <a:t>[])</a:t>
            </a:r>
          </a:p>
          <a:p>
            <a:pPr>
              <a:buNone/>
            </a:pPr>
            <a:r>
              <a:rPr lang="en-US" dirty="0" smtClean="0"/>
              <a:t>{ 	</a:t>
            </a:r>
            <a:r>
              <a:rPr lang="en-US" dirty="0" err="1" smtClean="0"/>
              <a:t>int</a:t>
            </a:r>
            <a:r>
              <a:rPr lang="en-US" dirty="0" smtClean="0"/>
              <a:t> d, a;</a:t>
            </a:r>
          </a:p>
          <a:p>
            <a:pPr>
              <a:buNone/>
            </a:pPr>
            <a:r>
              <a:rPr lang="en-US" dirty="0" smtClean="0"/>
              <a:t>try</a:t>
            </a:r>
          </a:p>
          <a:p>
            <a:pPr>
              <a:buNone/>
            </a:pPr>
            <a:r>
              <a:rPr lang="en-IN" dirty="0" smtClean="0"/>
              <a:t>{</a:t>
            </a:r>
            <a:endParaRPr lang="en-US" dirty="0" smtClean="0"/>
          </a:p>
          <a:p>
            <a:pPr>
              <a:buNone/>
            </a:pPr>
            <a:r>
              <a:rPr lang="en-US" dirty="0" smtClean="0"/>
              <a:t>d=0;</a:t>
            </a:r>
          </a:p>
          <a:p>
            <a:pPr>
              <a:buNone/>
            </a:pPr>
            <a:r>
              <a:rPr lang="en-US" dirty="0" smtClean="0"/>
              <a:t>a = 42/d;</a:t>
            </a:r>
          </a:p>
          <a:p>
            <a:pPr>
              <a:buNone/>
            </a:pPr>
            <a:r>
              <a:rPr lang="en-US" dirty="0" err="1" smtClean="0"/>
              <a:t>System.out.println</a:t>
            </a:r>
            <a:r>
              <a:rPr lang="en-US" dirty="0" smtClean="0"/>
              <a:t>("This will not be printed.“);</a:t>
            </a:r>
          </a:p>
          <a:p>
            <a:pPr>
              <a:buNone/>
            </a:pPr>
            <a:r>
              <a:rPr lang="en-US" dirty="0" smtClean="0"/>
              <a:t>}</a:t>
            </a:r>
          </a:p>
          <a:p>
            <a:pPr>
              <a:buNone/>
            </a:pPr>
            <a:r>
              <a:rPr lang="en-US" dirty="0" smtClean="0"/>
              <a:t>catch (</a:t>
            </a:r>
            <a:r>
              <a:rPr lang="en-US" dirty="0" err="1" smtClean="0"/>
              <a:t>ArithmeticException</a:t>
            </a:r>
            <a:r>
              <a:rPr lang="en-US" dirty="0" smtClean="0"/>
              <a:t> e)</a:t>
            </a:r>
          </a:p>
          <a:p>
            <a:pPr>
              <a:buNone/>
            </a:pPr>
            <a:r>
              <a:rPr lang="en-US" dirty="0" smtClean="0"/>
              <a:t>{</a:t>
            </a:r>
          </a:p>
          <a:p>
            <a:pPr>
              <a:buNone/>
            </a:pPr>
            <a:r>
              <a:rPr lang="en-US" dirty="0" err="1" smtClean="0"/>
              <a:t>System.out.println</a:t>
            </a:r>
            <a:r>
              <a:rPr lang="en-US" dirty="0" smtClean="0"/>
              <a:t>("Division by zero.");</a:t>
            </a:r>
          </a:p>
          <a:p>
            <a:pPr>
              <a:buNone/>
            </a:pPr>
            <a:r>
              <a:rPr lang="en-US" dirty="0" err="1" smtClean="0"/>
              <a:t>System.out.println</a:t>
            </a:r>
            <a:r>
              <a:rPr lang="en-US" dirty="0" smtClean="0"/>
              <a:t>("After catch statement");</a:t>
            </a:r>
          </a:p>
          <a:p>
            <a:pPr>
              <a:buNone/>
            </a:pP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Output:</a:t>
            </a:r>
          </a:p>
          <a:p>
            <a:pPr>
              <a:buNone/>
            </a:pPr>
            <a:r>
              <a:rPr lang="en-US" dirty="0" smtClean="0"/>
              <a:t>Division by zero.</a:t>
            </a:r>
          </a:p>
          <a:p>
            <a:pPr>
              <a:buNone/>
            </a:pPr>
            <a:r>
              <a:rPr lang="en-US" dirty="0" smtClean="0"/>
              <a:t>After catch statement.</a:t>
            </a:r>
          </a:p>
          <a:p>
            <a:pPr>
              <a:buNone/>
            </a:pPr>
            <a:r>
              <a:rPr lang="en-US" dirty="0" smtClean="0"/>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p>
          <a:p>
            <a:pPr>
              <a:buNone/>
            </a:pPr>
            <a:r>
              <a:rPr lang="en-US" dirty="0" smtClean="0"/>
              <a:t>	The goal of most well-constructed catch clauses should be to resolve the exceptional condition and then continue on as if the error had never happened.</a:t>
            </a:r>
          </a:p>
          <a:p>
            <a:pPr>
              <a:buNone/>
            </a:pPr>
            <a:r>
              <a:rPr lang="en-US" dirty="0" smtClean="0"/>
              <a:t/>
            </a:r>
            <a:br>
              <a:rPr lang="en-US" dirty="0" smtClean="0"/>
            </a:b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pPr>
              <a:buNone/>
            </a:pPr>
            <a:r>
              <a:rPr lang="en-US" dirty="0" smtClean="0"/>
              <a:t>	An exception is an abnormal condition that arises in a code sequence at run time. In other words, an exception is a run-time error. In computer languages that do not support exception handling, errors must be checked and handled manually-typically through the use of error codes. This approach is as cumbersome as it is troublesome. Java's exception handling avoids these problems and, in the process, brings run-time error management into the object oriented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The output of above program is not predictable exactly, as we are generating random numbers. But, the loop will execute 10 times. In each iteration, two random numbers (b and c) will be generated. When their division results in zero, then exception will be caught. Even after exception, loop will continue to execute.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Displaying a Description of an Exception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We can display this description in a </a:t>
            </a:r>
            <a:r>
              <a:rPr lang="en-US" dirty="0" err="1" smtClean="0"/>
              <a:t>println</a:t>
            </a:r>
            <a:r>
              <a:rPr lang="en-US" dirty="0" smtClean="0"/>
              <a:t>() statement by simply passing the exception as an argument.</a:t>
            </a:r>
          </a:p>
          <a:p>
            <a:pPr>
              <a:buNone/>
            </a:pPr>
            <a:r>
              <a:rPr lang="en-US" dirty="0" smtClean="0"/>
              <a:t>This is possible because </a:t>
            </a:r>
            <a:r>
              <a:rPr lang="en-US" dirty="0" err="1" smtClean="0"/>
              <a:t>Throwable</a:t>
            </a:r>
            <a:r>
              <a:rPr lang="en-US" dirty="0" smtClean="0"/>
              <a:t> overrides the </a:t>
            </a:r>
            <a:r>
              <a:rPr lang="en-US" dirty="0" err="1" smtClean="0"/>
              <a:t>toString</a:t>
            </a:r>
            <a:r>
              <a:rPr lang="en-US" dirty="0" smtClean="0"/>
              <a:t>() method (defined by Object) so that it returns a string containing a description of the exception.</a:t>
            </a:r>
          </a:p>
          <a:p>
            <a:pPr>
              <a:buNone/>
            </a:pPr>
            <a:endParaRPr lang="en-US" dirty="0" smtClean="0"/>
          </a:p>
          <a:p>
            <a:pPr>
              <a:buNone/>
            </a:pPr>
            <a:r>
              <a:rPr lang="en-US" dirty="0" smtClean="0"/>
              <a:t>catch (</a:t>
            </a:r>
            <a:r>
              <a:rPr lang="en-US" dirty="0" err="1" smtClean="0"/>
              <a:t>ArithmeticException</a:t>
            </a:r>
            <a:r>
              <a:rPr lang="en-US" dirty="0" smtClean="0"/>
              <a:t> e)</a:t>
            </a:r>
          </a:p>
          <a:p>
            <a:pPr>
              <a:buNone/>
            </a:pPr>
            <a:r>
              <a:rPr lang="en-US" dirty="0" smtClean="0"/>
              <a:t>{</a:t>
            </a:r>
          </a:p>
          <a:p>
            <a:pPr>
              <a:buNone/>
            </a:pPr>
            <a:r>
              <a:rPr lang="en-US" dirty="0" smtClean="0"/>
              <a:t>	</a:t>
            </a:r>
            <a:r>
              <a:rPr lang="en-US" dirty="0" err="1" smtClean="0"/>
              <a:t>System.out.println</a:t>
            </a:r>
            <a:r>
              <a:rPr lang="en-US" dirty="0" smtClean="0"/>
              <a:t>("Exception: " + e);</a:t>
            </a:r>
          </a:p>
          <a:p>
            <a:pPr>
              <a:buNone/>
            </a:pPr>
            <a:r>
              <a:rPr lang="en-US" dirty="0" smtClean="0"/>
              <a:t>	a = 0;</a:t>
            </a:r>
          </a:p>
          <a:p>
            <a:pPr>
              <a:buNone/>
            </a:pPr>
            <a:r>
              <a:rPr lang="en-IN" dirty="0" smtClean="0"/>
              <a:t>}</a:t>
            </a:r>
            <a:endParaRPr lang="en-US" dirty="0" smtClean="0"/>
          </a:p>
          <a:p>
            <a:pPr>
              <a:buNone/>
            </a:pPr>
            <a:r>
              <a:rPr lang="en-US" dirty="0" smtClean="0"/>
              <a:t>	Now, whenever exception occurs, the output will be Exception java </a:t>
            </a:r>
            <a:r>
              <a:rPr lang="en-US" dirty="0" err="1" smtClean="0"/>
              <a:t>lang</a:t>
            </a:r>
            <a:r>
              <a:rPr lang="en-US" dirty="0" smtClean="0"/>
              <a:t> </a:t>
            </a:r>
            <a:r>
              <a:rPr lang="en-US" dirty="0" err="1" smtClean="0"/>
              <a:t>ArithmeticException</a:t>
            </a:r>
            <a:r>
              <a:rPr lang="en-US" dirty="0" smtClean="0"/>
              <a:t>. /by zero.</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Catch Clause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In some cases, more than one exception could be raised by a single piece of code. To handle this type of situation, you can specify two or more catch clauses, each catching a different type of exception. When an exception is thrown, each catch statement is inspected in order, and the first one whose type matches that of the exception is executed. After one catch statement executes, the others are bypassed, and execution continues after the try/catch block.</a:t>
            </a:r>
          </a:p>
          <a:p>
            <a:pPr>
              <a:buNone/>
            </a:pPr>
            <a:r>
              <a:rPr lang="en-US" dirty="0" smtClean="0"/>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While using multiple </a:t>
            </a:r>
            <a:r>
              <a:rPr lang="en-US" i="1" dirty="0" smtClean="0"/>
              <a:t>catch</a:t>
            </a:r>
            <a:r>
              <a:rPr lang="en-US" dirty="0" smtClean="0"/>
              <a:t> blocks, we should give the exception types in a hierarchy of subclass to </a:t>
            </a:r>
            <a:r>
              <a:rPr lang="en-US" dirty="0" err="1" smtClean="0"/>
              <a:t>superclass</a:t>
            </a:r>
            <a:r>
              <a:rPr lang="en-US" dirty="0" smtClean="0"/>
              <a:t>. Because, </a:t>
            </a:r>
            <a:r>
              <a:rPr lang="en-US" i="1" dirty="0" smtClean="0"/>
              <a:t>catch</a:t>
            </a:r>
            <a:r>
              <a:rPr lang="en-US" dirty="0" smtClean="0"/>
              <a:t> statement that uses a </a:t>
            </a:r>
            <a:r>
              <a:rPr lang="en-US" dirty="0" err="1" smtClean="0"/>
              <a:t>superclass</a:t>
            </a:r>
            <a:r>
              <a:rPr lang="en-US" dirty="0" smtClean="0"/>
              <a:t> will catch all exceptions of its own type plus all that of its subclasses. Hence, the subclass exception given after </a:t>
            </a:r>
            <a:r>
              <a:rPr lang="en-US" dirty="0" err="1" smtClean="0"/>
              <a:t>superclass</a:t>
            </a:r>
            <a:r>
              <a:rPr lang="en-US" dirty="0" smtClean="0"/>
              <a:t> exception is never caught and is a </a:t>
            </a:r>
            <a:r>
              <a:rPr lang="en-US" i="1" dirty="0" smtClean="0"/>
              <a:t>unreachable</a:t>
            </a:r>
            <a:r>
              <a:rPr lang="en-US" dirty="0" smtClean="0"/>
              <a:t> code, that is an error in Java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try Statements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try statement can be nested. That is, a try statement can be inside the block of another try. Each time a try statement is entered, the context of that exception is pushed on the stack. If an inner try statement does not have a catch handler for a particular exception, the stack is unwound and the next try statement's catch handlers are inspected for a match. This continues until one of the catch statements succeeds, or until all the nested try statements are exhausted. If no catch statement matches, then the Java run-time system will handle the exception.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throw</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Till now, we have seen catching the exceptions that are thrown by the Java run-time system. It is possible for your program to throw an exception explicitly, using the throw statement. The general form of </a:t>
            </a:r>
            <a:r>
              <a:rPr lang="en-US" b="1" dirty="0" smtClean="0"/>
              <a:t>throw</a:t>
            </a:r>
            <a:r>
              <a:rPr lang="en-US" dirty="0" smtClean="0"/>
              <a:t> is shown here: </a:t>
            </a:r>
            <a:r>
              <a:rPr lang="en-US" i="1" dirty="0" smtClean="0"/>
              <a:t>throw</a:t>
            </a:r>
            <a:r>
              <a:rPr lang="en-US" dirty="0" smtClean="0"/>
              <a:t> </a:t>
            </a:r>
            <a:r>
              <a:rPr lang="en-US" i="1" dirty="0" err="1" smtClean="0"/>
              <a:t>ThrowableInstance</a:t>
            </a:r>
            <a:r>
              <a:rPr lang="en-US" dirty="0" smtClean="0"/>
              <a:t>;</a:t>
            </a:r>
          </a:p>
          <a:p>
            <a:pPr>
              <a:buNone/>
            </a:pPr>
            <a:endParaRPr lang="en-US" dirty="0" smtClean="0"/>
          </a:p>
          <a:p>
            <a:pPr>
              <a:buNone/>
            </a:pPr>
            <a:r>
              <a:rPr lang="en-US" dirty="0" smtClean="0"/>
              <a:t>		Here, </a:t>
            </a:r>
            <a:r>
              <a:rPr lang="en-US" i="1" dirty="0" err="1" smtClean="0"/>
              <a:t>ThrowableInstance</a:t>
            </a:r>
            <a:r>
              <a:rPr lang="en-US" dirty="0" smtClean="0"/>
              <a:t> must be an object of type </a:t>
            </a:r>
            <a:r>
              <a:rPr lang="en-US" b="1" dirty="0" err="1" smtClean="0"/>
              <a:t>Throwable</a:t>
            </a:r>
            <a:r>
              <a:rPr lang="en-US" dirty="0" smtClean="0"/>
              <a:t> or a subclass of </a:t>
            </a:r>
            <a:r>
              <a:rPr lang="en-US" b="1" dirty="0" err="1" smtClean="0"/>
              <a:t>Throwable</a:t>
            </a:r>
            <a:r>
              <a:rPr lang="en-US" dirty="0" smtClean="0"/>
              <a:t>. Primitive types, such as </a:t>
            </a:r>
            <a:r>
              <a:rPr lang="en-US" dirty="0" err="1" smtClean="0"/>
              <a:t>int</a:t>
            </a:r>
            <a:r>
              <a:rPr lang="en-US" dirty="0" smtClean="0"/>
              <a:t> or char, as well as </a:t>
            </a:r>
            <a:r>
              <a:rPr lang="en-US" b="1" dirty="0" smtClean="0"/>
              <a:t>non-</a:t>
            </a:r>
            <a:r>
              <a:rPr lang="en-US" b="1" dirty="0" err="1" smtClean="0"/>
              <a:t>Throwable</a:t>
            </a:r>
            <a:r>
              <a:rPr lang="en-US" dirty="0" smtClean="0"/>
              <a:t> classes, such as </a:t>
            </a:r>
            <a:r>
              <a:rPr lang="en-US" b="1" dirty="0" smtClean="0"/>
              <a:t>String</a:t>
            </a:r>
            <a:r>
              <a:rPr lang="en-US" dirty="0" smtClean="0"/>
              <a:t> and </a:t>
            </a:r>
            <a:r>
              <a:rPr lang="en-US" b="1" dirty="0" smtClean="0"/>
              <a:t>Object</a:t>
            </a:r>
            <a:r>
              <a:rPr lang="en-US" dirty="0" smtClean="0"/>
              <a:t>, cannot be used as exceptions.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r>
              <a:rPr lang="en-US" dirty="0" smtClean="0"/>
              <a:t>There are two ways you can obtain a</a:t>
            </a:r>
          </a:p>
          <a:p>
            <a:pPr>
              <a:buNone/>
            </a:pPr>
            <a:r>
              <a:rPr lang="en-US" dirty="0" err="1" smtClean="0"/>
              <a:t>Throwable</a:t>
            </a:r>
            <a:r>
              <a:rPr lang="en-US" dirty="0" smtClean="0"/>
              <a:t> object: </a:t>
            </a:r>
          </a:p>
          <a:p>
            <a:pPr lvl="1"/>
            <a:r>
              <a:rPr lang="en-US" dirty="0" smtClean="0"/>
              <a:t>using a parameter in a catch clause, or </a:t>
            </a:r>
          </a:p>
          <a:p>
            <a:pPr lvl="1"/>
            <a:r>
              <a:rPr lang="en-US" dirty="0" smtClean="0"/>
              <a:t>creating one with the new operator.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2">
            <a:normAutofit fontScale="70000" lnSpcReduction="20000"/>
          </a:bodyPr>
          <a:lstStyle/>
          <a:p>
            <a:pPr>
              <a:buNone/>
            </a:pPr>
            <a:r>
              <a:rPr lang="en-US" dirty="0" smtClean="0"/>
              <a:t>class </a:t>
            </a:r>
            <a:r>
              <a:rPr lang="en-US" dirty="0" err="1" smtClean="0"/>
              <a:t>ThrowDemo</a:t>
            </a:r>
            <a:endParaRPr lang="en-US" dirty="0" smtClean="0"/>
          </a:p>
          <a:p>
            <a:pPr>
              <a:buNone/>
            </a:pPr>
            <a:r>
              <a:rPr lang="en-US" dirty="0" smtClean="0"/>
              <a:t>{</a:t>
            </a:r>
          </a:p>
          <a:p>
            <a:pPr>
              <a:buNone/>
            </a:pPr>
            <a:r>
              <a:rPr lang="en-US" dirty="0" smtClean="0"/>
              <a:t>static void </a:t>
            </a:r>
            <a:r>
              <a:rPr lang="en-US" dirty="0" err="1" smtClean="0"/>
              <a:t>demoproc</a:t>
            </a:r>
            <a:r>
              <a:rPr lang="en-US" dirty="0" smtClean="0"/>
              <a:t>()</a:t>
            </a:r>
          </a:p>
          <a:p>
            <a:pPr>
              <a:buNone/>
            </a:pPr>
            <a:r>
              <a:rPr lang="en-US" dirty="0" smtClean="0"/>
              <a:t>{</a:t>
            </a:r>
          </a:p>
          <a:p>
            <a:pPr>
              <a:buNone/>
            </a:pPr>
            <a:r>
              <a:rPr lang="en-US" dirty="0" smtClean="0"/>
              <a:t>Try</a:t>
            </a:r>
          </a:p>
          <a:p>
            <a:pPr>
              <a:buNone/>
            </a:pPr>
            <a:r>
              <a:rPr lang="en-IN" dirty="0" smtClean="0"/>
              <a:t>{</a:t>
            </a:r>
            <a:endParaRPr lang="en-US" dirty="0" smtClean="0"/>
          </a:p>
          <a:p>
            <a:pPr>
              <a:buNone/>
            </a:pPr>
            <a:r>
              <a:rPr lang="en-US" dirty="0" smtClean="0"/>
              <a:t>throw new </a:t>
            </a:r>
            <a:r>
              <a:rPr lang="en-US" dirty="0" err="1" smtClean="0"/>
              <a:t>NullPointerException</a:t>
            </a:r>
            <a:r>
              <a:rPr lang="en-US" dirty="0" smtClean="0"/>
              <a:t> ("demo");</a:t>
            </a:r>
          </a:p>
          <a:p>
            <a:pPr>
              <a:buNone/>
            </a:pPr>
            <a:r>
              <a:rPr lang="en-US" dirty="0" smtClean="0"/>
              <a:t>}</a:t>
            </a:r>
          </a:p>
          <a:p>
            <a:pPr>
              <a:buNone/>
            </a:pPr>
            <a:r>
              <a:rPr lang="en-US" dirty="0" smtClean="0"/>
              <a:t> catch (</a:t>
            </a:r>
            <a:r>
              <a:rPr lang="en-US" dirty="0" err="1" smtClean="0"/>
              <a:t>NullPointerException</a:t>
            </a:r>
            <a:r>
              <a:rPr lang="en-US" dirty="0" smtClean="0"/>
              <a:t> e)</a:t>
            </a:r>
          </a:p>
          <a:p>
            <a:pPr>
              <a:buNone/>
            </a:pPr>
            <a:r>
              <a:rPr lang="en-US" dirty="0" smtClean="0"/>
              <a:t>{</a:t>
            </a:r>
          </a:p>
          <a:p>
            <a:pPr>
              <a:buNone/>
            </a:pPr>
            <a:r>
              <a:rPr lang="en-US" dirty="0" err="1" smtClean="0"/>
              <a:t>System.out.println</a:t>
            </a:r>
            <a:r>
              <a:rPr lang="en-US" dirty="0" smtClean="0"/>
              <a:t>("Caught inside </a:t>
            </a:r>
            <a:r>
              <a:rPr lang="en-US" dirty="0" err="1" smtClean="0"/>
              <a:t>demoproc</a:t>
            </a:r>
            <a:r>
              <a:rPr lang="en-US" dirty="0" smtClean="0"/>
              <a:t>:” + e);</a:t>
            </a:r>
          </a:p>
          <a:p>
            <a:pPr>
              <a:buNone/>
            </a:pPr>
            <a:r>
              <a:rPr lang="en-US" dirty="0" smtClean="0"/>
              <a:t>}</a:t>
            </a:r>
          </a:p>
          <a:p>
            <a:pPr>
              <a:buNone/>
            </a:pPr>
            <a:r>
              <a:rPr lang="en-IN" dirty="0" smtClean="0"/>
              <a:t>}</a:t>
            </a:r>
            <a:endParaRPr lang="en-US" dirty="0" smtClean="0"/>
          </a:p>
          <a:p>
            <a:pPr>
              <a:buNone/>
            </a:pPr>
            <a:endParaRPr lang="en-US" dirty="0" smtClean="0"/>
          </a:p>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err="1" smtClean="0"/>
              <a:t>demoproc</a:t>
            </a:r>
            <a:r>
              <a:rPr lang="en-US" dirty="0" smtClean="0"/>
              <a:t>();</a:t>
            </a:r>
          </a:p>
          <a:p>
            <a:pPr>
              <a:buNone/>
            </a:pPr>
            <a:r>
              <a:rPr lang="en-IN" dirty="0" smtClean="0"/>
              <a:t>}</a:t>
            </a:r>
            <a:endParaRPr lang="en-US" dirty="0" smtClean="0"/>
          </a:p>
          <a:p>
            <a:pPr>
              <a:buNone/>
            </a:pPr>
            <a:endParaRPr lang="en-US" dirty="0" smtClean="0"/>
          </a:p>
          <a:p>
            <a:pPr>
              <a:buNone/>
            </a:pPr>
            <a:r>
              <a:rPr lang="en-US" dirty="0" smtClean="0"/>
              <a:t>Output:</a:t>
            </a:r>
          </a:p>
          <a:p>
            <a:pPr>
              <a:buNone/>
            </a:pPr>
            <a:r>
              <a:rPr lang="en-US" dirty="0" smtClean="0"/>
              <a:t>Caught inside</a:t>
            </a:r>
          </a:p>
          <a:p>
            <a:pPr>
              <a:buNone/>
            </a:pPr>
            <a:r>
              <a:rPr lang="en-US" dirty="0" err="1" smtClean="0"/>
              <a:t>demoproc</a:t>
            </a:r>
            <a:r>
              <a:rPr lang="en-US" dirty="0" smtClean="0"/>
              <a:t>:</a:t>
            </a:r>
          </a:p>
          <a:p>
            <a:pPr>
              <a:buNone/>
            </a:pPr>
            <a:r>
              <a:rPr lang="en-US" dirty="0" err="1" smtClean="0"/>
              <a:t>java.lang.NullPointer</a:t>
            </a:r>
            <a:endParaRPr lang="en-US" dirty="0" smtClean="0"/>
          </a:p>
          <a:p>
            <a:pPr>
              <a:buNone/>
            </a:pPr>
            <a:r>
              <a:rPr lang="en-US" dirty="0" smtClean="0"/>
              <a:t>Exception: demo</a:t>
            </a:r>
          </a:p>
          <a:p>
            <a:pPr>
              <a:buNone/>
            </a:pPr>
            <a:r>
              <a:rPr lang="en-US" dirty="0" smtClean="0"/>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Here</a:t>
            </a:r>
            <a:r>
              <a:rPr lang="en-US" dirty="0"/>
              <a:t>, new is used to construct an instance </a:t>
            </a:r>
            <a:r>
              <a:rPr lang="en-US" dirty="0" smtClean="0"/>
              <a:t>of </a:t>
            </a:r>
            <a:r>
              <a:rPr lang="en-US" b="1" dirty="0" err="1" smtClean="0"/>
              <a:t>NullPointerException</a:t>
            </a:r>
            <a:r>
              <a:rPr lang="en-US" b="1" dirty="0" smtClean="0"/>
              <a:t>. </a:t>
            </a:r>
            <a:r>
              <a:rPr lang="en-US" dirty="0" smtClean="0"/>
              <a:t>Many </a:t>
            </a:r>
            <a:r>
              <a:rPr lang="en-US" dirty="0"/>
              <a:t>of Java's </a:t>
            </a:r>
            <a:r>
              <a:rPr lang="en-US" dirty="0" smtClean="0"/>
              <a:t>built-in run-time </a:t>
            </a:r>
            <a:r>
              <a:rPr lang="en-US" dirty="0"/>
              <a:t>exceptions have at least </a:t>
            </a:r>
            <a:r>
              <a:rPr lang="en-US" dirty="0" smtClean="0"/>
              <a:t>two constructors:</a:t>
            </a:r>
          </a:p>
          <a:p>
            <a:pPr>
              <a:buNone/>
            </a:pPr>
            <a:endParaRPr lang="en-US" dirty="0"/>
          </a:p>
          <a:p>
            <a:r>
              <a:rPr lang="en-US" dirty="0"/>
              <a:t>one with no parameter </a:t>
            </a:r>
            <a:r>
              <a:rPr lang="en-US" dirty="0" smtClean="0"/>
              <a:t>and </a:t>
            </a:r>
          </a:p>
          <a:p>
            <a:r>
              <a:rPr lang="en-US" dirty="0" smtClean="0"/>
              <a:t>one </a:t>
            </a:r>
            <a:r>
              <a:rPr lang="en-US" dirty="0"/>
              <a:t>that takes a string </a:t>
            </a:r>
            <a:r>
              <a:rPr lang="en-US" dirty="0" smtClean="0"/>
              <a:t>parameter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When the second form is used, the argument specifies a string that describes the exception.</a:t>
            </a:r>
          </a:p>
          <a:p>
            <a:pPr>
              <a:buNone/>
            </a:pPr>
            <a:r>
              <a:rPr lang="en-US" dirty="0" smtClean="0"/>
              <a:t>	This string is displayed when the object is used as an argument to </a:t>
            </a:r>
            <a:r>
              <a:rPr lang="en-US" b="1" dirty="0" smtClean="0"/>
              <a:t>print</a:t>
            </a:r>
            <a:r>
              <a:rPr lang="en-US" dirty="0" smtClean="0"/>
              <a:t>() or </a:t>
            </a:r>
            <a:r>
              <a:rPr lang="en-US" b="1" dirty="0" err="1" smtClean="0"/>
              <a:t>println</a:t>
            </a:r>
            <a:r>
              <a:rPr lang="en-US" dirty="0" smtClean="0"/>
              <a:t>(). It can also be obtained by a call to </a:t>
            </a:r>
            <a:r>
              <a:rPr lang="en-US" b="1" dirty="0" err="1" smtClean="0"/>
              <a:t>getMessage</a:t>
            </a:r>
            <a:r>
              <a:rPr lang="en-US" dirty="0" smtClean="0"/>
              <a:t>(), which is defined by </a:t>
            </a:r>
            <a:r>
              <a:rPr lang="en-US" b="1" dirty="0" err="1" smtClean="0"/>
              <a:t>Throwable</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to handle exceptions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Invalid user input</a:t>
            </a:r>
          </a:p>
          <a:p>
            <a:pPr fontAlgn="base"/>
            <a:r>
              <a:rPr lang="en-US" dirty="0" smtClean="0"/>
              <a:t>Device failure</a:t>
            </a:r>
          </a:p>
          <a:p>
            <a:pPr fontAlgn="base"/>
            <a:r>
              <a:rPr lang="en-US" dirty="0" smtClean="0"/>
              <a:t>Loss of network connection</a:t>
            </a:r>
          </a:p>
          <a:p>
            <a:pPr fontAlgn="base"/>
            <a:r>
              <a:rPr lang="en-US" dirty="0" smtClean="0"/>
              <a:t>Physical limitations (out-of-disk memory)</a:t>
            </a:r>
          </a:p>
          <a:p>
            <a:pPr fontAlgn="base"/>
            <a:r>
              <a:rPr lang="en-US" dirty="0" smtClean="0"/>
              <a:t>Code errors</a:t>
            </a:r>
          </a:p>
          <a:p>
            <a:pPr fontAlgn="base"/>
            <a:r>
              <a:rPr lang="en-US" dirty="0" smtClean="0"/>
              <a:t>Opening an unavailable file</a:t>
            </a:r>
          </a:p>
          <a:p>
            <a:pPr fontAlgn="base"/>
            <a:endParaRPr lang="en-IN" dirty="0" smtClean="0"/>
          </a:p>
          <a:p>
            <a:pPr fontAlgn="base">
              <a:buNone/>
            </a:pPr>
            <a:r>
              <a:rPr lang="en-US" b="1" dirty="0" smtClean="0"/>
              <a:t>Errors</a:t>
            </a:r>
            <a:r>
              <a:rPr lang="en-US" dirty="0" smtClean="0"/>
              <a:t> represent irrecoverable conditions such as Java virtual machine (JVM) </a:t>
            </a:r>
          </a:p>
          <a:p>
            <a:pPr fontAlgn="base">
              <a:buNone/>
            </a:pPr>
            <a:r>
              <a:rPr lang="en-US" dirty="0" smtClean="0"/>
              <a:t>	running out of memory, </a:t>
            </a:r>
          </a:p>
          <a:p>
            <a:pPr fontAlgn="base">
              <a:buNone/>
            </a:pPr>
            <a:r>
              <a:rPr lang="en-US" dirty="0" smtClean="0"/>
              <a:t>	memory leaks, </a:t>
            </a:r>
          </a:p>
          <a:p>
            <a:pPr fontAlgn="base">
              <a:buNone/>
            </a:pPr>
            <a:r>
              <a:rPr lang="en-US" dirty="0" smtClean="0"/>
              <a:t>	stack overflow errors, </a:t>
            </a:r>
          </a:p>
          <a:p>
            <a:pPr fontAlgn="base">
              <a:buNone/>
            </a:pPr>
            <a:r>
              <a:rPr lang="en-US" dirty="0" smtClean="0"/>
              <a:t>	library incompatibility, </a:t>
            </a:r>
          </a:p>
          <a:p>
            <a:pPr fontAlgn="base">
              <a:buNone/>
            </a:pPr>
            <a:r>
              <a:rPr lang="en-US" dirty="0" smtClean="0"/>
              <a:t>	infinite recursion, etc. </a:t>
            </a:r>
          </a:p>
          <a:p>
            <a:pPr fontAlgn="base">
              <a:buNone/>
            </a:pPr>
            <a:r>
              <a:rPr lang="en-US" dirty="0" smtClean="0"/>
              <a:t>Errors are usually beyond the control of the programmer, and we should not try to handle errors.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If a method is capable of causing an exception that it does not handle, it must specify this behavior so that callers of the method can guard themselves against that exception. You do this by including a </a:t>
            </a:r>
            <a:r>
              <a:rPr lang="en-US" b="1" dirty="0" smtClean="0"/>
              <a:t>throws</a:t>
            </a:r>
            <a:r>
              <a:rPr lang="en-US" dirty="0" smtClean="0"/>
              <a:t> clause in the method‘s declaration. A </a:t>
            </a:r>
            <a:r>
              <a:rPr lang="en-US" b="1" dirty="0" smtClean="0"/>
              <a:t>throws</a:t>
            </a:r>
            <a:r>
              <a:rPr lang="en-US" dirty="0" smtClean="0"/>
              <a:t> clause lists the types of exceptions that a method might throw. This is necessary for all exceptions, except those of type </a:t>
            </a:r>
            <a:r>
              <a:rPr lang="en-US" b="1" dirty="0" smtClean="0"/>
              <a:t>Error </a:t>
            </a:r>
            <a:r>
              <a:rPr lang="en-US" dirty="0" smtClean="0"/>
              <a:t>or </a:t>
            </a:r>
            <a:r>
              <a:rPr lang="en-US" b="1" dirty="0" err="1" smtClean="0"/>
              <a:t>RuntimeException</a:t>
            </a:r>
            <a:r>
              <a:rPr lang="en-US" dirty="0" smtClean="0"/>
              <a:t>, or any of their subclasses. All other exceptions that a method can throw must be declared in the throws clause. If they are not, a compile-time error will result.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The general form of a method declaration that includes a </a:t>
            </a:r>
            <a:r>
              <a:rPr lang="en-US" b="1" dirty="0" smtClean="0"/>
              <a:t>throws</a:t>
            </a:r>
            <a:r>
              <a:rPr lang="en-US" dirty="0" smtClean="0"/>
              <a:t> clause:</a:t>
            </a:r>
          </a:p>
          <a:p>
            <a:pPr>
              <a:buNone/>
            </a:pPr>
            <a:r>
              <a:rPr lang="en-US" dirty="0" smtClean="0"/>
              <a:t>type </a:t>
            </a:r>
            <a:r>
              <a:rPr lang="en-US" i="1" dirty="0" smtClean="0"/>
              <a:t>method-name(parameter-list</a:t>
            </a:r>
            <a:r>
              <a:rPr lang="en-US" dirty="0" smtClean="0"/>
              <a:t>) throws exception-list</a:t>
            </a:r>
          </a:p>
          <a:p>
            <a:pPr>
              <a:buNone/>
            </a:pPr>
            <a:r>
              <a:rPr lang="en-US" dirty="0" smtClean="0"/>
              <a:t>{</a:t>
            </a:r>
          </a:p>
          <a:p>
            <a:pPr>
              <a:buNone/>
            </a:pPr>
            <a:r>
              <a:rPr lang="en-US" dirty="0" smtClean="0"/>
              <a:t>// body of method</a:t>
            </a:r>
          </a:p>
          <a:p>
            <a:pPr>
              <a:buNone/>
            </a:pPr>
            <a:r>
              <a:rPr lang="en-US" dirty="0" smtClean="0"/>
              <a:t>}</a:t>
            </a:r>
          </a:p>
          <a:p>
            <a:pPr>
              <a:buNone/>
            </a:pPr>
            <a:r>
              <a:rPr lang="en-US" dirty="0" smtClean="0"/>
              <a:t>Here, </a:t>
            </a:r>
            <a:r>
              <a:rPr lang="en-US" i="1" dirty="0" smtClean="0"/>
              <a:t>exception-list</a:t>
            </a:r>
            <a:r>
              <a:rPr lang="en-US" dirty="0" smtClean="0"/>
              <a:t> is a comma-separated list of the exceptions that a method can throw.</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2">
            <a:normAutofit fontScale="85000" lnSpcReduction="20000"/>
          </a:bodyPr>
          <a:lstStyle/>
          <a:p>
            <a:pPr>
              <a:buNone/>
            </a:pPr>
            <a:r>
              <a:rPr lang="en-US" dirty="0" smtClean="0"/>
              <a:t>class </a:t>
            </a:r>
            <a:r>
              <a:rPr lang="en-US" dirty="0" err="1" smtClean="0"/>
              <a:t>ThrowsDemo</a:t>
            </a:r>
            <a:endParaRPr lang="en-US" dirty="0" smtClean="0"/>
          </a:p>
          <a:p>
            <a:pPr>
              <a:buNone/>
            </a:pPr>
            <a:r>
              <a:rPr lang="en-IN" dirty="0" smtClean="0"/>
              <a:t>{</a:t>
            </a:r>
            <a:endParaRPr lang="en-US" dirty="0" smtClean="0"/>
          </a:p>
          <a:p>
            <a:pPr>
              <a:buNone/>
            </a:pPr>
            <a:r>
              <a:rPr lang="en-US" dirty="0" smtClean="0"/>
              <a:t>static void </a:t>
            </a:r>
            <a:r>
              <a:rPr lang="en-US" dirty="0" err="1" smtClean="0"/>
              <a:t>throwOne</a:t>
            </a:r>
            <a:r>
              <a:rPr lang="en-US" dirty="0" smtClean="0"/>
              <a:t>() throws </a:t>
            </a:r>
            <a:r>
              <a:rPr lang="en-US" dirty="0" err="1" smtClean="0"/>
              <a:t>IllegalAccessException</a:t>
            </a:r>
            <a:endParaRPr lang="en-US" dirty="0" smtClean="0"/>
          </a:p>
          <a:p>
            <a:pPr>
              <a:buNone/>
            </a:pPr>
            <a:r>
              <a:rPr lang="en-US" dirty="0" smtClean="0"/>
              <a:t>{</a:t>
            </a:r>
          </a:p>
          <a:p>
            <a:pPr>
              <a:buNone/>
            </a:pPr>
            <a:r>
              <a:rPr lang="en-US" dirty="0" err="1" smtClean="0"/>
              <a:t>System.out.println</a:t>
            </a:r>
            <a:r>
              <a:rPr lang="en-US" dirty="0" smtClean="0"/>
              <a:t>("Inside </a:t>
            </a:r>
            <a:r>
              <a:rPr lang="en-US" dirty="0" err="1" smtClean="0"/>
              <a:t>throwOne</a:t>
            </a:r>
            <a:r>
              <a:rPr lang="en-US" dirty="0" smtClean="0"/>
              <a:t>."); throw new</a:t>
            </a:r>
          </a:p>
          <a:p>
            <a:pPr>
              <a:buNone/>
            </a:pPr>
            <a:r>
              <a:rPr lang="en-US" dirty="0" err="1" smtClean="0"/>
              <a:t>IllegalAccessException</a:t>
            </a:r>
            <a:r>
              <a:rPr lang="en-US" dirty="0" smtClean="0"/>
              <a:t>("demo");</a:t>
            </a:r>
          </a:p>
          <a:p>
            <a:pPr>
              <a:buNone/>
            </a:pPr>
            <a:r>
              <a:rPr lang="en-US" dirty="0" smtClean="0"/>
              <a:t>}</a:t>
            </a:r>
          </a:p>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IN" dirty="0" smtClean="0"/>
              <a:t>try</a:t>
            </a:r>
          </a:p>
          <a:p>
            <a:pPr>
              <a:buNone/>
            </a:pPr>
            <a:r>
              <a:rPr lang="en-IN" dirty="0" smtClean="0"/>
              <a:t>{</a:t>
            </a:r>
            <a:endParaRPr lang="en-US" dirty="0" smtClean="0"/>
          </a:p>
          <a:p>
            <a:pPr>
              <a:buNone/>
            </a:pPr>
            <a:r>
              <a:rPr lang="en-US" dirty="0" err="1" smtClean="0"/>
              <a:t>throwOne</a:t>
            </a:r>
            <a:r>
              <a:rPr lang="en-US" dirty="0" smtClean="0"/>
              <a:t>();</a:t>
            </a:r>
          </a:p>
          <a:p>
            <a:pPr>
              <a:buNone/>
            </a:pPr>
            <a:r>
              <a:rPr lang="en-US" dirty="0" smtClean="0"/>
              <a:t>} </a:t>
            </a:r>
          </a:p>
          <a:p>
            <a:pPr>
              <a:buNone/>
            </a:pPr>
            <a:r>
              <a:rPr lang="en-US" dirty="0" smtClean="0"/>
              <a:t>catch (</a:t>
            </a:r>
            <a:r>
              <a:rPr lang="en-US" dirty="0" err="1" smtClean="0"/>
              <a:t>IllegalAccessException</a:t>
            </a:r>
            <a:r>
              <a:rPr lang="en-US" dirty="0" smtClean="0"/>
              <a:t> e)</a:t>
            </a:r>
          </a:p>
          <a:p>
            <a:pPr>
              <a:buNone/>
            </a:pPr>
            <a:r>
              <a:rPr lang="en-US" dirty="0" smtClean="0"/>
              <a:t>{</a:t>
            </a:r>
          </a:p>
          <a:p>
            <a:pPr>
              <a:buNone/>
            </a:pPr>
            <a:r>
              <a:rPr lang="en-US" dirty="0" err="1" smtClean="0"/>
              <a:t>System.out.println</a:t>
            </a:r>
            <a:r>
              <a:rPr lang="en-US" dirty="0" smtClean="0"/>
              <a:t>("Caught " +e);</a:t>
            </a:r>
          </a:p>
          <a:p>
            <a:pPr>
              <a:buNone/>
            </a:pPr>
            <a:r>
              <a:rPr lang="en-IN" dirty="0" smtClean="0"/>
              <a:t>}</a:t>
            </a:r>
            <a:endParaRPr lang="en-US" dirty="0" smtClean="0"/>
          </a:p>
          <a:p>
            <a:pPr>
              <a:buNone/>
            </a:pPr>
            <a:r>
              <a:rPr lang="en-US" dirty="0" smtClean="0"/>
              <a:t>Output:</a:t>
            </a:r>
          </a:p>
          <a:p>
            <a:pPr>
              <a:buNone/>
            </a:pPr>
            <a:r>
              <a:rPr lang="en-US" dirty="0" smtClean="0"/>
              <a:t>Inside </a:t>
            </a:r>
            <a:r>
              <a:rPr lang="en-US" dirty="0" err="1" smtClean="0"/>
              <a:t>throwOne</a:t>
            </a:r>
            <a:r>
              <a:rPr lang="en-US" dirty="0" smtClean="0"/>
              <a:t>.</a:t>
            </a:r>
          </a:p>
          <a:p>
            <a:pPr>
              <a:buNone/>
            </a:pPr>
            <a:r>
              <a:rPr lang="en-US" dirty="0" smtClean="0"/>
              <a:t>Caught </a:t>
            </a:r>
            <a:r>
              <a:rPr lang="en-US" dirty="0" err="1" smtClean="0"/>
              <a:t>java.lang.Illegal</a:t>
            </a:r>
            <a:endParaRPr lang="en-US" dirty="0" smtClean="0"/>
          </a:p>
          <a:p>
            <a:pPr>
              <a:buNone/>
            </a:pPr>
            <a:r>
              <a:rPr lang="en-US" dirty="0" err="1" smtClean="0"/>
              <a:t>AccessException</a:t>
            </a:r>
            <a:r>
              <a:rPr lang="en-US" dirty="0" smtClean="0"/>
              <a:t>: demo</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When exceptions are thrown, execution in a method takes a rather abrupt, nonlinear path that alters the normal flow through the method. Sometimes it is even possible for an exception to cause the method to return prematurely. This could be a problem in some methods. </a:t>
            </a:r>
          </a:p>
          <a:p>
            <a:pPr>
              <a:buNone/>
            </a:pPr>
            <a:r>
              <a:rPr lang="en-US" dirty="0" smtClean="0"/>
              <a:t>For example, if a method opens a file upon entry and closes it upon exit, then you will not want the code that closes the file to be bypassed by the exception-handling mechanism. The </a:t>
            </a:r>
            <a:r>
              <a:rPr lang="en-US" b="1" dirty="0" smtClean="0"/>
              <a:t>finally</a:t>
            </a:r>
            <a:r>
              <a:rPr lang="en-US" dirty="0" smtClean="0"/>
              <a:t> keyword is designed to address such situations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a:bodyPr>
          <a:lstStyle/>
          <a:p>
            <a:pPr>
              <a:buNone/>
            </a:pPr>
            <a:r>
              <a:rPr lang="en-US" dirty="0" smtClean="0"/>
              <a:t>The </a:t>
            </a:r>
            <a:r>
              <a:rPr lang="en-US" b="1" dirty="0" smtClean="0"/>
              <a:t>finally</a:t>
            </a:r>
            <a:r>
              <a:rPr lang="en-US" dirty="0" smtClean="0"/>
              <a:t> clause creates a block of code that will be executed after a </a:t>
            </a:r>
            <a:r>
              <a:rPr lang="en-US" b="1" dirty="0" smtClean="0"/>
              <a:t>try/catch </a:t>
            </a:r>
            <a:r>
              <a:rPr lang="en-US" dirty="0" smtClean="0"/>
              <a:t>block has completed and before the next code of </a:t>
            </a:r>
            <a:r>
              <a:rPr lang="en-US" b="1" dirty="0" smtClean="0"/>
              <a:t>try/catch </a:t>
            </a:r>
            <a:r>
              <a:rPr lang="en-US" dirty="0" smtClean="0"/>
              <a:t>block.</a:t>
            </a:r>
          </a:p>
          <a:p>
            <a:pPr>
              <a:buNone/>
            </a:pPr>
            <a:r>
              <a:rPr lang="en-US" dirty="0" smtClean="0"/>
              <a:t>The </a:t>
            </a:r>
            <a:r>
              <a:rPr lang="en-US" b="1" dirty="0" smtClean="0"/>
              <a:t>finally</a:t>
            </a:r>
            <a:r>
              <a:rPr lang="en-US" dirty="0" smtClean="0"/>
              <a:t> block will execute whether or not an exception is thrown. If an exception is thrown, the </a:t>
            </a:r>
            <a:r>
              <a:rPr lang="en-US" b="1" dirty="0" smtClean="0"/>
              <a:t>finally</a:t>
            </a:r>
            <a:r>
              <a:rPr lang="en-US" dirty="0" smtClean="0"/>
              <a:t> block will execute even if no </a:t>
            </a:r>
            <a:r>
              <a:rPr lang="en-US" b="1" dirty="0" smtClean="0"/>
              <a:t>catch</a:t>
            </a:r>
            <a:r>
              <a:rPr lang="en-US" dirty="0" smtClean="0"/>
              <a:t> statement matches the exception.</a:t>
            </a:r>
          </a:p>
          <a:p>
            <a:pPr>
              <a:buNone/>
            </a:pPr>
            <a:r>
              <a:rPr lang="en-US" dirty="0" smtClean="0"/>
              <a:t>Any time a method is about to return to the caller from inside a </a:t>
            </a:r>
            <a:r>
              <a:rPr lang="en-US" b="1" dirty="0" smtClean="0"/>
              <a:t>try/catch</a:t>
            </a:r>
            <a:r>
              <a:rPr lang="en-US" dirty="0" smtClean="0"/>
              <a:t> block, via an uncaught exception or an explicit return statement, the finally clause is also executed just before the method returns. The finally clause is optional. However, each try statement requires at least one catch or a </a:t>
            </a:r>
            <a:r>
              <a:rPr lang="en-US" b="1" dirty="0" smtClean="0"/>
              <a:t>finally</a:t>
            </a:r>
            <a:r>
              <a:rPr lang="en-US" dirty="0" smtClean="0"/>
              <a:t> clause.</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numCol="2">
            <a:normAutofit fontScale="62500" lnSpcReduction="20000"/>
          </a:bodyPr>
          <a:lstStyle/>
          <a:p>
            <a:pPr>
              <a:buNone/>
            </a:pPr>
            <a:r>
              <a:rPr lang="en-US" dirty="0" smtClean="0"/>
              <a:t>class </a:t>
            </a:r>
            <a:r>
              <a:rPr lang="en-US" dirty="0" err="1"/>
              <a:t>FinallyDemo</a:t>
            </a:r>
            <a:endParaRPr lang="en-US" dirty="0"/>
          </a:p>
          <a:p>
            <a:pPr>
              <a:buNone/>
            </a:pPr>
            <a:r>
              <a:rPr lang="en-US" dirty="0" smtClean="0"/>
              <a:t>{</a:t>
            </a:r>
          </a:p>
          <a:p>
            <a:pPr>
              <a:buNone/>
            </a:pPr>
            <a:r>
              <a:rPr lang="en-US" dirty="0" smtClean="0"/>
              <a:t>static </a:t>
            </a:r>
            <a:r>
              <a:rPr lang="en-US" dirty="0"/>
              <a:t>void </a:t>
            </a:r>
            <a:r>
              <a:rPr lang="en-US" dirty="0" err="1"/>
              <a:t>procA</a:t>
            </a:r>
            <a:r>
              <a:rPr lang="en-US" dirty="0"/>
              <a:t>()</a:t>
            </a:r>
          </a:p>
          <a:p>
            <a:pPr>
              <a:buNone/>
            </a:pPr>
            <a:r>
              <a:rPr lang="en-US" dirty="0"/>
              <a:t>{</a:t>
            </a:r>
          </a:p>
          <a:p>
            <a:pPr>
              <a:buNone/>
            </a:pPr>
            <a:r>
              <a:rPr lang="en-US" dirty="0"/>
              <a:t>try</a:t>
            </a:r>
          </a:p>
          <a:p>
            <a:pPr>
              <a:buNone/>
            </a:pPr>
            <a:r>
              <a:rPr lang="en-US" dirty="0"/>
              <a:t>{</a:t>
            </a:r>
          </a:p>
          <a:p>
            <a:pPr>
              <a:buNone/>
            </a:pPr>
            <a:r>
              <a:rPr lang="en-US" dirty="0" err="1"/>
              <a:t>System.out.println</a:t>
            </a:r>
            <a:r>
              <a:rPr lang="en-US" dirty="0"/>
              <a:t>("inside </a:t>
            </a:r>
            <a:r>
              <a:rPr lang="en-US" dirty="0" err="1"/>
              <a:t>procA</a:t>
            </a:r>
            <a:r>
              <a:rPr lang="en-US" dirty="0"/>
              <a:t>");</a:t>
            </a:r>
          </a:p>
          <a:p>
            <a:pPr>
              <a:buNone/>
            </a:pPr>
            <a:r>
              <a:rPr lang="en-US" dirty="0"/>
              <a:t>throw new </a:t>
            </a:r>
            <a:r>
              <a:rPr lang="en-US" dirty="0" err="1"/>
              <a:t>RuntimeException</a:t>
            </a:r>
            <a:r>
              <a:rPr lang="en-US" dirty="0"/>
              <a:t> ("demo");</a:t>
            </a:r>
          </a:p>
          <a:p>
            <a:pPr>
              <a:buNone/>
            </a:pPr>
            <a:r>
              <a:rPr lang="en-US" dirty="0" smtClean="0"/>
              <a:t>} finally{</a:t>
            </a:r>
            <a:endParaRPr lang="en-US" dirty="0"/>
          </a:p>
          <a:p>
            <a:pPr>
              <a:buNone/>
            </a:pPr>
            <a:r>
              <a:rPr lang="en-US" dirty="0" err="1"/>
              <a:t>System.out.println</a:t>
            </a:r>
            <a:r>
              <a:rPr lang="en-US" dirty="0"/>
              <a:t>("</a:t>
            </a:r>
            <a:r>
              <a:rPr lang="en-US" dirty="0" err="1"/>
              <a:t>procA's</a:t>
            </a:r>
            <a:r>
              <a:rPr lang="en-US" dirty="0"/>
              <a:t> finally");</a:t>
            </a:r>
          </a:p>
          <a:p>
            <a:pPr>
              <a:buNone/>
            </a:pPr>
            <a:r>
              <a:rPr lang="en-US" dirty="0" smtClean="0"/>
              <a:t>}}</a:t>
            </a:r>
          </a:p>
          <a:p>
            <a:pPr>
              <a:buNone/>
            </a:pPr>
            <a:r>
              <a:rPr lang="en-US" dirty="0" smtClean="0"/>
              <a:t>static </a:t>
            </a:r>
            <a:r>
              <a:rPr lang="en-US" dirty="0"/>
              <a:t>void </a:t>
            </a:r>
            <a:r>
              <a:rPr lang="en-US" dirty="0" err="1"/>
              <a:t>procB</a:t>
            </a:r>
            <a:r>
              <a:rPr lang="en-US" dirty="0" smtClean="0"/>
              <a:t>()</a:t>
            </a:r>
          </a:p>
          <a:p>
            <a:pPr>
              <a:buNone/>
            </a:pPr>
            <a:r>
              <a:rPr lang="en-IN" dirty="0" smtClean="0"/>
              <a:t>{ try {</a:t>
            </a:r>
            <a:endParaRPr lang="en-US" dirty="0"/>
          </a:p>
          <a:p>
            <a:pPr>
              <a:buNone/>
            </a:pPr>
            <a:r>
              <a:rPr lang="en-US" dirty="0" err="1"/>
              <a:t>System.out.println</a:t>
            </a:r>
            <a:r>
              <a:rPr lang="en-US" dirty="0"/>
              <a:t>("inside </a:t>
            </a:r>
            <a:r>
              <a:rPr lang="en-US" dirty="0" err="1" smtClean="0"/>
              <a:t>procB</a:t>
            </a:r>
            <a:r>
              <a:rPr lang="en-US" dirty="0" smtClean="0"/>
              <a:t>");</a:t>
            </a:r>
            <a:endParaRPr lang="en-US" dirty="0"/>
          </a:p>
          <a:p>
            <a:pPr>
              <a:buNone/>
            </a:pPr>
            <a:r>
              <a:rPr lang="en-US" dirty="0"/>
              <a:t>return</a:t>
            </a:r>
            <a:r>
              <a:rPr lang="en-US" dirty="0" smtClean="0"/>
              <a:t>;</a:t>
            </a:r>
          </a:p>
          <a:p>
            <a:pPr>
              <a:buNone/>
            </a:pPr>
            <a:r>
              <a:rPr lang="en-IN" dirty="0" smtClean="0"/>
              <a:t>} finally {</a:t>
            </a:r>
            <a:endParaRPr lang="en-US" dirty="0"/>
          </a:p>
          <a:p>
            <a:pPr>
              <a:buNone/>
            </a:pPr>
            <a:r>
              <a:rPr lang="en-US" dirty="0" err="1"/>
              <a:t>System.out.println</a:t>
            </a:r>
            <a:r>
              <a:rPr lang="en-US" dirty="0"/>
              <a:t>("</a:t>
            </a:r>
            <a:r>
              <a:rPr lang="en-US" dirty="0" err="1" smtClean="0"/>
              <a:t>proceB’s</a:t>
            </a:r>
            <a:r>
              <a:rPr lang="en-US" dirty="0" smtClean="0"/>
              <a:t> </a:t>
            </a:r>
            <a:r>
              <a:rPr lang="en-US" dirty="0"/>
              <a:t>finally");</a:t>
            </a:r>
          </a:p>
          <a:p>
            <a:pPr>
              <a:buNone/>
            </a:pPr>
            <a:r>
              <a:rPr lang="en-US" dirty="0" smtClean="0"/>
              <a:t>}}</a:t>
            </a:r>
          </a:p>
          <a:p>
            <a:pPr>
              <a:buNone/>
            </a:pPr>
            <a:endParaRPr lang="en-US" dirty="0" smtClean="0"/>
          </a:p>
          <a:p>
            <a:pPr>
              <a:buNone/>
            </a:pPr>
            <a:r>
              <a:rPr lang="en-US" dirty="0" smtClean="0"/>
              <a:t>static </a:t>
            </a:r>
            <a:r>
              <a:rPr lang="en-US" dirty="0"/>
              <a:t>void </a:t>
            </a:r>
            <a:r>
              <a:rPr lang="en-US" dirty="0" err="1"/>
              <a:t>procC</a:t>
            </a:r>
            <a:r>
              <a:rPr lang="en-US" dirty="0"/>
              <a:t>()</a:t>
            </a:r>
          </a:p>
          <a:p>
            <a:pPr>
              <a:buNone/>
            </a:pPr>
            <a:r>
              <a:rPr lang="en-US" dirty="0"/>
              <a:t>{</a:t>
            </a:r>
          </a:p>
          <a:p>
            <a:pPr>
              <a:buNone/>
            </a:pPr>
            <a:r>
              <a:rPr lang="en-US" dirty="0" smtClean="0"/>
              <a:t>try</a:t>
            </a:r>
          </a:p>
          <a:p>
            <a:pPr>
              <a:buNone/>
            </a:pPr>
            <a:r>
              <a:rPr lang="en-IN" dirty="0" smtClean="0"/>
              <a:t>{</a:t>
            </a:r>
            <a:endParaRPr lang="en-US" dirty="0"/>
          </a:p>
          <a:p>
            <a:pPr>
              <a:buNone/>
            </a:pPr>
            <a:r>
              <a:rPr lang="en-US" dirty="0" err="1"/>
              <a:t>System.out.println</a:t>
            </a:r>
            <a:r>
              <a:rPr lang="en-US" dirty="0"/>
              <a:t>("inside </a:t>
            </a:r>
            <a:r>
              <a:rPr lang="en-US" dirty="0" err="1"/>
              <a:t>procC</a:t>
            </a:r>
            <a:r>
              <a:rPr lang="en-US" dirty="0"/>
              <a:t>");</a:t>
            </a:r>
          </a:p>
          <a:p>
            <a:pPr>
              <a:buNone/>
            </a:pPr>
            <a:r>
              <a:rPr lang="en-US" dirty="0" smtClean="0"/>
              <a:t>}Finally {</a:t>
            </a:r>
            <a:endParaRPr lang="en-US" dirty="0"/>
          </a:p>
          <a:p>
            <a:pPr>
              <a:buNone/>
            </a:pPr>
            <a:r>
              <a:rPr lang="en-US" dirty="0" err="1"/>
              <a:t>System.out.println</a:t>
            </a:r>
            <a:r>
              <a:rPr lang="en-US" dirty="0"/>
              <a:t>("</a:t>
            </a:r>
            <a:r>
              <a:rPr lang="en-US" dirty="0" err="1"/>
              <a:t>procC's</a:t>
            </a:r>
            <a:r>
              <a:rPr lang="en-US" dirty="0"/>
              <a:t> finally");</a:t>
            </a:r>
          </a:p>
          <a:p>
            <a:pPr>
              <a:buNone/>
            </a:pPr>
            <a:r>
              <a:rPr lang="en-US" dirty="0"/>
              <a:t>}</a:t>
            </a:r>
          </a:p>
          <a:p>
            <a:pPr>
              <a:buNone/>
            </a:pPr>
            <a:r>
              <a:rPr lang="en-US" dirty="0"/>
              <a:t>public static void main(String </a:t>
            </a:r>
            <a:r>
              <a:rPr lang="en-US" dirty="0" err="1"/>
              <a:t>args</a:t>
            </a:r>
            <a:r>
              <a:rPr lang="en-US" dirty="0"/>
              <a:t>[])</a:t>
            </a:r>
          </a:p>
          <a:p>
            <a:pPr>
              <a:buNone/>
            </a:pPr>
            <a:r>
              <a:rPr lang="en-US" dirty="0" smtClean="0"/>
              <a:t>{try</a:t>
            </a:r>
            <a:endParaRPr lang="en-US" dirty="0"/>
          </a:p>
          <a:p>
            <a:pPr>
              <a:buNone/>
            </a:pPr>
            <a:r>
              <a:rPr lang="en-US" dirty="0"/>
              <a:t>{</a:t>
            </a:r>
          </a:p>
          <a:p>
            <a:pPr>
              <a:buNone/>
            </a:pPr>
            <a:r>
              <a:rPr lang="en-US" dirty="0" err="1"/>
              <a:t>procA</a:t>
            </a:r>
            <a:r>
              <a:rPr lang="en-US" dirty="0"/>
              <a:t>();</a:t>
            </a:r>
          </a:p>
          <a:p>
            <a:pPr>
              <a:buNone/>
            </a:pPr>
            <a:r>
              <a:rPr lang="en-US" dirty="0"/>
              <a:t>} catch (Exception e</a:t>
            </a:r>
            <a:r>
              <a:rPr lang="en-US" dirty="0" smtClean="0"/>
              <a:t>)</a:t>
            </a:r>
          </a:p>
          <a:p>
            <a:pPr>
              <a:buNone/>
            </a:pPr>
            <a:r>
              <a:rPr lang="en-IN" dirty="0" smtClean="0"/>
              <a:t>{</a:t>
            </a:r>
            <a:endParaRPr lang="en-US" dirty="0"/>
          </a:p>
          <a:p>
            <a:pPr>
              <a:buNone/>
            </a:pPr>
            <a:r>
              <a:rPr lang="en-US" dirty="0" err="1"/>
              <a:t>System.out.println</a:t>
            </a:r>
            <a:r>
              <a:rPr lang="en-US" dirty="0"/>
              <a:t>("Exception caught");</a:t>
            </a:r>
          </a:p>
          <a:p>
            <a:pPr>
              <a:buNone/>
            </a:pPr>
            <a:r>
              <a:rPr lang="en-US" dirty="0" smtClean="0"/>
              <a:t>}</a:t>
            </a:r>
          </a:p>
          <a:p>
            <a:pPr>
              <a:buNone/>
            </a:pPr>
            <a:r>
              <a:rPr lang="en-US" dirty="0" err="1" smtClean="0"/>
              <a:t>procB</a:t>
            </a:r>
            <a:r>
              <a:rPr lang="en-US" dirty="0" smtClean="0"/>
              <a:t>();</a:t>
            </a:r>
            <a:endParaRPr lang="en-US" dirty="0"/>
          </a:p>
          <a:p>
            <a:pPr>
              <a:buNone/>
            </a:pPr>
            <a:r>
              <a:rPr lang="en-US" dirty="0" err="1" smtClean="0"/>
              <a:t>procC</a:t>
            </a:r>
            <a:r>
              <a:rPr lang="en-US" dirty="0" smtClean="0"/>
              <a:t>();</a:t>
            </a:r>
          </a:p>
          <a:p>
            <a:pPr>
              <a:buNone/>
            </a:pPr>
            <a:r>
              <a:rPr lang="en-IN" dirty="0" smtClean="0"/>
              <a:t>}</a:t>
            </a: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 Built-in Exceptions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Inside the standard package </a:t>
            </a:r>
            <a:r>
              <a:rPr lang="en-US" dirty="0" err="1" smtClean="0"/>
              <a:t>java.lang</a:t>
            </a:r>
            <a:r>
              <a:rPr lang="en-US" dirty="0" smtClean="0"/>
              <a:t>, Java defines several exception classes. The most general of these exceptions are subclasses of the standard type </a:t>
            </a:r>
            <a:r>
              <a:rPr lang="en-US" dirty="0" err="1" smtClean="0"/>
              <a:t>RuntimeException</a:t>
            </a:r>
            <a:r>
              <a:rPr lang="en-US" dirty="0" smtClean="0"/>
              <a:t>.</a:t>
            </a:r>
          </a:p>
          <a:p>
            <a:pPr>
              <a:buNone/>
            </a:pPr>
            <a:r>
              <a:rPr lang="en-US" dirty="0" smtClean="0"/>
              <a:t>These exceptions need not be included in any method's throws list. Such exceptions are called as unchecked exceptions because the compiler does not check to see if a method handles or throws these exceptions.</a:t>
            </a:r>
          </a:p>
          <a:p>
            <a:pPr>
              <a:buNone/>
            </a:pPr>
            <a:r>
              <a:rPr lang="en-US" dirty="0" err="1" smtClean="0"/>
              <a:t>Java.lang</a:t>
            </a:r>
            <a:r>
              <a:rPr lang="en-US" dirty="0" smtClean="0"/>
              <a:t> defines few checked exceptions which needs to be listed out by a method using throws list if that method generate one of these exceptions and does not handle it itself. Java defines several other types of exceptions that relate to its various class libraries.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Table: Java's Unchecked Exceptions</a:t>
            </a:r>
          </a:p>
          <a:p>
            <a:pPr>
              <a:buNone/>
            </a:pPr>
            <a:r>
              <a:rPr lang="en-US" dirty="0"/>
              <a:t>Exception</a:t>
            </a:r>
          </a:p>
          <a:p>
            <a:pPr>
              <a:buNone/>
            </a:pPr>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your own Exception</a:t>
            </a:r>
            <a:br>
              <a:rPr lang="en-US" dirty="0" smtClean="0"/>
            </a:br>
            <a:r>
              <a:rPr lang="en-US" dirty="0" smtClean="0"/>
              <a:t> Subclasses </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pPr>
              <a:buNone/>
            </a:pPr>
            <a:r>
              <a:rPr lang="en-US" dirty="0" smtClean="0"/>
              <a:t>		Although Java's built-in exceptions handle most common errors, sometimes we may want to create our own exception types to handle situations specific to our applications. This is achieved by defining a subclass of Exception class. Your subclasses don't need to actually implement anything-it is their existence in the type system that allows you to use them as exceptions. The Exception class does not define any methods of its own. It inherits those methods provided by </a:t>
            </a:r>
            <a:r>
              <a:rPr lang="en-US" dirty="0" err="1" smtClean="0"/>
              <a:t>Throwable</a:t>
            </a:r>
            <a:r>
              <a:rPr lang="en-US" dirty="0" smtClean="0"/>
              <a:t>. Thus, all exceptions, including those that you create, have the methods defined by </a:t>
            </a:r>
            <a:r>
              <a:rPr lang="en-US" dirty="0" err="1" smtClean="0"/>
              <a:t>Throwable</a:t>
            </a:r>
            <a:r>
              <a:rPr lang="en-US" dirty="0" smtClean="0"/>
              <a:t> available to them.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We may wish to override one or more of these methods in exception classes that we create. Two of the constructors of Exception are:</a:t>
            </a:r>
          </a:p>
          <a:p>
            <a:pPr>
              <a:buNone/>
            </a:pPr>
            <a:r>
              <a:rPr lang="en-US" dirty="0" smtClean="0"/>
              <a:t>			Exception()</a:t>
            </a:r>
          </a:p>
          <a:p>
            <a:pPr>
              <a:buNone/>
            </a:pPr>
            <a:r>
              <a:rPr lang="en-US" dirty="0" smtClean="0"/>
              <a:t>			Exception(String </a:t>
            </a:r>
            <a:r>
              <a:rPr lang="en-US" dirty="0" err="1" smtClean="0"/>
              <a:t>msg</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Exception Handling Fundamentals</a:t>
            </a:r>
            <a:endParaRPr lang="en-US" dirty="0"/>
          </a:p>
        </p:txBody>
      </p:sp>
      <p:sp>
        <p:nvSpPr>
          <p:cNvPr id="3" name="Content Placeholder 2"/>
          <p:cNvSpPr>
            <a:spLocks noGrp="1"/>
          </p:cNvSpPr>
          <p:nvPr>
            <p:ph idx="1"/>
          </p:nvPr>
        </p:nvSpPr>
        <p:spPr/>
        <p:txBody>
          <a:bodyPr>
            <a:normAutofit/>
          </a:bodyPr>
          <a:lstStyle/>
          <a:p>
            <a:pPr>
              <a:buNone/>
            </a:pPr>
            <a:r>
              <a:rPr lang="en-US" dirty="0" smtClean="0"/>
              <a:t>	A Java exception is an object that describes an exceptional (that is, error) condition that has occurred in a piece of code. When an exceptional condition arises, an object representing that exception is created and </a:t>
            </a:r>
            <a:r>
              <a:rPr lang="en-US" b="1" i="1" dirty="0" smtClean="0"/>
              <a:t>thrown</a:t>
            </a:r>
            <a:r>
              <a:rPr lang="en-US" dirty="0" smtClean="0"/>
              <a:t> in the method that caused the error. That method may choose to handle the exception itself, or pass it on. Either way, at some point, the exception is </a:t>
            </a:r>
            <a:r>
              <a:rPr lang="en-US" b="1" i="1" dirty="0" smtClean="0"/>
              <a:t>caught</a:t>
            </a:r>
            <a:r>
              <a:rPr lang="en-US" dirty="0" smtClean="0"/>
              <a:t> and processed.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Though specifying a description when an exception is created is often useful, sometimes it is better to override </a:t>
            </a:r>
            <a:r>
              <a:rPr lang="en-US" b="1" dirty="0" err="1" smtClean="0"/>
              <a:t>toString</a:t>
            </a:r>
            <a:r>
              <a:rPr lang="en-US" dirty="0" smtClean="0"/>
              <a:t>(). The version of </a:t>
            </a:r>
            <a:r>
              <a:rPr lang="en-US" b="1" dirty="0" err="1" smtClean="0"/>
              <a:t>toString</a:t>
            </a:r>
            <a:r>
              <a:rPr lang="en-US" dirty="0" smtClean="0"/>
              <a:t>() defined by </a:t>
            </a:r>
            <a:r>
              <a:rPr lang="en-US" b="1" dirty="0" err="1" smtClean="0"/>
              <a:t>Throwable</a:t>
            </a:r>
            <a:r>
              <a:rPr lang="en-US" dirty="0" smtClean="0"/>
              <a:t> (and inherited by Exception) first displays the name of the exception followed by a colon, which is then followed by your description. By overriding </a:t>
            </a:r>
            <a:r>
              <a:rPr lang="en-US" b="1" dirty="0" err="1" smtClean="0"/>
              <a:t>toString</a:t>
            </a:r>
            <a:r>
              <a:rPr lang="en-US" dirty="0" smtClean="0"/>
              <a:t>(), you can prevent the exception name and colon from being displayed. This makes for a cleaner output, which is desirable in some cases.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Chained Exceptions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concept of chained exception allows you to associate another exception with an exception. This second exception describes the cause of the first exception. For example, imagine a situation in which a method throws an </a:t>
            </a:r>
            <a:r>
              <a:rPr lang="en-US" dirty="0" err="1" smtClean="0"/>
              <a:t>ArithmeticException</a:t>
            </a:r>
            <a:r>
              <a:rPr lang="en-US" dirty="0" smtClean="0"/>
              <a:t> because of an attempt to divide by zero. However, the actual cause of the problem was that an I/O error occurred, which caused the divisor to be set improperly. Although the method must certainly throw an </a:t>
            </a:r>
            <a:r>
              <a:rPr lang="en-US" dirty="0" err="1" smtClean="0"/>
              <a:t>ArithmeticException</a:t>
            </a:r>
            <a:r>
              <a:rPr lang="en-US" dirty="0" smtClean="0"/>
              <a:t>, since that is the error that occurred, you might also want to let the calling code know that the underlying cause was an I/O error. Chained exceptions let you handle this, and any other situation in which layers of exceptions exist.</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To allow chained exceptions, two constructors and two methods were added to </a:t>
            </a:r>
            <a:r>
              <a:rPr lang="en-US" dirty="0" err="1" smtClean="0"/>
              <a:t>Throwable</a:t>
            </a:r>
            <a:r>
              <a:rPr lang="en-US" dirty="0" smtClean="0"/>
              <a:t>. The constructors are shown here:</a:t>
            </a:r>
          </a:p>
          <a:p>
            <a:pPr>
              <a:buNone/>
            </a:pPr>
            <a:endParaRPr lang="en-US" dirty="0" smtClean="0"/>
          </a:p>
          <a:p>
            <a:pPr>
              <a:buNone/>
            </a:pPr>
            <a:r>
              <a:rPr lang="en-US" dirty="0" err="1" smtClean="0"/>
              <a:t>Throwable</a:t>
            </a:r>
            <a:r>
              <a:rPr lang="en-US" dirty="0" smtClean="0"/>
              <a:t>(</a:t>
            </a:r>
            <a:r>
              <a:rPr lang="en-US" dirty="0" err="1" smtClean="0"/>
              <a:t>Throwable</a:t>
            </a:r>
            <a:r>
              <a:rPr lang="en-US" dirty="0" smtClean="0"/>
              <a:t> </a:t>
            </a:r>
            <a:r>
              <a:rPr lang="en-US" dirty="0" err="1" smtClean="0"/>
              <a:t>causeExc</a:t>
            </a:r>
            <a:r>
              <a:rPr lang="en-US" dirty="0" smtClean="0"/>
              <a:t>)</a:t>
            </a:r>
          </a:p>
          <a:p>
            <a:pPr>
              <a:buNone/>
            </a:pPr>
            <a:r>
              <a:rPr lang="en-US" dirty="0" err="1" smtClean="0"/>
              <a:t>Throwable</a:t>
            </a:r>
            <a:r>
              <a:rPr lang="en-US" dirty="0" smtClean="0"/>
              <a:t>(String </a:t>
            </a:r>
            <a:r>
              <a:rPr lang="en-US" dirty="0" err="1" smtClean="0"/>
              <a:t>msg</a:t>
            </a:r>
            <a:r>
              <a:rPr lang="en-US" dirty="0" smtClean="0"/>
              <a:t>, </a:t>
            </a:r>
            <a:r>
              <a:rPr lang="en-US" dirty="0" err="1" smtClean="0"/>
              <a:t>Throwable</a:t>
            </a:r>
            <a:r>
              <a:rPr lang="en-US" dirty="0" smtClean="0"/>
              <a:t> </a:t>
            </a:r>
            <a:r>
              <a:rPr lang="en-US" dirty="0" err="1" smtClean="0"/>
              <a:t>causeExc</a:t>
            </a:r>
            <a:r>
              <a:rPr lang="en-US" dirty="0" smtClean="0"/>
              <a:t>)</a:t>
            </a:r>
          </a:p>
          <a:p>
            <a:pPr>
              <a:buNone/>
            </a:pPr>
            <a:endParaRPr lang="en-US" dirty="0" smtClean="0"/>
          </a:p>
          <a:p>
            <a:pPr>
              <a:buNone/>
            </a:pPr>
            <a:r>
              <a:rPr lang="en-US" dirty="0" smtClean="0"/>
              <a:t>		In the first form, </a:t>
            </a:r>
            <a:r>
              <a:rPr lang="en-US" i="1" dirty="0" err="1" smtClean="0"/>
              <a:t>causeExc</a:t>
            </a:r>
            <a:r>
              <a:rPr lang="en-US" dirty="0" smtClean="0"/>
              <a:t> is the exception that causes the current exception. That is, </a:t>
            </a:r>
            <a:r>
              <a:rPr lang="en-US" i="1" dirty="0" err="1" smtClean="0"/>
              <a:t>causeExc</a:t>
            </a:r>
            <a:r>
              <a:rPr lang="en-US" i="1" dirty="0" smtClean="0"/>
              <a:t> </a:t>
            </a:r>
            <a:r>
              <a:rPr lang="en-US" dirty="0" smtClean="0"/>
              <a:t>is the underlying reason that an exception occurred. The second form allows you to specify a description at the same time that you specify a cause exception. These two constructors have also been added to the Error, Exception, and </a:t>
            </a:r>
            <a:r>
              <a:rPr lang="en-US" dirty="0" err="1" smtClean="0"/>
              <a:t>RuntimeException</a:t>
            </a:r>
            <a:r>
              <a:rPr lang="en-US" dirty="0" smtClean="0"/>
              <a:t> classes.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7268"/>
            <a:ext cx="8229600" cy="5603566"/>
          </a:xfrm>
        </p:spPr>
        <p:txBody>
          <a:bodyPr>
            <a:normAutofit fontScale="62500" lnSpcReduction="20000"/>
          </a:bodyPr>
          <a:lstStyle/>
          <a:p>
            <a:pPr fontAlgn="base">
              <a:buNone/>
            </a:pPr>
            <a:r>
              <a:rPr lang="en-US" dirty="0" smtClean="0"/>
              <a:t>public class </a:t>
            </a:r>
            <a:r>
              <a:rPr lang="en-US" dirty="0" err="1" smtClean="0"/>
              <a:t>ExceptionExample</a:t>
            </a:r>
            <a:r>
              <a:rPr lang="en-US" dirty="0" smtClean="0"/>
              <a:t> {</a:t>
            </a:r>
          </a:p>
          <a:p>
            <a:pPr fontAlgn="base">
              <a:buNone/>
            </a:pPr>
            <a:r>
              <a:rPr lang="en-US" dirty="0" smtClean="0"/>
              <a:t>    public static void main(String[] </a:t>
            </a:r>
            <a:r>
              <a:rPr lang="en-US" dirty="0" err="1" smtClean="0"/>
              <a:t>args</a:t>
            </a:r>
            <a:r>
              <a:rPr lang="en-US" dirty="0" smtClean="0"/>
              <a:t>) {</a:t>
            </a:r>
          </a:p>
          <a:p>
            <a:pPr fontAlgn="base">
              <a:buNone/>
            </a:pPr>
            <a:r>
              <a:rPr lang="en-US" dirty="0" smtClean="0"/>
              <a:t>        try {</a:t>
            </a:r>
          </a:p>
          <a:p>
            <a:pPr fontAlgn="base">
              <a:buNone/>
            </a:pPr>
            <a:r>
              <a:rPr lang="en-US" dirty="0" smtClean="0"/>
              <a:t>            // code that might throw an exception</a:t>
            </a:r>
          </a:p>
          <a:p>
            <a:pPr fontAlgn="base">
              <a:buNone/>
            </a:pPr>
            <a:r>
              <a:rPr lang="en-US" dirty="0" smtClean="0"/>
              <a:t>            </a:t>
            </a:r>
            <a:r>
              <a:rPr lang="en-US" dirty="0" err="1" smtClean="0"/>
              <a:t>int</a:t>
            </a:r>
            <a:r>
              <a:rPr lang="en-US" dirty="0" smtClean="0"/>
              <a:t>[] numbers = new </a:t>
            </a:r>
            <a:r>
              <a:rPr lang="en-US" dirty="0" err="1" smtClean="0"/>
              <a:t>int</a:t>
            </a:r>
            <a:r>
              <a:rPr lang="en-US" dirty="0" smtClean="0"/>
              <a:t>[5];</a:t>
            </a:r>
          </a:p>
          <a:p>
            <a:pPr fontAlgn="base">
              <a:buNone/>
            </a:pPr>
            <a:r>
              <a:rPr lang="en-US" dirty="0" smtClean="0"/>
              <a:t>            </a:t>
            </a:r>
            <a:r>
              <a:rPr lang="en-US" dirty="0" err="1" smtClean="0"/>
              <a:t>int</a:t>
            </a:r>
            <a:r>
              <a:rPr lang="en-US" dirty="0" smtClean="0"/>
              <a:t> divisor = 0;</a:t>
            </a:r>
          </a:p>
          <a:p>
            <a:pPr fontAlgn="base">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numbers.length</a:t>
            </a:r>
            <a:r>
              <a:rPr lang="en-US" dirty="0" smtClean="0"/>
              <a:t>; </a:t>
            </a:r>
            <a:r>
              <a:rPr lang="en-US" dirty="0" err="1" smtClean="0"/>
              <a:t>i</a:t>
            </a:r>
            <a:r>
              <a:rPr lang="en-US" dirty="0" smtClean="0"/>
              <a:t>++) {</a:t>
            </a:r>
          </a:p>
          <a:p>
            <a:pPr fontAlgn="base">
              <a:buNone/>
            </a:pPr>
            <a:r>
              <a:rPr lang="en-US" dirty="0" smtClean="0"/>
              <a:t>                </a:t>
            </a:r>
            <a:r>
              <a:rPr lang="en-US" dirty="0" err="1" smtClean="0"/>
              <a:t>int</a:t>
            </a:r>
            <a:r>
              <a:rPr lang="en-US" dirty="0" smtClean="0"/>
              <a:t> result = numbers[</a:t>
            </a:r>
            <a:r>
              <a:rPr lang="en-US" dirty="0" err="1" smtClean="0"/>
              <a:t>i</a:t>
            </a:r>
            <a:r>
              <a:rPr lang="en-US" dirty="0" smtClean="0"/>
              <a:t>] / divisor;</a:t>
            </a:r>
          </a:p>
          <a:p>
            <a:pPr fontAlgn="base">
              <a:buNone/>
            </a:pPr>
            <a:r>
              <a:rPr lang="en-US" dirty="0" smtClean="0"/>
              <a:t>                </a:t>
            </a:r>
            <a:r>
              <a:rPr lang="en-US" dirty="0" err="1" smtClean="0"/>
              <a:t>System.out.println</a:t>
            </a:r>
            <a:r>
              <a:rPr lang="en-US" dirty="0" smtClean="0"/>
              <a:t>(result);</a:t>
            </a:r>
          </a:p>
          <a:p>
            <a:pPr fontAlgn="base">
              <a:buNone/>
            </a:pPr>
            <a:r>
              <a:rPr lang="en-US" dirty="0" smtClean="0"/>
              <a:t>            }</a:t>
            </a:r>
          </a:p>
          <a:p>
            <a:pPr fontAlgn="base">
              <a:buNone/>
            </a:pPr>
            <a:r>
              <a:rPr lang="en-US" dirty="0" smtClean="0"/>
              <a:t>        } catch (</a:t>
            </a:r>
            <a:r>
              <a:rPr lang="en-US" dirty="0" err="1" smtClean="0"/>
              <a:t>ArithmeticException</a:t>
            </a:r>
            <a:r>
              <a:rPr lang="en-US" dirty="0" smtClean="0"/>
              <a:t> e) {</a:t>
            </a:r>
          </a:p>
          <a:p>
            <a:pPr fontAlgn="base">
              <a:buNone/>
            </a:pPr>
            <a:r>
              <a:rPr lang="en-US" dirty="0" smtClean="0"/>
              <a:t>            // create a new exception with the original exception as the cause</a:t>
            </a:r>
          </a:p>
          <a:p>
            <a:pPr fontAlgn="base">
              <a:buNone/>
            </a:pPr>
            <a:r>
              <a:rPr lang="en-US" dirty="0" smtClean="0"/>
              <a:t>            throw new </a:t>
            </a:r>
            <a:r>
              <a:rPr lang="en-US" dirty="0" err="1" smtClean="0"/>
              <a:t>RuntimeException</a:t>
            </a:r>
            <a:r>
              <a:rPr lang="en-US" dirty="0" smtClean="0"/>
              <a:t>("Error: division by zero", e);</a:t>
            </a:r>
          </a:p>
          <a:p>
            <a:pPr fontAlgn="base">
              <a:buNone/>
            </a:pPr>
            <a:r>
              <a:rPr lang="en-US" dirty="0" smtClean="0"/>
              <a:t>        }</a:t>
            </a:r>
          </a:p>
          <a:p>
            <a:pPr fontAlgn="base">
              <a:buNone/>
            </a:pPr>
            <a:r>
              <a:rPr lang="en-US" dirty="0" smtClean="0"/>
              <a:t>    }</a:t>
            </a:r>
          </a:p>
          <a:p>
            <a:pPr fontAlgn="base">
              <a:buNone/>
            </a:pPr>
            <a:r>
              <a:rPr lang="en-US" dirty="0" smtClean="0"/>
              <a:t>}</a:t>
            </a:r>
          </a:p>
          <a:p>
            <a:pPr fontAlgn="base">
              <a:buNone/>
            </a:pPr>
            <a:endParaRPr lang="en-IN" dirty="0" smtClean="0"/>
          </a:p>
          <a:p>
            <a:pPr fontAlgn="base">
              <a:buNone/>
            </a:pPr>
            <a:r>
              <a:rPr lang="en-US" dirty="0" smtClean="0"/>
              <a:t>Exception in thread “main” </a:t>
            </a:r>
            <a:r>
              <a:rPr lang="en-US" dirty="0" err="1" smtClean="0"/>
              <a:t>java.lang.RuntimeException</a:t>
            </a:r>
            <a:r>
              <a:rPr lang="en-US" dirty="0" smtClean="0"/>
              <a:t>: Error: division by zero</a:t>
            </a:r>
            <a:br>
              <a:rPr lang="en-US" dirty="0" smtClean="0"/>
            </a:br>
            <a:r>
              <a:rPr lang="en-US" dirty="0" smtClean="0"/>
              <a:t>at </a:t>
            </a:r>
            <a:r>
              <a:rPr lang="en-US" dirty="0" err="1" smtClean="0"/>
              <a:t>ExceptionExample.main</a:t>
            </a:r>
            <a:r>
              <a:rPr lang="en-US" dirty="0" smtClean="0"/>
              <a:t>(ExceptionExample.java:10)</a:t>
            </a:r>
            <a:br>
              <a:rPr lang="en-US" dirty="0" smtClean="0"/>
            </a:br>
            <a:r>
              <a:rPr lang="en-US" dirty="0" smtClean="0"/>
              <a:t>Caused by: </a:t>
            </a:r>
            <a:r>
              <a:rPr lang="en-US" dirty="0" err="1" smtClean="0"/>
              <a:t>java.lang.ArithmeticException</a:t>
            </a:r>
            <a:r>
              <a:rPr lang="en-US" dirty="0" smtClean="0"/>
              <a:t>: / by zero</a:t>
            </a:r>
            <a:br>
              <a:rPr lang="en-US" dirty="0" smtClean="0"/>
            </a:br>
            <a:r>
              <a:rPr lang="en-US" dirty="0" smtClean="0"/>
              <a:t>at </a:t>
            </a:r>
            <a:r>
              <a:rPr lang="en-US" dirty="0" err="1" smtClean="0"/>
              <a:t>ExceptionExample.main</a:t>
            </a:r>
            <a:r>
              <a:rPr lang="en-US" dirty="0" smtClean="0"/>
              <a:t>(ExceptionExample.java:8)</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57158" y="714357"/>
            <a:ext cx="8501121" cy="6000792"/>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Exceptions</a:t>
            </a:r>
            <a:endParaRPr lang="en-US" dirty="0"/>
          </a:p>
        </p:txBody>
      </p:sp>
      <p:sp>
        <p:nvSpPr>
          <p:cNvPr id="3" name="Content Placeholder 2"/>
          <p:cNvSpPr>
            <a:spLocks noGrp="1"/>
          </p:cNvSpPr>
          <p:nvPr>
            <p:ph idx="1"/>
          </p:nvPr>
        </p:nvSpPr>
        <p:spPr/>
        <p:txBody>
          <a:bodyPr>
            <a:normAutofit/>
          </a:bodyPr>
          <a:lstStyle/>
          <a:p>
            <a:pPr>
              <a:buNone/>
            </a:pPr>
            <a:r>
              <a:rPr lang="en-US" dirty="0" smtClean="0"/>
              <a:t>		Exception handling provides a powerful mechanism for controlling complex programs that have many dynamic run-time characteristics. It is important to think of try, throw, and catch as clean ways to handle errors and unusual boundary conditions in your program's logic. Unlike some other languages in which error return codes are used to indicate failure, Java uses exceptions. Thus, when a method can fail, have it throw an exception. This is a cleaner way to handle failure modes.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p:txBody>
          <a:bodyPr/>
          <a:lstStyle/>
          <a:p>
            <a:pPr>
              <a:buNone/>
            </a:pPr>
            <a:r>
              <a:rPr lang="en-US" dirty="0" smtClean="0"/>
              <a:t>Note that Java's exception-handling statements should not be considered a general mechanism for nonlocal branching. </a:t>
            </a:r>
          </a:p>
          <a:p>
            <a:pPr>
              <a:buNone/>
            </a:pPr>
            <a:r>
              <a:rPr lang="en-US" dirty="0" smtClean="0"/>
              <a:t>If you do so, it will only confuse your code and make it hard to maintain</a:t>
            </a:r>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dirty="0"/>
              <a:t/>
            </a:r>
            <a:br>
              <a:rPr lang="en-US" dirty="0"/>
            </a:br>
            <a:r>
              <a:rPr lang="en-US" dirty="0"/>
              <a:t>Exceptions can be generated by the Java </a:t>
            </a:r>
            <a:r>
              <a:rPr lang="en-US" dirty="0" smtClean="0"/>
              <a:t>run-time </a:t>
            </a:r>
            <a:r>
              <a:rPr lang="en-US" dirty="0"/>
              <a:t>system, or they can be manually </a:t>
            </a:r>
            <a:r>
              <a:rPr lang="en-US" dirty="0" smtClean="0"/>
              <a:t>generated by </a:t>
            </a:r>
            <a:r>
              <a:rPr lang="en-US" dirty="0"/>
              <a:t>your code. Exceptions thrown by Java relate </a:t>
            </a:r>
            <a:r>
              <a:rPr lang="en-US" dirty="0" smtClean="0"/>
              <a:t>to fundamental </a:t>
            </a:r>
            <a:r>
              <a:rPr lang="en-US" dirty="0"/>
              <a:t>errors that violate the rules of </a:t>
            </a:r>
            <a:r>
              <a:rPr lang="en-US" dirty="0" smtClean="0"/>
              <a:t>the Java </a:t>
            </a:r>
            <a:r>
              <a:rPr lang="en-US" dirty="0"/>
              <a:t>language or the constraints of the </a:t>
            </a:r>
            <a:r>
              <a:rPr lang="en-US" dirty="0" smtClean="0"/>
              <a:t>Java execution </a:t>
            </a:r>
            <a:r>
              <a:rPr lang="en-US" dirty="0"/>
              <a:t>environment. Manually </a:t>
            </a:r>
            <a:r>
              <a:rPr lang="en-US" dirty="0" smtClean="0"/>
              <a:t>generated exceptions </a:t>
            </a:r>
            <a:r>
              <a:rPr lang="en-US" dirty="0"/>
              <a:t>are typically used to report some </a:t>
            </a:r>
            <a:r>
              <a:rPr lang="en-US" dirty="0" smtClean="0"/>
              <a:t>error condition </a:t>
            </a:r>
            <a:r>
              <a:rPr lang="en-US" dirty="0"/>
              <a:t>to the caller of a method</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57158" y="320964"/>
            <a:ext cx="8501121" cy="5965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exception handling is managed using five keywords: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try</a:t>
            </a:r>
            <a:r>
              <a:rPr lang="en-US" dirty="0" smtClean="0"/>
              <a:t>: A suspected code segment is kept inside try block.</a:t>
            </a:r>
          </a:p>
          <a:p>
            <a:pPr>
              <a:buNone/>
            </a:pPr>
            <a:r>
              <a:rPr lang="en-US" b="1" dirty="0" smtClean="0"/>
              <a:t>catch</a:t>
            </a:r>
            <a:r>
              <a:rPr lang="en-US" dirty="0" smtClean="0"/>
              <a:t>: The remedy is written within catch block.</a:t>
            </a:r>
          </a:p>
          <a:p>
            <a:pPr>
              <a:buNone/>
            </a:pPr>
            <a:r>
              <a:rPr lang="en-US" b="1" dirty="0" smtClean="0"/>
              <a:t>throw</a:t>
            </a:r>
            <a:r>
              <a:rPr lang="en-US" dirty="0" smtClean="0"/>
              <a:t>: Whenever run-time error occurs, the code must throw an exception.</a:t>
            </a:r>
          </a:p>
          <a:p>
            <a:pPr>
              <a:buNone/>
            </a:pPr>
            <a:r>
              <a:rPr lang="en-US" b="1" dirty="0" smtClean="0"/>
              <a:t>throws</a:t>
            </a:r>
            <a:r>
              <a:rPr lang="en-US" dirty="0" smtClean="0"/>
              <a:t>: If a method cannot handle any exception by its own and some subsequent methods needs to handle them, then a method can be specified with throws keyword with its declaration.</a:t>
            </a:r>
          </a:p>
          <a:p>
            <a:pPr>
              <a:buNone/>
            </a:pPr>
            <a:r>
              <a:rPr lang="en-US" b="1" dirty="0" smtClean="0"/>
              <a:t>finally</a:t>
            </a:r>
            <a:r>
              <a:rPr lang="en-US" dirty="0" smtClean="0"/>
              <a:t>: block should contain the code to be executed after finishing try-block.</a:t>
            </a:r>
          </a:p>
          <a:p>
            <a:pPr>
              <a:buNone/>
            </a:pPr>
            <a:r>
              <a:rPr lang="en-US" dirty="0" smtClean="0"/>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general form of exception handling is try</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try</a:t>
            </a:r>
          </a:p>
          <a:p>
            <a:pPr>
              <a:buNone/>
            </a:pPr>
            <a:r>
              <a:rPr lang="en-IN" dirty="0" smtClean="0"/>
              <a:t>{</a:t>
            </a:r>
            <a:endParaRPr lang="en-US" dirty="0" smtClean="0"/>
          </a:p>
          <a:p>
            <a:pPr>
              <a:buNone/>
            </a:pPr>
            <a:r>
              <a:rPr lang="en-US" dirty="0" smtClean="0"/>
              <a:t>// </a:t>
            </a:r>
            <a:r>
              <a:rPr lang="en-US" dirty="0"/>
              <a:t>block of code to monitor errors</a:t>
            </a:r>
          </a:p>
          <a:p>
            <a:pPr>
              <a:buNone/>
            </a:pPr>
            <a:r>
              <a:rPr lang="en-IN" dirty="0" smtClean="0"/>
              <a:t>}</a:t>
            </a:r>
            <a:endParaRPr lang="en-US" dirty="0"/>
          </a:p>
          <a:p>
            <a:pPr>
              <a:buNone/>
            </a:pPr>
            <a:r>
              <a:rPr lang="en-US" dirty="0"/>
              <a:t>catch (</a:t>
            </a:r>
            <a:r>
              <a:rPr lang="en-US" dirty="0" smtClean="0"/>
              <a:t>ExceptionType1 </a:t>
            </a:r>
            <a:r>
              <a:rPr lang="en-US" dirty="0" err="1"/>
              <a:t>exOb</a:t>
            </a:r>
            <a:r>
              <a:rPr lang="en-US" dirty="0"/>
              <a:t>)</a:t>
            </a:r>
          </a:p>
          <a:p>
            <a:pPr>
              <a:buNone/>
            </a:pPr>
            <a:r>
              <a:rPr lang="en-US" dirty="0"/>
              <a:t>{</a:t>
            </a:r>
          </a:p>
          <a:p>
            <a:pPr>
              <a:buNone/>
            </a:pPr>
            <a:r>
              <a:rPr lang="en-US" dirty="0" smtClean="0"/>
              <a:t>// </a:t>
            </a:r>
            <a:r>
              <a:rPr lang="en-US" dirty="0"/>
              <a:t>exception handler for Exception Type1</a:t>
            </a:r>
          </a:p>
          <a:p>
            <a:pPr>
              <a:buNone/>
            </a:pPr>
            <a:r>
              <a:rPr lang="en-US" dirty="0"/>
              <a:t>}</a:t>
            </a:r>
          </a:p>
          <a:p>
            <a:pPr>
              <a:buNone/>
            </a:pPr>
            <a:r>
              <a:rPr lang="en-US" dirty="0"/>
              <a:t>catch (</a:t>
            </a:r>
            <a:r>
              <a:rPr lang="en-US" dirty="0" smtClean="0"/>
              <a:t>ExceptionType2 </a:t>
            </a:r>
            <a:r>
              <a:rPr lang="en-US" dirty="0" err="1"/>
              <a:t>exOb</a:t>
            </a:r>
            <a:r>
              <a:rPr lang="en-US" dirty="0"/>
              <a:t>)</a:t>
            </a:r>
          </a:p>
          <a:p>
            <a:pPr>
              <a:buNone/>
            </a:pPr>
            <a:r>
              <a:rPr lang="en-US" dirty="0"/>
              <a:t>{</a:t>
            </a:r>
          </a:p>
          <a:p>
            <a:pPr>
              <a:buNone/>
            </a:pPr>
            <a:r>
              <a:rPr lang="en-US" dirty="0"/>
              <a:t>// exception handler for Exception </a:t>
            </a:r>
            <a:r>
              <a:rPr lang="en-US" dirty="0" smtClean="0"/>
              <a:t>Type2</a:t>
            </a:r>
          </a:p>
          <a:p>
            <a:pPr>
              <a:buNone/>
            </a:pPr>
            <a:r>
              <a:rPr lang="en-IN" dirty="0" smtClean="0"/>
              <a:t>}</a:t>
            </a:r>
          </a:p>
          <a:p>
            <a:pPr>
              <a:buNone/>
            </a:pPr>
            <a:r>
              <a:rPr lang="en-IN" dirty="0" smtClean="0"/>
              <a:t>…..</a:t>
            </a:r>
            <a:endParaRPr lang="en-US" dirty="0"/>
          </a:p>
          <a:p>
            <a:pPr>
              <a:buNone/>
            </a:pPr>
            <a:r>
              <a:rPr lang="en-US" dirty="0"/>
              <a:t>finally</a:t>
            </a:r>
          </a:p>
          <a:p>
            <a:pPr>
              <a:buNone/>
            </a:pPr>
            <a:r>
              <a:rPr lang="en-IN" dirty="0" smtClean="0"/>
              <a:t>{</a:t>
            </a:r>
            <a:endParaRPr lang="en-US" dirty="0"/>
          </a:p>
          <a:p>
            <a:pPr>
              <a:buNone/>
            </a:pPr>
            <a:r>
              <a:rPr lang="en-US" dirty="0"/>
              <a:t>// block of code to be executed after try block </a:t>
            </a:r>
            <a:r>
              <a:rPr lang="en-US" dirty="0" smtClean="0"/>
              <a:t>ends</a:t>
            </a:r>
          </a:p>
          <a:p>
            <a:pPr>
              <a:buNone/>
            </a:pPr>
            <a:r>
              <a:rPr lang="en-IN" dirty="0" smtClean="0"/>
              <a: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Types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a:r>
            <a:br>
              <a:rPr lang="en-US" dirty="0"/>
            </a:br>
            <a:endParaRPr lang="en-US" dirty="0"/>
          </a:p>
          <a:p>
            <a:pPr>
              <a:buNone/>
            </a:pPr>
            <a:r>
              <a:rPr lang="en-US" dirty="0"/>
              <a:t>All the exceptions are the derived classes of </a:t>
            </a:r>
            <a:r>
              <a:rPr lang="en-US" dirty="0" smtClean="0"/>
              <a:t>built- in </a:t>
            </a:r>
            <a:r>
              <a:rPr lang="en-US" dirty="0"/>
              <a:t>class viz. </a:t>
            </a:r>
            <a:r>
              <a:rPr lang="en-US" b="1" i="1" dirty="0" err="1"/>
              <a:t>Throwable</a:t>
            </a:r>
            <a:r>
              <a:rPr lang="en-US" dirty="0"/>
              <a:t>.</a:t>
            </a:r>
          </a:p>
          <a:p>
            <a:pPr>
              <a:buNone/>
            </a:pPr>
            <a:r>
              <a:rPr lang="en-US" dirty="0"/>
              <a:t>It has two subclasses viz</a:t>
            </a:r>
            <a:r>
              <a:rPr lang="en-US" dirty="0" smtClean="0"/>
              <a:t>.</a:t>
            </a:r>
          </a:p>
          <a:p>
            <a:pPr>
              <a:buNone/>
            </a:pPr>
            <a:endParaRPr lang="en-US" dirty="0"/>
          </a:p>
          <a:p>
            <a:pPr>
              <a:buNone/>
            </a:pPr>
            <a:r>
              <a:rPr lang="en-US" b="1" i="1" dirty="0" smtClean="0"/>
              <a:t>Exception and Error</a:t>
            </a:r>
            <a:endParaRPr lang="en-US" b="1" i="1" dirty="0"/>
          </a:p>
          <a:p>
            <a:pPr>
              <a:buNone/>
            </a:pPr>
            <a:r>
              <a:rPr lang="en-US" dirty="0"/>
              <a:t/>
            </a:r>
            <a:br>
              <a:rPr lang="en-US" dirty="0"/>
            </a:br>
            <a:endParaRPr lang="en-US" dirty="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1369</TotalTime>
  <Words>1194</Words>
  <Application>Microsoft Office PowerPoint</Application>
  <PresentationFormat>On-screen Show (4:3)</PresentationFormat>
  <Paragraphs>307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Flow</vt:lpstr>
      <vt:lpstr>ExceptionHandling</vt:lpstr>
      <vt:lpstr>Exception Handling</vt:lpstr>
      <vt:lpstr>Reasons to handle exceptions</vt:lpstr>
      <vt:lpstr>Exception Handling Fundamentals</vt:lpstr>
      <vt:lpstr>Slide 5</vt:lpstr>
      <vt:lpstr>Slide 6</vt:lpstr>
      <vt:lpstr>Java exception handling is managed using five keywords: </vt:lpstr>
      <vt:lpstr>The general form of exception handling is try</vt:lpstr>
      <vt:lpstr>Exception Types</vt:lpstr>
      <vt:lpstr>Slide 10</vt:lpstr>
      <vt:lpstr>Slide 11</vt:lpstr>
      <vt:lpstr>Slide 12</vt:lpstr>
      <vt:lpstr>Slide 13</vt:lpstr>
      <vt:lpstr>Slide 14</vt:lpstr>
      <vt:lpstr>Slide 15</vt:lpstr>
      <vt:lpstr>Slide 16</vt:lpstr>
      <vt:lpstr>Slide 17</vt:lpstr>
      <vt:lpstr>To handle run-time error, we need to enclose the suspected code within try block.</vt:lpstr>
      <vt:lpstr>Slide 19</vt:lpstr>
      <vt:lpstr>Slide 20</vt:lpstr>
      <vt:lpstr>Displaying a Description of an Exception</vt:lpstr>
      <vt:lpstr>Multiple Catch Clause</vt:lpstr>
      <vt:lpstr>Slide 23</vt:lpstr>
      <vt:lpstr>Nested try Statements</vt:lpstr>
      <vt:lpstr>throw</vt:lpstr>
      <vt:lpstr>Slide 26</vt:lpstr>
      <vt:lpstr>Slide 27</vt:lpstr>
      <vt:lpstr>Slide 28</vt:lpstr>
      <vt:lpstr>Slide 29</vt:lpstr>
      <vt:lpstr>throws</vt:lpstr>
      <vt:lpstr>Slide 31</vt:lpstr>
      <vt:lpstr>Slide 32</vt:lpstr>
      <vt:lpstr>finally</vt:lpstr>
      <vt:lpstr>Slide 34</vt:lpstr>
      <vt:lpstr>Slide 35</vt:lpstr>
      <vt:lpstr>Java's Built-in Exceptions</vt:lpstr>
      <vt:lpstr>Slide 37</vt:lpstr>
      <vt:lpstr>Creating your own Exception  Subclasses </vt:lpstr>
      <vt:lpstr>Slide 39</vt:lpstr>
      <vt:lpstr>Slide 40</vt:lpstr>
      <vt:lpstr>Chained Exceptions</vt:lpstr>
      <vt:lpstr>Slide 42</vt:lpstr>
      <vt:lpstr>Slide 43</vt:lpstr>
      <vt:lpstr>Slide 44</vt:lpstr>
      <vt:lpstr>Using Exceptions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ExceptionHandling</dc:title>
  <dc:creator>Saraswati Devadiga</dc:creator>
  <cp:lastModifiedBy>Saraswati Devadiga</cp:lastModifiedBy>
  <cp:revision>23</cp:revision>
  <dcterms:created xsi:type="dcterms:W3CDTF">2023-08-28T03:23:45Z</dcterms:created>
  <dcterms:modified xsi:type="dcterms:W3CDTF">2023-09-06T09:43:04Z</dcterms:modified>
</cp:coreProperties>
</file>