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73" r:id="rId3"/>
    <p:sldId id="275" r:id="rId4"/>
    <p:sldId id="276" r:id="rId5"/>
    <p:sldId id="277" r:id="rId6"/>
    <p:sldId id="278" r:id="rId7"/>
    <p:sldId id="351" r:id="rId8"/>
    <p:sldId id="352" r:id="rId9"/>
    <p:sldId id="353" r:id="rId10"/>
    <p:sldId id="279" r:id="rId11"/>
    <p:sldId id="280" r:id="rId12"/>
    <p:sldId id="281" r:id="rId13"/>
    <p:sldId id="282" r:id="rId14"/>
    <p:sldId id="358" r:id="rId15"/>
    <p:sldId id="359" r:id="rId16"/>
    <p:sldId id="360" r:id="rId17"/>
    <p:sldId id="361" r:id="rId18"/>
    <p:sldId id="362" r:id="rId19"/>
    <p:sldId id="363" r:id="rId20"/>
    <p:sldId id="365" r:id="rId21"/>
    <p:sldId id="364" r:id="rId22"/>
    <p:sldId id="283" r:id="rId23"/>
    <p:sldId id="284" r:id="rId24"/>
    <p:sldId id="285" r:id="rId25"/>
    <p:sldId id="288" r:id="rId26"/>
    <p:sldId id="289" r:id="rId27"/>
    <p:sldId id="290" r:id="rId28"/>
    <p:sldId id="354" r:id="rId29"/>
    <p:sldId id="291" r:id="rId30"/>
    <p:sldId id="355" r:id="rId31"/>
    <p:sldId id="356" r:id="rId32"/>
    <p:sldId id="293" r:id="rId33"/>
    <p:sldId id="294" r:id="rId34"/>
    <p:sldId id="295"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269" r:id="rId82"/>
    <p:sldId id="270" r:id="rId83"/>
    <p:sldId id="271" r:id="rId84"/>
    <p:sldId id="272" r:id="rId8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6301E3BD-2843-4493-97E7-E15B6EE6F05F}" type="datetimeFigureOut">
              <a:rPr lang="en-GB" smtClean="0"/>
              <a:pPr>
                <a:defRPr/>
              </a:pPr>
              <a:t>14/09/2023</a:t>
            </a:fld>
            <a:endParaRPr lang="en-GB"/>
          </a:p>
        </p:txBody>
      </p:sp>
      <p:sp>
        <p:nvSpPr>
          <p:cNvPr id="19" name="Footer Placeholder 18"/>
          <p:cNvSpPr>
            <a:spLocks noGrp="1"/>
          </p:cNvSpPr>
          <p:nvPr>
            <p:ph type="ftr" sz="quarter" idx="11"/>
          </p:nvPr>
        </p:nvSpPr>
        <p:spPr/>
        <p:txBody>
          <a:bodyPr/>
          <a:lstStyle/>
          <a:p>
            <a:pPr>
              <a:defRPr/>
            </a:pPr>
            <a:endParaRPr lang="en-GB"/>
          </a:p>
        </p:txBody>
      </p:sp>
      <p:sp>
        <p:nvSpPr>
          <p:cNvPr id="27" name="Slide Number Placeholder 26"/>
          <p:cNvSpPr>
            <a:spLocks noGrp="1"/>
          </p:cNvSpPr>
          <p:nvPr>
            <p:ph type="sldNum" sz="quarter" idx="12"/>
          </p:nvPr>
        </p:nvSpPr>
        <p:spPr/>
        <p:txBody>
          <a:bodyPr/>
          <a:lstStyle/>
          <a:p>
            <a:pPr>
              <a:defRPr/>
            </a:pPr>
            <a:fld id="{968DFF2E-B28C-470A-B7EF-27CA604C5309}" type="slidenum">
              <a:rPr lang="en-GB" smtClean="0"/>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C70C06F4-CA8C-4EB9-9AB0-A030C70616E3}" type="datetimeFigureOut">
              <a:rPr lang="en-GB" smtClean="0"/>
              <a:pPr>
                <a:defRPr/>
              </a:pPr>
              <a:t>14/09/2023</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982FCF77-644C-42AA-98B1-1A6F0DEE8F07}"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B745385D-21F2-4989-9942-6D388DCC8E33}" type="datetimeFigureOut">
              <a:rPr lang="en-GB" smtClean="0"/>
              <a:pPr>
                <a:defRPr/>
              </a:pPr>
              <a:t>14/09/2023</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C2539A36-6B8D-4442-AD41-1EA822070712}"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8E9773CC-3814-4F0C-A7E2-C960193802D1}" type="datetimeFigureOut">
              <a:rPr lang="en-GB" smtClean="0"/>
              <a:pPr>
                <a:defRPr/>
              </a:pPr>
              <a:t>14/09/2023</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E6C672FB-061D-4DD7-AE75-1896AC8B93FE}" type="slidenum">
              <a:rPr lang="en-GB" smtClean="0"/>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B3D0A9E8-157F-4BC6-8838-84AD8CA22CAA}" type="datetimeFigureOut">
              <a:rPr lang="en-GB" smtClean="0"/>
              <a:pPr>
                <a:defRPr/>
              </a:pPr>
              <a:t>14/09/2023</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03056DB6-4C0E-4060-BAA3-7D00CE6734A4}" type="slidenum">
              <a:rPr lang="en-GB" smtClean="0"/>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DBC9F667-1568-48C3-8A1A-0CBE4A35043D}" type="datetimeFigureOut">
              <a:rPr lang="en-GB" smtClean="0"/>
              <a:pPr>
                <a:defRPr/>
              </a:pPr>
              <a:t>14/09/2023</a:t>
            </a:fld>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0FCB367F-DB49-4153-A383-9A2ADB6DAAE6}" type="slidenum">
              <a:rPr lang="en-GB" smtClean="0"/>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38C4C427-B0D7-4E18-8CFA-7DB1B464F39E}" type="datetimeFigureOut">
              <a:rPr lang="en-GB" smtClean="0"/>
              <a:pPr>
                <a:defRPr/>
              </a:pPr>
              <a:t>14/09/2023</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18257B89-3FB5-48C4-B931-5C08C31DEE99}" type="slidenum">
              <a:rPr lang="en-GB" smtClean="0"/>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AB5D1783-58C6-4E09-BBC4-E44D07A6F0C0}" type="datetimeFigureOut">
              <a:rPr lang="en-GB" smtClean="0"/>
              <a:pPr>
                <a:defRPr/>
              </a:pPr>
              <a:t>14/09/2023</a:t>
            </a:fld>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E81180AC-F110-470B-B48B-A035B3C75BC0}"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F4D4846-63A2-42DE-9DB3-D0BFCD07DF03}" type="datetimeFigureOut">
              <a:rPr lang="en-GB" smtClean="0"/>
              <a:pPr>
                <a:defRPr/>
              </a:pPr>
              <a:t>14/09/2023</a:t>
            </a:fld>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C5C24C16-7525-4792-92C4-3C8D5849957E}"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1AAF79AC-A30C-45C9-BD6A-2A8EE72AAF6E}" type="datetimeFigureOut">
              <a:rPr lang="en-GB" smtClean="0"/>
              <a:pPr>
                <a:defRPr/>
              </a:pPr>
              <a:t>14/09/2023</a:t>
            </a:fld>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AEF775AF-FAEC-473C-9588-C88836217B20}" type="slidenum">
              <a:rPr lang="en-GB" smtClean="0"/>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18F8351C-BB9B-4E7D-AC81-1F60FBE9DD59}" type="datetimeFigureOut">
              <a:rPr lang="en-GB" smtClean="0"/>
              <a:pPr>
                <a:defRPr/>
              </a:pPr>
              <a:t>14/09/2023</a:t>
            </a:fld>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a:xfrm>
            <a:off x="8077200" y="6356350"/>
            <a:ext cx="609600" cy="365125"/>
          </a:xfrm>
        </p:spPr>
        <p:txBody>
          <a:bodyPr/>
          <a:lstStyle/>
          <a:p>
            <a:pPr>
              <a:defRPr/>
            </a:pPr>
            <a:fld id="{59D81C84-8A1E-4AFC-B5B8-A6633C8BD569}" type="slidenum">
              <a:rPr lang="en-GB" smtClean="0"/>
              <a:pPr>
                <a:defRPr/>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5A74E58D-705D-4D7D-B349-8DCFF42F21AA}" type="datetimeFigureOut">
              <a:rPr lang="en-GB" smtClean="0"/>
              <a:pPr>
                <a:defRPr/>
              </a:pPr>
              <a:t>14/09/2023</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C5059D21-76A9-44D6-9391-3197DB46DB4B}" type="slidenum">
              <a:rPr lang="en-GB" smtClean="0"/>
              <a:pPr>
                <a:defRPr/>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computernotes.com/java/what-is-java/what-is-java-explain-basic-features-of-java-langua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computernotes.com/java/what-is-java/what-is-java-explain-basic-features-of-java-languag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p:txBody>
          <a:bodyPr/>
          <a:lstStyle/>
          <a:p>
            <a:pPr eaLnBrk="1" hangingPunct="1"/>
            <a:r>
              <a:rPr lang="en-GB" smtClean="0"/>
              <a:t>JAVA PROGRAMMING</a:t>
            </a:r>
          </a:p>
        </p:txBody>
      </p:sp>
      <p:sp>
        <p:nvSpPr>
          <p:cNvPr id="6146" name="Subtitle 2"/>
          <p:cNvSpPr>
            <a:spLocks noGrp="1"/>
          </p:cNvSpPr>
          <p:nvPr>
            <p:ph type="subTitle" idx="1"/>
          </p:nvPr>
        </p:nvSpPr>
        <p:spPr/>
        <p:txBody>
          <a:bodyPr/>
          <a:lstStyle/>
          <a:p>
            <a:pPr eaLnBrk="1" hangingPunct="1"/>
            <a:r>
              <a:rPr lang="en-GB" dirty="0" smtClean="0"/>
              <a:t> APPLETS and GUI -Graphical User Interface</a:t>
            </a:r>
          </a:p>
          <a:p>
            <a:pPr eaLnBrk="1" hangingPunct="1"/>
            <a:r>
              <a:rPr lang="en-GB" dirty="0" smtClean="0"/>
              <a:t>Module 5</a:t>
            </a:r>
          </a:p>
          <a:p>
            <a:pPr eaLnBrk="1" hangingPunct="1"/>
            <a:endParaRPr lang="en-GB"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pPr eaLnBrk="1" hangingPunct="1"/>
            <a:r>
              <a:rPr lang="en-GB" smtClean="0"/>
              <a:t>Default Methods in class JApplet</a:t>
            </a:r>
          </a:p>
        </p:txBody>
      </p:sp>
      <p:sp>
        <p:nvSpPr>
          <p:cNvPr id="3" name="Content Placeholder 2"/>
          <p:cNvSpPr>
            <a:spLocks noGrp="1"/>
          </p:cNvSpPr>
          <p:nvPr>
            <p:ph idx="1"/>
          </p:nvPr>
        </p:nvSpPr>
        <p:spPr/>
        <p:txBody>
          <a:bodyPr/>
          <a:lstStyle/>
          <a:p>
            <a:pPr eaLnBrk="1" hangingPunct="1">
              <a:defRPr/>
            </a:pPr>
            <a:r>
              <a:rPr lang="en-GB" b="1" dirty="0" smtClean="0"/>
              <a:t>There are FIVE(5) default methods in applets as listed below:</a:t>
            </a:r>
          </a:p>
          <a:p>
            <a:pPr marL="514350" indent="-514350" eaLnBrk="1" hangingPunct="1">
              <a:buFont typeface="+mj-lt"/>
              <a:buAutoNum type="arabicPeriod"/>
              <a:defRPr/>
            </a:pPr>
            <a:r>
              <a:rPr lang="en-GB" dirty="0" smtClean="0"/>
              <a:t> init ()</a:t>
            </a:r>
          </a:p>
          <a:p>
            <a:pPr marL="514350" indent="-514350" eaLnBrk="1" hangingPunct="1">
              <a:buFont typeface="+mj-lt"/>
              <a:buAutoNum type="arabicPeriod"/>
              <a:defRPr/>
            </a:pPr>
            <a:r>
              <a:rPr lang="en-GB" dirty="0" smtClean="0"/>
              <a:t> start ()</a:t>
            </a:r>
          </a:p>
          <a:p>
            <a:pPr marL="514350" indent="-514350" eaLnBrk="1" hangingPunct="1">
              <a:buFont typeface="+mj-lt"/>
              <a:buAutoNum type="arabicPeriod"/>
              <a:defRPr/>
            </a:pPr>
            <a:r>
              <a:rPr lang="en-GB" dirty="0" smtClean="0"/>
              <a:t> destroy ()</a:t>
            </a:r>
          </a:p>
          <a:p>
            <a:pPr marL="514350" indent="-514350" eaLnBrk="1" hangingPunct="1">
              <a:buFont typeface="+mj-lt"/>
              <a:buAutoNum type="arabicPeriod"/>
              <a:defRPr/>
            </a:pPr>
            <a:r>
              <a:rPr lang="en-GB" dirty="0" smtClean="0"/>
              <a:t> paint ()</a:t>
            </a:r>
          </a:p>
          <a:p>
            <a:pPr marL="514350" indent="-514350" eaLnBrk="1" hangingPunct="1">
              <a:buFont typeface="+mj-lt"/>
              <a:buAutoNum type="arabicPeriod"/>
              <a:defRPr/>
            </a:pPr>
            <a:r>
              <a:rPr lang="en-GB" dirty="0" smtClean="0"/>
              <a:t> stop ()</a:t>
            </a:r>
          </a:p>
          <a:p>
            <a:pPr eaLnBrk="1" hangingPunct="1">
              <a:defRPr/>
            </a:pPr>
            <a:r>
              <a:rPr lang="en-GB" dirty="0" smtClean="0"/>
              <a:t> </a:t>
            </a:r>
            <a:r>
              <a:rPr lang="en-GB" b="1" dirty="0" smtClean="0"/>
              <a:t>It is NOT compulsory to have all these methods in an Applet</a:t>
            </a:r>
          </a:p>
          <a:p>
            <a:pPr eaLnBrk="1" hangingPunct="1">
              <a:buFont typeface="Wingdings 2" pitchFamily="18" charset="2"/>
              <a:buNone/>
              <a:defRPr/>
            </a:pP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pPr eaLnBrk="1" hangingPunct="1"/>
            <a:r>
              <a:rPr lang="en-GB" dirty="0" smtClean="0"/>
              <a:t>Default Methods in class </a:t>
            </a:r>
            <a:r>
              <a:rPr lang="en-GB" dirty="0" err="1" smtClean="0"/>
              <a:t>JApplet</a:t>
            </a:r>
            <a:endParaRPr lang="en-GB" dirty="0" smtClean="0"/>
          </a:p>
        </p:txBody>
      </p:sp>
      <p:sp>
        <p:nvSpPr>
          <p:cNvPr id="14339" name="Content Placeholder 2"/>
          <p:cNvSpPr>
            <a:spLocks noGrp="1"/>
          </p:cNvSpPr>
          <p:nvPr>
            <p:ph idx="1"/>
          </p:nvPr>
        </p:nvSpPr>
        <p:spPr/>
        <p:txBody>
          <a:bodyPr>
            <a:normAutofit fontScale="92500" lnSpcReduction="10000"/>
          </a:bodyPr>
          <a:lstStyle/>
          <a:p>
            <a:pPr eaLnBrk="1" hangingPunct="1">
              <a:buNone/>
            </a:pPr>
            <a:r>
              <a:rPr lang="en-GB" b="1" dirty="0" smtClean="0"/>
              <a:t>public void init()</a:t>
            </a:r>
          </a:p>
          <a:p>
            <a:pPr eaLnBrk="1" hangingPunct="1"/>
            <a:r>
              <a:rPr lang="en-GB" dirty="0" smtClean="0"/>
              <a:t> This method acts as a constructor Invoked automatically by the system when Applet is launched in a browser</a:t>
            </a:r>
          </a:p>
          <a:p>
            <a:pPr eaLnBrk="1" hangingPunct="1">
              <a:buNone/>
            </a:pPr>
            <a:r>
              <a:rPr lang="en-GB" b="1" dirty="0" smtClean="0"/>
              <a:t>public void start()</a:t>
            </a:r>
          </a:p>
          <a:p>
            <a:pPr eaLnBrk="1" hangingPunct="1"/>
            <a:r>
              <a:rPr lang="en-GB" dirty="0" smtClean="0"/>
              <a:t> The start() method is called at least once in an applet's life, when the applet is started or restarted.</a:t>
            </a:r>
          </a:p>
          <a:p>
            <a:pPr eaLnBrk="1" hangingPunct="1"/>
            <a:r>
              <a:rPr lang="en-GB" dirty="0" smtClean="0"/>
              <a:t>In some cases it may be called more than once. Many applets you write will not have explicit start() methods and will merely inherit one from their super class. </a:t>
            </a:r>
          </a:p>
          <a:p>
            <a:pPr eaLnBrk="1" hangingPunct="1"/>
            <a:r>
              <a:rPr lang="en-GB" dirty="0" smtClean="0"/>
              <a:t>A start() method is often used to start any threads the applet will need while it runs.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GB" smtClean="0"/>
              <a:t>Default Methods in class JApplet</a:t>
            </a:r>
          </a:p>
        </p:txBody>
      </p:sp>
      <p:sp>
        <p:nvSpPr>
          <p:cNvPr id="15363" name="Content Placeholder 2"/>
          <p:cNvSpPr>
            <a:spLocks noGrp="1"/>
          </p:cNvSpPr>
          <p:nvPr>
            <p:ph idx="1"/>
          </p:nvPr>
        </p:nvSpPr>
        <p:spPr/>
        <p:txBody>
          <a:bodyPr>
            <a:normAutofit fontScale="92500" lnSpcReduction="10000"/>
          </a:bodyPr>
          <a:lstStyle/>
          <a:p>
            <a:pPr eaLnBrk="1" hangingPunct="1">
              <a:buNone/>
            </a:pPr>
            <a:r>
              <a:rPr lang="en-GB" b="1" dirty="0" smtClean="0"/>
              <a:t>public void stop()</a:t>
            </a:r>
          </a:p>
          <a:p>
            <a:pPr eaLnBrk="1" hangingPunct="1"/>
            <a:r>
              <a:rPr lang="en-GB" dirty="0" smtClean="0"/>
              <a:t> The stop() method is called at least once in an applet's life, when the browser leaves the page in which the applet is embedded. </a:t>
            </a:r>
          </a:p>
          <a:p>
            <a:pPr eaLnBrk="1" hangingPunct="1"/>
            <a:r>
              <a:rPr lang="en-GB" dirty="0" smtClean="0"/>
              <a:t>The applet's start() method will be called if at some later point the browser returns to the page containing the applet.</a:t>
            </a:r>
          </a:p>
          <a:p>
            <a:pPr eaLnBrk="1" hangingPunct="1"/>
            <a:r>
              <a:rPr lang="en-GB" dirty="0" smtClean="0"/>
              <a:t> In some cases the stop() method may be called multiple times in an applet's life. </a:t>
            </a:r>
          </a:p>
          <a:p>
            <a:pPr eaLnBrk="1" hangingPunct="1"/>
            <a:r>
              <a:rPr lang="en-GB" dirty="0" smtClean="0"/>
              <a:t>Many applets you write will not have explicit stop() methods and will merely inherit one from their </a:t>
            </a:r>
            <a:r>
              <a:rPr lang="en-GB" dirty="0" err="1" smtClean="0"/>
              <a:t>superclass</a:t>
            </a:r>
            <a:r>
              <a:rPr lang="en-GB"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pPr eaLnBrk="1" hangingPunct="1"/>
            <a:r>
              <a:rPr lang="en-GB" smtClean="0"/>
              <a:t>Default Methods in class JApplet</a:t>
            </a:r>
          </a:p>
        </p:txBody>
      </p:sp>
      <p:sp>
        <p:nvSpPr>
          <p:cNvPr id="16387" name="Content Placeholder 2"/>
          <p:cNvSpPr>
            <a:spLocks noGrp="1"/>
          </p:cNvSpPr>
          <p:nvPr>
            <p:ph idx="1"/>
          </p:nvPr>
        </p:nvSpPr>
        <p:spPr/>
        <p:txBody>
          <a:bodyPr/>
          <a:lstStyle/>
          <a:p>
            <a:pPr eaLnBrk="1" hangingPunct="1">
              <a:buNone/>
            </a:pPr>
            <a:r>
              <a:rPr lang="en-GB" b="1" dirty="0" smtClean="0"/>
              <a:t>public void destroy</a:t>
            </a:r>
          </a:p>
          <a:p>
            <a:pPr eaLnBrk="1" hangingPunct="1"/>
            <a:r>
              <a:rPr lang="en-GB" dirty="0" smtClean="0"/>
              <a:t> The destroy() method is called exactly once in an applet's life, just before the browser unloads the applet. </a:t>
            </a:r>
          </a:p>
          <a:p>
            <a:pPr eaLnBrk="1" hangingPunct="1"/>
            <a:r>
              <a:rPr lang="en-GB" dirty="0" smtClean="0"/>
              <a:t>This method is generally used to perform any final clean-up.</a:t>
            </a:r>
          </a:p>
          <a:p>
            <a:pPr eaLnBrk="1" hangingPunct="1">
              <a:buNone/>
            </a:pPr>
            <a:r>
              <a:rPr lang="en-GB" b="1" dirty="0" smtClean="0"/>
              <a:t>public void paint()</a:t>
            </a:r>
          </a:p>
          <a:p>
            <a:pPr eaLnBrk="1" hangingPunct="1"/>
            <a:r>
              <a:rPr lang="en-GB" dirty="0" smtClean="0"/>
              <a:t> This method is used for drawing using command </a:t>
            </a:r>
            <a:r>
              <a:rPr lang="en-GB" dirty="0" err="1" smtClean="0"/>
              <a:t>g.drawString</a:t>
            </a:r>
            <a:r>
              <a:rPr lang="en-GB" dirty="0" smtClean="0"/>
              <a:t>, </a:t>
            </a:r>
            <a:r>
              <a:rPr lang="en-GB" dirty="0" err="1" smtClean="0"/>
              <a:t>g.drawString</a:t>
            </a:r>
            <a:r>
              <a:rPr lang="en-GB" dirty="0" smtClean="0"/>
              <a:t>(), etc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143000"/>
          </a:xfrm>
        </p:spPr>
        <p:txBody>
          <a:bodyPr>
            <a:normAutofit/>
          </a:bodyPr>
          <a:lstStyle/>
          <a:p>
            <a:r>
              <a:rPr lang="en-US" sz="3200" b="1" dirty="0" smtClean="0"/>
              <a:t>Class Hierarchy for Applets</a:t>
            </a:r>
            <a:endParaRPr lang="en-US" sz="3200" dirty="0"/>
          </a:p>
        </p:txBody>
      </p:sp>
      <p:sp>
        <p:nvSpPr>
          <p:cNvPr id="3" name="Content Placeholder 2"/>
          <p:cNvSpPr>
            <a:spLocks noGrp="1"/>
          </p:cNvSpPr>
          <p:nvPr>
            <p:ph idx="1"/>
          </p:nvPr>
        </p:nvSpPr>
        <p:spPr>
          <a:xfrm>
            <a:off x="457200" y="1428736"/>
            <a:ext cx="5829312" cy="4389120"/>
          </a:xfrm>
        </p:spPr>
        <p:txBody>
          <a:bodyPr>
            <a:normAutofit/>
          </a:bodyPr>
          <a:lstStyle/>
          <a:p>
            <a:r>
              <a:rPr lang="en-US" sz="1800" dirty="0" smtClean="0">
                <a:latin typeface="+mj-lt"/>
              </a:rPr>
              <a:t>When we start writing any applet program we essentially import two packages namely – </a:t>
            </a:r>
            <a:r>
              <a:rPr lang="en-US" sz="1800" dirty="0" smtClean="0">
                <a:latin typeface="+mj-lt"/>
                <a:hlinkClick r:id="rId2"/>
              </a:rPr>
              <a:t>java</a:t>
            </a:r>
            <a:r>
              <a:rPr lang="en-US" sz="1800" dirty="0" smtClean="0">
                <a:latin typeface="+mj-lt"/>
              </a:rPr>
              <a:t>.awt and </a:t>
            </a:r>
            <a:r>
              <a:rPr lang="en-US" sz="1800" dirty="0" err="1" smtClean="0">
                <a:latin typeface="+mj-lt"/>
                <a:hlinkClick r:id="rId2"/>
              </a:rPr>
              <a:t>java</a:t>
            </a:r>
            <a:r>
              <a:rPr lang="en-US" sz="1800" dirty="0" err="1" smtClean="0">
                <a:latin typeface="+mj-lt"/>
              </a:rPr>
              <a:t>.applet</a:t>
            </a:r>
            <a:r>
              <a:rPr lang="en-US" sz="1800" dirty="0" smtClean="0">
                <a:latin typeface="+mj-lt"/>
              </a:rPr>
              <a:t>.</a:t>
            </a:r>
          </a:p>
          <a:p>
            <a:r>
              <a:rPr lang="en-US" sz="1800" dirty="0" smtClean="0">
                <a:latin typeface="+mj-lt"/>
              </a:rPr>
              <a:t>The </a:t>
            </a:r>
            <a:r>
              <a:rPr lang="en-US" sz="1800" dirty="0" err="1" smtClean="0">
                <a:latin typeface="+mj-lt"/>
              </a:rPr>
              <a:t>java.applet</a:t>
            </a:r>
            <a:r>
              <a:rPr lang="en-US" sz="1800" dirty="0" smtClean="0">
                <a:latin typeface="+mj-lt"/>
              </a:rPr>
              <a:t> package contains a class Applet which uses various interfaces such as </a:t>
            </a:r>
            <a:r>
              <a:rPr lang="en-US" sz="1800" dirty="0" err="1" smtClean="0">
                <a:latin typeface="+mj-lt"/>
              </a:rPr>
              <a:t>AppletContext</a:t>
            </a:r>
            <a:r>
              <a:rPr lang="en-US" sz="1800" dirty="0" smtClean="0">
                <a:latin typeface="+mj-lt"/>
              </a:rPr>
              <a:t>.</a:t>
            </a:r>
          </a:p>
          <a:p>
            <a:r>
              <a:rPr lang="en-US" sz="1800" dirty="0" smtClean="0">
                <a:latin typeface="+mj-lt"/>
              </a:rPr>
              <a:t> The applet class is an extension of Panel class belonging to java.awt package.</a:t>
            </a:r>
          </a:p>
          <a:p>
            <a:r>
              <a:rPr lang="en-US" sz="1800" dirty="0" smtClean="0">
                <a:latin typeface="+mj-lt"/>
              </a:rPr>
              <a:t>There is a Component class from java.awt package which derives several classes for components. </a:t>
            </a:r>
          </a:p>
          <a:p>
            <a:r>
              <a:rPr lang="en-US" sz="1800" dirty="0" smtClean="0">
                <a:latin typeface="+mj-lt"/>
              </a:rPr>
              <a:t>These classed include Check box, Choice, List, buttons and so on. The Component class in java.awt is an abstract class.</a:t>
            </a:r>
          </a:p>
          <a:p>
            <a:endParaRPr lang="en-US" sz="1800" dirty="0">
              <a:latin typeface="+mj-lt"/>
            </a:endParaRPr>
          </a:p>
        </p:txBody>
      </p:sp>
      <p:pic>
        <p:nvPicPr>
          <p:cNvPr id="94210" name="Picture 2"/>
          <p:cNvPicPr>
            <a:picLocks noChangeAspect="1" noChangeArrowheads="1"/>
          </p:cNvPicPr>
          <p:nvPr/>
        </p:nvPicPr>
        <p:blipFill>
          <a:blip r:embed="rId3"/>
          <a:srcRect/>
          <a:stretch>
            <a:fillRect/>
          </a:stretch>
        </p:blipFill>
        <p:spPr bwMode="auto">
          <a:xfrm>
            <a:off x="6215074" y="928670"/>
            <a:ext cx="2703520" cy="52071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92"/>
            <a:ext cx="8229600" cy="1143000"/>
          </a:xfrm>
        </p:spPr>
        <p:txBody>
          <a:bodyPr>
            <a:noAutofit/>
          </a:bodyPr>
          <a:lstStyle/>
          <a:p>
            <a:r>
              <a:rPr lang="en-US" sz="3200" dirty="0" smtClean="0"/>
              <a:t>Differences between applets and applications</a:t>
            </a:r>
            <a:endParaRPr lang="en-US" sz="3200" dirty="0"/>
          </a:p>
        </p:txBody>
      </p:sp>
      <p:pic>
        <p:nvPicPr>
          <p:cNvPr id="93186" name="Picture 2"/>
          <p:cNvPicPr>
            <a:picLocks noGrp="1" noChangeAspect="1" noChangeArrowheads="1"/>
          </p:cNvPicPr>
          <p:nvPr>
            <p:ph idx="1"/>
          </p:nvPr>
        </p:nvPicPr>
        <p:blipFill>
          <a:blip r:embed="rId2"/>
          <a:srcRect/>
          <a:stretch>
            <a:fillRect/>
          </a:stretch>
        </p:blipFill>
        <p:spPr bwMode="auto">
          <a:xfrm>
            <a:off x="571472" y="1000108"/>
            <a:ext cx="8286808" cy="578291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How to Passing Parameters to Applets</a:t>
            </a:r>
            <a:endParaRPr lang="en-US" sz="4000" dirty="0"/>
          </a:p>
        </p:txBody>
      </p:sp>
      <p:sp>
        <p:nvSpPr>
          <p:cNvPr id="3" name="Content Placeholder 2"/>
          <p:cNvSpPr>
            <a:spLocks noGrp="1"/>
          </p:cNvSpPr>
          <p:nvPr>
            <p:ph idx="1"/>
          </p:nvPr>
        </p:nvSpPr>
        <p:spPr/>
        <p:txBody>
          <a:bodyPr>
            <a:normAutofit fontScale="85000" lnSpcReduction="10000"/>
          </a:bodyPr>
          <a:lstStyle/>
          <a:p>
            <a:pPr>
              <a:buNone/>
            </a:pPr>
            <a:r>
              <a:rPr lang="en-US" sz="2200" dirty="0" smtClean="0">
                <a:latin typeface="+mj-lt"/>
                <a:hlinkClick r:id="rId2"/>
              </a:rPr>
              <a:t>Java</a:t>
            </a:r>
            <a:r>
              <a:rPr lang="en-US" sz="2200" dirty="0" smtClean="0">
                <a:latin typeface="+mj-lt"/>
              </a:rPr>
              <a:t> allows users to pass user-defined parameters to an applet with the help of &lt;PARAM&gt;tags. The &lt;PARAM&gt;tag has a NAME attribute which defines the name of the parameter and a VALUE attribute which specifies the value of the parameter. In the applet source code, the applet can refer to the parameter by its NAME to find its value. The syntax of the &lt;PARAM&gt;tag is:</a:t>
            </a:r>
          </a:p>
          <a:p>
            <a:pPr>
              <a:buNone/>
            </a:pPr>
            <a:r>
              <a:rPr lang="en-US" dirty="0" smtClean="0"/>
              <a:t> </a:t>
            </a:r>
          </a:p>
          <a:p>
            <a:pPr>
              <a:buNone/>
            </a:pPr>
            <a:r>
              <a:rPr lang="en-US" dirty="0" smtClean="0"/>
              <a:t>&lt;APPLET&gt; </a:t>
            </a:r>
          </a:p>
          <a:p>
            <a:pPr>
              <a:buNone/>
            </a:pPr>
            <a:r>
              <a:rPr lang="en-US" dirty="0" smtClean="0"/>
              <a:t>&lt;PARAMNAME=parameter1_name VALUE=parameter1_value&gt;</a:t>
            </a:r>
          </a:p>
          <a:p>
            <a:pPr>
              <a:buNone/>
            </a:pPr>
            <a:endParaRPr lang="en-IN" dirty="0" smtClean="0"/>
          </a:p>
          <a:p>
            <a:pPr>
              <a:buNone/>
            </a:pPr>
            <a:r>
              <a:rPr lang="en-US" dirty="0" smtClean="0"/>
              <a:t>&lt;APPLET&gt; </a:t>
            </a:r>
          </a:p>
          <a:p>
            <a:pPr>
              <a:buNone/>
            </a:pPr>
            <a:r>
              <a:rPr lang="en-US" dirty="0" smtClean="0"/>
              <a:t>&lt;PARAMNAME=text VALUE=This is an example of Parameter!!!&gt;</a:t>
            </a:r>
          </a:p>
          <a:p>
            <a:pPr>
              <a:buNone/>
            </a:pPr>
            <a:r>
              <a:rPr lang="en-US" dirty="0" smtClean="0"/>
              <a:t> &lt;/APPLET&gt;</a:t>
            </a:r>
          </a:p>
          <a:p>
            <a:pPr>
              <a:buNone/>
            </a:pPr>
            <a:endParaRPr lang="en-US" dirty="0" smtClean="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Lifecycle of applets</a:t>
            </a:r>
            <a:endParaRPr lang="en-US" dirty="0"/>
          </a:p>
        </p:txBody>
      </p:sp>
      <p:sp>
        <p:nvSpPr>
          <p:cNvPr id="3" name="Content Placeholder 2"/>
          <p:cNvSpPr>
            <a:spLocks noGrp="1"/>
          </p:cNvSpPr>
          <p:nvPr>
            <p:ph idx="1"/>
          </p:nvPr>
        </p:nvSpPr>
        <p:spPr/>
        <p:txBody>
          <a:bodyPr>
            <a:normAutofit/>
          </a:bodyPr>
          <a:lstStyle/>
          <a:p>
            <a:pPr fontAlgn="base">
              <a:buNone/>
            </a:pPr>
            <a:r>
              <a:rPr lang="en-US" sz="2000" dirty="0" smtClean="0">
                <a:latin typeface="+mj-lt"/>
              </a:rPr>
              <a:t>All these are available in AWT package  </a:t>
            </a:r>
            <a:r>
              <a:rPr lang="en-US" sz="2000" b="1" i="1" dirty="0" err="1" smtClean="0">
                <a:latin typeface="+mj-lt"/>
              </a:rPr>
              <a:t>java.awt.applet</a:t>
            </a:r>
            <a:r>
              <a:rPr lang="en-US" sz="2000" b="1" i="1" dirty="0" smtClean="0">
                <a:latin typeface="+mj-lt"/>
              </a:rPr>
              <a:t>.*</a:t>
            </a:r>
            <a:r>
              <a:rPr lang="en-US" sz="2000" dirty="0" smtClean="0">
                <a:latin typeface="+mj-lt"/>
              </a:rPr>
              <a:t> and in order ton import paint (Graphics g) we do use  </a:t>
            </a:r>
            <a:r>
              <a:rPr lang="en-US" sz="2000" b="1" i="1" dirty="0" err="1" smtClean="0">
                <a:latin typeface="+mj-lt"/>
              </a:rPr>
              <a:t>java.awt.component</a:t>
            </a:r>
            <a:r>
              <a:rPr lang="en-US" sz="2000" dirty="0" smtClean="0">
                <a:latin typeface="+mj-lt"/>
              </a:rPr>
              <a:t> package </a:t>
            </a:r>
          </a:p>
          <a:p>
            <a:pPr fontAlgn="base">
              <a:buNone/>
            </a:pPr>
            <a:r>
              <a:rPr lang="en-US" sz="2000" b="1" dirty="0" smtClean="0">
                <a:latin typeface="+mj-lt"/>
              </a:rPr>
              <a:t>Method 1: </a:t>
            </a:r>
            <a:r>
              <a:rPr lang="en-US" sz="2000" dirty="0" smtClean="0">
                <a:latin typeface="+mj-lt"/>
              </a:rPr>
              <a:t>init()</a:t>
            </a:r>
            <a:r>
              <a:rPr lang="en-US" sz="2000" b="1" dirty="0" smtClean="0">
                <a:latin typeface="+mj-lt"/>
              </a:rPr>
              <a:t> </a:t>
            </a:r>
            <a:r>
              <a:rPr lang="en-US" sz="2000" dirty="0" smtClean="0">
                <a:latin typeface="+mj-lt"/>
              </a:rPr>
              <a:t> </a:t>
            </a:r>
          </a:p>
          <a:p>
            <a:pPr fontAlgn="base"/>
            <a:r>
              <a:rPr lang="en-US" sz="2000" dirty="0" smtClean="0">
                <a:latin typeface="+mj-lt"/>
              </a:rPr>
              <a:t>This is the first method to be called</a:t>
            </a:r>
          </a:p>
          <a:p>
            <a:pPr fontAlgn="base"/>
            <a:r>
              <a:rPr lang="en-US" sz="2000" dirty="0" smtClean="0">
                <a:latin typeface="+mj-lt"/>
              </a:rPr>
              <a:t>Variables can be initialized here</a:t>
            </a:r>
          </a:p>
          <a:p>
            <a:pPr fontAlgn="base"/>
            <a:r>
              <a:rPr lang="en-US" sz="2000" dirty="0" smtClean="0">
                <a:latin typeface="+mj-lt"/>
              </a:rPr>
              <a:t>This method can be called only once during the run time of the applet</a:t>
            </a:r>
          </a:p>
          <a:p>
            <a:pPr fontAlgn="base"/>
            <a:r>
              <a:rPr lang="en-US" sz="2000" dirty="0" smtClean="0">
                <a:latin typeface="+mj-lt"/>
              </a:rPr>
              <a:t>It is invoked at the time of Initialization</a:t>
            </a:r>
          </a:p>
          <a:p>
            <a:pPr fontAlgn="base">
              <a:buNone/>
            </a:pPr>
            <a:r>
              <a:rPr lang="en-IN" sz="2000" b="1" dirty="0" smtClean="0">
                <a:latin typeface="+mj-lt"/>
              </a:rPr>
              <a:t>Syntax</a:t>
            </a:r>
            <a:r>
              <a:rPr lang="en-IN" sz="2000" dirty="0" smtClean="0">
                <a:latin typeface="+mj-lt"/>
              </a:rPr>
              <a:t>: </a:t>
            </a:r>
          </a:p>
          <a:p>
            <a:pPr fontAlgn="base">
              <a:buNone/>
            </a:pPr>
            <a:r>
              <a:rPr lang="en-US" sz="2000" dirty="0" smtClean="0"/>
              <a:t>public void init() { // To initialize objects } </a:t>
            </a:r>
            <a:endParaRPr lang="en-US" sz="2000" dirty="0" smtClean="0">
              <a:latin typeface="+mj-lt"/>
            </a:endParaRPr>
          </a:p>
          <a:p>
            <a:pPr>
              <a:buNone/>
            </a:pPr>
            <a:endParaRPr lang="en-US"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857916"/>
          </a:xfrm>
        </p:spPr>
        <p:txBody>
          <a:bodyPr>
            <a:normAutofit/>
          </a:bodyPr>
          <a:lstStyle/>
          <a:p>
            <a:pPr fontAlgn="base">
              <a:buNone/>
            </a:pPr>
            <a:r>
              <a:rPr lang="en-US" sz="1800" b="1" dirty="0" smtClean="0"/>
              <a:t>Method 2: </a:t>
            </a:r>
            <a:r>
              <a:rPr lang="en-US" sz="1800" dirty="0" smtClean="0"/>
              <a:t>start()  </a:t>
            </a:r>
          </a:p>
          <a:p>
            <a:pPr fontAlgn="base"/>
            <a:r>
              <a:rPr lang="en-US" sz="1800" dirty="0" smtClean="0"/>
              <a:t>This method is called after init() method</a:t>
            </a:r>
          </a:p>
          <a:p>
            <a:pPr fontAlgn="base"/>
            <a:r>
              <a:rPr lang="en-US" sz="1800" dirty="0" smtClean="0"/>
              <a:t>start() method is used for starting the applet</a:t>
            </a:r>
          </a:p>
          <a:p>
            <a:pPr fontAlgn="base"/>
            <a:r>
              <a:rPr lang="en-US" sz="1800" dirty="0" smtClean="0"/>
              <a:t>It is also called to restart an applet after it has been stopped.</a:t>
            </a:r>
          </a:p>
          <a:p>
            <a:pPr fontAlgn="base">
              <a:buNone/>
            </a:pPr>
            <a:r>
              <a:rPr lang="en-US" sz="1800" b="1" dirty="0" smtClean="0"/>
              <a:t>Syntax:</a:t>
            </a:r>
            <a:r>
              <a:rPr lang="en-US" sz="1800" dirty="0" smtClean="0"/>
              <a:t> </a:t>
            </a:r>
          </a:p>
          <a:p>
            <a:r>
              <a:rPr lang="en-US" sz="1800" dirty="0" smtClean="0"/>
              <a:t>public void start() { // To start the applet code }</a:t>
            </a:r>
          </a:p>
          <a:p>
            <a:endParaRPr lang="en-IN" sz="1800" dirty="0" smtClean="0"/>
          </a:p>
          <a:p>
            <a:endParaRPr lang="en-IN" sz="1800" dirty="0" smtClean="0"/>
          </a:p>
          <a:p>
            <a:pPr fontAlgn="base">
              <a:buNone/>
            </a:pPr>
            <a:r>
              <a:rPr lang="en-US" sz="1800" b="1" dirty="0" smtClean="0"/>
              <a:t>Method 3: paint()</a:t>
            </a:r>
            <a:r>
              <a:rPr lang="en-US" sz="1800" dirty="0" smtClean="0"/>
              <a:t> </a:t>
            </a:r>
          </a:p>
          <a:p>
            <a:pPr fontAlgn="base"/>
            <a:r>
              <a:rPr lang="en-US" sz="1800" dirty="0" smtClean="0"/>
              <a:t>void paint(Graphics g){ }paint() method is used for painting any shapes like square, rectangle, trapeziums, etc.</a:t>
            </a:r>
          </a:p>
          <a:p>
            <a:pPr fontAlgn="base"/>
            <a:r>
              <a:rPr lang="en-US" sz="1800" dirty="0" smtClean="0"/>
              <a:t>paint() method has one parameter of type Graphics Class, this Graphics class enables the painting features in an applet.</a:t>
            </a:r>
          </a:p>
          <a:p>
            <a:pPr fontAlgn="base"/>
            <a:r>
              <a:rPr lang="en-US" sz="1800" dirty="0" smtClean="0"/>
              <a:t>This parameter will contain the graphics context, which is used whenever output for the applet is required.</a:t>
            </a:r>
          </a:p>
          <a:p>
            <a:pPr fontAlgn="base">
              <a:buNone/>
            </a:pPr>
            <a:r>
              <a:rPr lang="en-US" sz="1800" b="1" dirty="0" smtClean="0"/>
              <a:t>Syntax:</a:t>
            </a:r>
            <a:r>
              <a:rPr lang="en-US" sz="1800" dirty="0" smtClean="0"/>
              <a:t> </a:t>
            </a:r>
          </a:p>
          <a:p>
            <a:r>
              <a:rPr lang="en-US" sz="1800" dirty="0" smtClean="0"/>
              <a:t>public void paint(Graphics </a:t>
            </a:r>
            <a:r>
              <a:rPr lang="en-US" sz="1800" dirty="0" err="1" smtClean="0"/>
              <a:t>graphics</a:t>
            </a:r>
            <a:r>
              <a:rPr lang="en-US" sz="1800" dirty="0" smtClean="0"/>
              <a:t>) { // Any shape's code }</a:t>
            </a:r>
            <a:endParaRPr lang="en-US" sz="1800" dirty="0"/>
          </a:p>
        </p:txBody>
      </p:sp>
      <p:pic>
        <p:nvPicPr>
          <p:cNvPr id="95234" name="Picture 2"/>
          <p:cNvPicPr>
            <a:picLocks noChangeAspect="1" noChangeArrowheads="1"/>
          </p:cNvPicPr>
          <p:nvPr/>
        </p:nvPicPr>
        <p:blipFill>
          <a:blip r:embed="rId2"/>
          <a:srcRect/>
          <a:stretch>
            <a:fillRect/>
          </a:stretch>
        </p:blipFill>
        <p:spPr bwMode="auto">
          <a:xfrm>
            <a:off x="6715140" y="642918"/>
            <a:ext cx="1882775" cy="292895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GB" smtClean="0"/>
              <a:t>Direct Positioning</a:t>
            </a:r>
          </a:p>
        </p:txBody>
      </p:sp>
      <p:sp>
        <p:nvSpPr>
          <p:cNvPr id="54275" name="Content Placeholder 2"/>
          <p:cNvSpPr>
            <a:spLocks noGrp="1"/>
          </p:cNvSpPr>
          <p:nvPr>
            <p:ph idx="1"/>
          </p:nvPr>
        </p:nvSpPr>
        <p:spPr/>
        <p:txBody>
          <a:bodyPr/>
          <a:lstStyle/>
          <a:p>
            <a:pPr eaLnBrk="1" hangingPunct="1"/>
            <a:r>
              <a:rPr lang="en-GB" smtClean="0"/>
              <a:t>You can place a component at a specific &lt;x,y&gt; position</a:t>
            </a:r>
          </a:p>
          <a:p>
            <a:pPr eaLnBrk="1" hangingPunct="1"/>
            <a:r>
              <a:rPr lang="en-GB" smtClean="0"/>
              <a:t>Method</a:t>
            </a:r>
          </a:p>
          <a:p>
            <a:pPr eaLnBrk="1" hangingPunct="1">
              <a:buFont typeface="Wingdings 2" pitchFamily="18" charset="2"/>
              <a:buNone/>
            </a:pPr>
            <a:r>
              <a:rPr lang="en-GB" smtClean="0"/>
              <a:t>- choose not to use a Layout Manager setLayout( null );</a:t>
            </a:r>
          </a:p>
          <a:p>
            <a:pPr eaLnBrk="1" hangingPunct="1">
              <a:buFont typeface="Wingdings 2" pitchFamily="18" charset="2"/>
              <a:buNone/>
            </a:pPr>
            <a:r>
              <a:rPr lang="en-GB" smtClean="0"/>
              <a:t>- position components with the method </a:t>
            </a:r>
            <a:r>
              <a:rPr lang="en-GB" b="1" smtClean="0"/>
              <a:t>setLocation </a:t>
            </a:r>
            <a:r>
              <a:rPr lang="en-GB" smtClean="0"/>
              <a:t>and </a:t>
            </a:r>
            <a:r>
              <a:rPr lang="en-GB" b="1" smtClean="0"/>
              <a:t>setSize.</a:t>
            </a:r>
          </a:p>
          <a:p>
            <a:pPr eaLnBrk="1" hangingPunct="1"/>
            <a:r>
              <a:rPr lang="en-GB" smtClean="0"/>
              <a:t>setLocation(int x, int y);</a:t>
            </a:r>
          </a:p>
          <a:p>
            <a:pPr eaLnBrk="1" hangingPunct="1"/>
            <a:r>
              <a:rPr lang="en-GB" smtClean="0"/>
              <a:t>setSize(int width, int height);</a:t>
            </a:r>
          </a:p>
          <a:p>
            <a:pPr eaLnBrk="1" hangingPunct="1"/>
            <a:r>
              <a:rPr lang="en-GB" b="1" smtClean="0"/>
              <a:t>OR</a:t>
            </a:r>
          </a:p>
          <a:p>
            <a:pPr eaLnBrk="1" hangingPunct="1"/>
            <a:r>
              <a:rPr lang="en-GB" smtClean="0"/>
              <a:t>setBounds(int x, int y, int width, int height);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GB" smtClean="0"/>
              <a:t>Contents</a:t>
            </a:r>
          </a:p>
        </p:txBody>
      </p:sp>
      <p:sp>
        <p:nvSpPr>
          <p:cNvPr id="7171" name="Content Placeholder 2"/>
          <p:cNvSpPr>
            <a:spLocks noGrp="1"/>
          </p:cNvSpPr>
          <p:nvPr>
            <p:ph idx="1"/>
          </p:nvPr>
        </p:nvSpPr>
        <p:spPr/>
        <p:txBody>
          <a:bodyPr>
            <a:normAutofit lnSpcReduction="10000"/>
          </a:bodyPr>
          <a:lstStyle/>
          <a:p>
            <a:pPr eaLnBrk="1" hangingPunct="1"/>
            <a:r>
              <a:rPr lang="en-GB" smtClean="0"/>
              <a:t>Applet Overview,  Applet Default Methods,  GUI</a:t>
            </a:r>
          </a:p>
          <a:p>
            <a:pPr eaLnBrk="1" hangingPunct="1"/>
            <a:r>
              <a:rPr lang="en-GB" smtClean="0"/>
              <a:t> Swing Components</a:t>
            </a:r>
          </a:p>
          <a:p>
            <a:pPr eaLnBrk="1" hangingPunct="1"/>
            <a:r>
              <a:rPr lang="en-GB" smtClean="0"/>
              <a:t> Jlabel,  JTextField,  Jbutton</a:t>
            </a:r>
          </a:p>
          <a:p>
            <a:pPr eaLnBrk="1" hangingPunct="1"/>
            <a:r>
              <a:rPr lang="en-GB" smtClean="0"/>
              <a:t> JRadioButton</a:t>
            </a:r>
          </a:p>
          <a:p>
            <a:pPr eaLnBrk="1" hangingPunct="1"/>
            <a:r>
              <a:rPr lang="en-GB" smtClean="0"/>
              <a:t> JCheckBox</a:t>
            </a:r>
          </a:p>
          <a:p>
            <a:pPr eaLnBrk="1" hangingPunct="1"/>
            <a:r>
              <a:rPr lang="en-GB" smtClean="0"/>
              <a:t> Jpanels</a:t>
            </a:r>
          </a:p>
          <a:p>
            <a:pPr eaLnBrk="1" hangingPunct="1"/>
            <a:r>
              <a:rPr lang="en-GB" smtClean="0"/>
              <a:t> Layout Managers</a:t>
            </a:r>
          </a:p>
          <a:p>
            <a:pPr eaLnBrk="1" hangingPunct="1"/>
            <a:r>
              <a:rPr lang="en-GB" smtClean="0"/>
              <a:t> FlowLayout, GridLayout, BorderLayout</a:t>
            </a:r>
          </a:p>
          <a:p>
            <a:pPr eaLnBrk="1" hangingPunct="1"/>
            <a:r>
              <a:rPr lang="en-GB" smtClean="0"/>
              <a:t> Direct Positioning</a:t>
            </a:r>
          </a:p>
          <a:p>
            <a:pPr eaLnBrk="1" hangingPunct="1"/>
            <a:r>
              <a:rPr lang="en-GB" smtClean="0"/>
              <a:t> Case Studies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500726"/>
          </a:xfrm>
        </p:spPr>
        <p:txBody>
          <a:bodyPr>
            <a:normAutofit fontScale="92500" lnSpcReduction="20000"/>
          </a:bodyPr>
          <a:lstStyle/>
          <a:p>
            <a:pPr>
              <a:buNone/>
            </a:pPr>
            <a:r>
              <a:rPr lang="en-US" dirty="0" smtClean="0"/>
              <a:t>import </a:t>
            </a:r>
            <a:r>
              <a:rPr lang="en-US" dirty="0" err="1" smtClean="0"/>
              <a:t>javax.swing</a:t>
            </a:r>
            <a:r>
              <a:rPr lang="en-US" dirty="0" smtClean="0"/>
              <a:t>.*;</a:t>
            </a:r>
          </a:p>
          <a:p>
            <a:pPr>
              <a:buNone/>
            </a:pPr>
            <a:r>
              <a:rPr lang="en-US" dirty="0" smtClean="0"/>
              <a:t>import java.awt.*;</a:t>
            </a:r>
          </a:p>
          <a:p>
            <a:pPr>
              <a:buNone/>
            </a:pPr>
            <a:r>
              <a:rPr lang="en-US" dirty="0" smtClean="0"/>
              <a:t>public class </a:t>
            </a:r>
            <a:r>
              <a:rPr lang="en-US" dirty="0" err="1" smtClean="0"/>
              <a:t>Nolayout</a:t>
            </a:r>
            <a:r>
              <a:rPr lang="en-US" dirty="0" smtClean="0"/>
              <a:t> extends </a:t>
            </a:r>
            <a:r>
              <a:rPr lang="en-US" dirty="0" err="1" smtClean="0"/>
              <a:t>JApplet</a:t>
            </a:r>
            <a:r>
              <a:rPr lang="en-US" dirty="0" smtClean="0"/>
              <a:t> {</a:t>
            </a:r>
          </a:p>
          <a:p>
            <a:pPr>
              <a:buNone/>
            </a:pPr>
            <a:r>
              <a:rPr lang="en-US" dirty="0" smtClean="0"/>
              <a:t>  private </a:t>
            </a:r>
            <a:r>
              <a:rPr lang="en-US" dirty="0" err="1" smtClean="0"/>
              <a:t>JButton</a:t>
            </a:r>
            <a:r>
              <a:rPr lang="en-US" dirty="0" smtClean="0"/>
              <a:t> button1;</a:t>
            </a:r>
          </a:p>
          <a:p>
            <a:pPr>
              <a:buNone/>
            </a:pPr>
            <a:r>
              <a:rPr lang="en-US" dirty="0" smtClean="0"/>
              <a:t>  public void init( ) {</a:t>
            </a:r>
          </a:p>
          <a:p>
            <a:pPr>
              <a:buNone/>
            </a:pPr>
            <a:r>
              <a:rPr lang="en-US" dirty="0" smtClean="0"/>
              <a:t>	Container con = </a:t>
            </a:r>
            <a:r>
              <a:rPr lang="en-US" dirty="0" err="1" smtClean="0"/>
              <a:t>getContentPane</a:t>
            </a:r>
            <a:r>
              <a:rPr lang="en-US" dirty="0" smtClean="0"/>
              <a:t>( );</a:t>
            </a:r>
          </a:p>
          <a:p>
            <a:pPr>
              <a:buNone/>
            </a:pPr>
            <a:r>
              <a:rPr lang="en-US" dirty="0" smtClean="0"/>
              <a:t>	button1 = new </a:t>
            </a:r>
            <a:r>
              <a:rPr lang="en-US" dirty="0" err="1" smtClean="0"/>
              <a:t>JButton</a:t>
            </a:r>
            <a:r>
              <a:rPr lang="en-US" dirty="0" smtClean="0"/>
              <a:t>("Channel 1");</a:t>
            </a:r>
          </a:p>
          <a:p>
            <a:pPr>
              <a:buNone/>
            </a:pPr>
            <a:r>
              <a:rPr lang="en-US" dirty="0" smtClean="0"/>
              <a:t>	button1.setLocation(20,40);</a:t>
            </a:r>
          </a:p>
          <a:p>
            <a:pPr>
              <a:buNone/>
            </a:pPr>
            <a:r>
              <a:rPr lang="en-US" dirty="0" smtClean="0"/>
              <a:t>	button1.setSize(60,15); </a:t>
            </a:r>
          </a:p>
          <a:p>
            <a:pPr>
              <a:buNone/>
            </a:pPr>
            <a:r>
              <a:rPr lang="en-US" dirty="0" smtClean="0"/>
              <a:t>	//button1.setBounds(70,200,70,20);</a:t>
            </a:r>
          </a:p>
          <a:p>
            <a:pPr>
              <a:buNone/>
            </a:pPr>
            <a:r>
              <a:rPr lang="en-US" dirty="0" smtClean="0"/>
              <a:t>	</a:t>
            </a:r>
            <a:r>
              <a:rPr lang="en-US" dirty="0" err="1" smtClean="0"/>
              <a:t>con.add</a:t>
            </a:r>
            <a:r>
              <a:rPr lang="en-US" dirty="0" smtClean="0"/>
              <a:t>(button1);</a:t>
            </a:r>
          </a:p>
          <a:p>
            <a:pPr>
              <a:buNone/>
            </a:pPr>
            <a:r>
              <a:rPr lang="en-US" dirty="0" smtClean="0"/>
              <a:t>	</a:t>
            </a:r>
            <a:r>
              <a:rPr lang="en-US" dirty="0" err="1" smtClean="0"/>
              <a:t>con.add</a:t>
            </a:r>
            <a:r>
              <a:rPr lang="en-US" dirty="0" smtClean="0"/>
              <a:t>(</a:t>
            </a:r>
            <a:r>
              <a:rPr lang="en-US" dirty="0" err="1" smtClean="0"/>
              <a:t>channelLabel</a:t>
            </a:r>
            <a:r>
              <a:rPr lang="en-US" dirty="0" smtClean="0"/>
              <a:t>);</a:t>
            </a:r>
          </a:p>
          <a:p>
            <a:pPr>
              <a:buNone/>
            </a:pPr>
            <a:r>
              <a:rPr lang="en-US" dirty="0" smtClean="0"/>
              <a:t>	}</a:t>
            </a:r>
          </a:p>
          <a:p>
            <a:pPr>
              <a:buNone/>
            </a:pP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0"/>
          </a:xfrm>
        </p:spPr>
        <p:txBody>
          <a:bodyPr>
            <a:noAutofit/>
          </a:bodyPr>
          <a:lstStyle/>
          <a:p>
            <a:r>
              <a:rPr lang="en-US" sz="2000" b="1" dirty="0" smtClean="0"/>
              <a:t>Write a. Java Applet that sets the background color to cyan and foreground color to red and outputs a string message "A simple Applet”</a:t>
            </a:r>
            <a:endParaRPr lang="en-US" sz="2000" b="1"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85720" y="1714488"/>
            <a:ext cx="8429684" cy="459683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smtClean="0"/>
              <a:t>Graphical User Interface (GUI)</a:t>
            </a:r>
          </a:p>
        </p:txBody>
      </p:sp>
      <p:sp>
        <p:nvSpPr>
          <p:cNvPr id="17411" name="Content Placeholder 2"/>
          <p:cNvSpPr>
            <a:spLocks noGrp="1"/>
          </p:cNvSpPr>
          <p:nvPr>
            <p:ph idx="1"/>
          </p:nvPr>
        </p:nvSpPr>
        <p:spPr/>
        <p:txBody>
          <a:bodyPr/>
          <a:lstStyle/>
          <a:p>
            <a:pPr eaLnBrk="1" hangingPunct="1"/>
            <a:r>
              <a:rPr lang="en-GB" smtClean="0"/>
              <a:t> GUI enables interactivity with the user using graphical components such as button, textfield, etc</a:t>
            </a:r>
          </a:p>
          <a:p>
            <a:pPr eaLnBrk="1" hangingPunct="1"/>
            <a:r>
              <a:rPr lang="en-GB" smtClean="0"/>
              <a:t> Graphical User Interface (GUI)</a:t>
            </a:r>
          </a:p>
          <a:p>
            <a:pPr eaLnBrk="1" hangingPunct="1"/>
            <a:r>
              <a:rPr lang="en-GB" smtClean="0"/>
              <a:t> Gives program distinctive “look” and “feel”</a:t>
            </a:r>
          </a:p>
          <a:p>
            <a:pPr eaLnBrk="1" hangingPunct="1"/>
            <a:r>
              <a:rPr lang="en-GB" smtClean="0"/>
              <a:t> Provides users with basic level of familiarity</a:t>
            </a:r>
          </a:p>
          <a:p>
            <a:pPr eaLnBrk="1" hangingPunct="1"/>
            <a:r>
              <a:rPr lang="en-GB" smtClean="0"/>
              <a:t> Built from GUI components (controls, widgets, etc.)</a:t>
            </a:r>
          </a:p>
          <a:p>
            <a:pPr eaLnBrk="1" hangingPunct="1"/>
            <a:r>
              <a:rPr lang="en-GB" smtClean="0"/>
              <a:t> User interacts with GUI component via mouse, keyboard, etc.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smtClean="0"/>
              <a:t>Graphical User Interface</a:t>
            </a:r>
          </a:p>
        </p:txBody>
      </p:sp>
      <p:sp>
        <p:nvSpPr>
          <p:cNvPr id="18435" name="Content Placeholder 2"/>
          <p:cNvSpPr>
            <a:spLocks noGrp="1"/>
          </p:cNvSpPr>
          <p:nvPr>
            <p:ph idx="1"/>
          </p:nvPr>
        </p:nvSpPr>
        <p:spPr/>
        <p:txBody>
          <a:bodyPr/>
          <a:lstStyle/>
          <a:p>
            <a:pPr eaLnBrk="1" hangingPunct="1"/>
            <a:r>
              <a:rPr lang="en-GB" smtClean="0"/>
              <a:t> THREE (3) elements that we need to have in developing an Applet is the following:</a:t>
            </a:r>
          </a:p>
          <a:p>
            <a:pPr eaLnBrk="1" hangingPunct="1"/>
            <a:r>
              <a:rPr lang="en-GB" smtClean="0"/>
              <a:t>CONTAINER</a:t>
            </a:r>
          </a:p>
          <a:p>
            <a:pPr eaLnBrk="1" hangingPunct="1"/>
            <a:r>
              <a:rPr lang="en-GB" smtClean="0"/>
              <a:t>COMPONENTS</a:t>
            </a:r>
          </a:p>
          <a:p>
            <a:pPr eaLnBrk="1" hangingPunct="1"/>
            <a:r>
              <a:rPr lang="en-GB" smtClean="0"/>
              <a:t>LAYOUT MANAGER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smtClean="0"/>
              <a:t>Graphical User Interface</a:t>
            </a:r>
          </a:p>
        </p:txBody>
      </p:sp>
      <p:sp>
        <p:nvSpPr>
          <p:cNvPr id="19459" name="Content Placeholder 2"/>
          <p:cNvSpPr>
            <a:spLocks noGrp="1"/>
          </p:cNvSpPr>
          <p:nvPr>
            <p:ph idx="1"/>
          </p:nvPr>
        </p:nvSpPr>
        <p:spPr>
          <a:xfrm>
            <a:off x="457200" y="1968838"/>
            <a:ext cx="8229600" cy="4389120"/>
          </a:xfrm>
        </p:spPr>
        <p:txBody>
          <a:bodyPr>
            <a:normAutofit fontScale="92500" lnSpcReduction="20000"/>
          </a:bodyPr>
          <a:lstStyle/>
          <a:p>
            <a:pPr eaLnBrk="1" hangingPunct="1"/>
            <a:r>
              <a:rPr lang="en-GB" dirty="0" smtClean="0"/>
              <a:t> Components: Graphical components (such as button, label, etc) that enables interactivity between user and computer/machine.</a:t>
            </a:r>
          </a:p>
          <a:p>
            <a:pPr eaLnBrk="1" hangingPunct="1"/>
            <a:r>
              <a:rPr lang="en-GB" dirty="0" smtClean="0"/>
              <a:t> Components should be created in method init() of an applet</a:t>
            </a:r>
          </a:p>
          <a:p>
            <a:pPr eaLnBrk="1" hangingPunct="1"/>
            <a:r>
              <a:rPr lang="en-GB" dirty="0" smtClean="0"/>
              <a:t>Container: A space where we put all the components above</a:t>
            </a:r>
          </a:p>
          <a:p>
            <a:pPr eaLnBrk="1" hangingPunct="1"/>
            <a:r>
              <a:rPr lang="en-GB" dirty="0" smtClean="0"/>
              <a:t>Example: Container </a:t>
            </a:r>
            <a:r>
              <a:rPr lang="en-GB" dirty="0" err="1" smtClean="0"/>
              <a:t>container</a:t>
            </a:r>
            <a:r>
              <a:rPr lang="en-GB" dirty="0" smtClean="0"/>
              <a:t> = </a:t>
            </a:r>
            <a:r>
              <a:rPr lang="en-GB" dirty="0" err="1" smtClean="0"/>
              <a:t>getContentPane</a:t>
            </a:r>
            <a:r>
              <a:rPr lang="en-GB" dirty="0" smtClean="0"/>
              <a:t>();</a:t>
            </a:r>
          </a:p>
          <a:p>
            <a:pPr eaLnBrk="1" hangingPunct="1"/>
            <a:r>
              <a:rPr lang="en-GB" dirty="0" smtClean="0"/>
              <a:t> All Applet programs that has GUI must have container to hold the components</a:t>
            </a:r>
          </a:p>
          <a:p>
            <a:pPr eaLnBrk="1" hangingPunct="1"/>
            <a:r>
              <a:rPr lang="en-GB" dirty="0" smtClean="0"/>
              <a:t> Command add is used to place components in a container</a:t>
            </a:r>
          </a:p>
          <a:p>
            <a:pPr eaLnBrk="1" hangingPunct="1"/>
            <a:r>
              <a:rPr lang="en-GB" dirty="0" smtClean="0"/>
              <a:t>Layout Manager: To determine how we are going arrange the components in the container</a:t>
            </a:r>
          </a:p>
          <a:p>
            <a:pPr eaLnBrk="1" hangingPunct="1"/>
            <a:endParaRPr lang="en-GB" dirty="0" smtClean="0"/>
          </a:p>
          <a:p>
            <a:pPr eaLnBrk="1" hangingPunct="1"/>
            <a:endParaRPr lang="en-GB"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smtClean="0"/>
              <a:t>Some basic GUI components</a:t>
            </a:r>
          </a:p>
        </p:txBody>
      </p:sp>
      <p:sp>
        <p:nvSpPr>
          <p:cNvPr id="20483" name="Content Placeholder 2"/>
          <p:cNvSpPr>
            <a:spLocks noGrp="1"/>
          </p:cNvSpPr>
          <p:nvPr>
            <p:ph idx="1"/>
          </p:nvPr>
        </p:nvSpPr>
        <p:spPr/>
        <p:txBody>
          <a:bodyPr>
            <a:normAutofit fontScale="92500"/>
          </a:bodyPr>
          <a:lstStyle/>
          <a:p>
            <a:pPr eaLnBrk="1" hangingPunct="1"/>
            <a:r>
              <a:rPr lang="en-GB" sz="2000" b="1" smtClean="0"/>
              <a:t>Component Description</a:t>
            </a:r>
          </a:p>
          <a:p>
            <a:pPr eaLnBrk="1" hangingPunct="1"/>
            <a:r>
              <a:rPr lang="en-GB" sz="2000" b="1" smtClean="0"/>
              <a:t>JLabel </a:t>
            </a:r>
            <a:r>
              <a:rPr lang="en-GB" sz="2000" smtClean="0"/>
              <a:t>An area where uneditable text or icons can be displayed.</a:t>
            </a:r>
          </a:p>
          <a:p>
            <a:pPr eaLnBrk="1" hangingPunct="1"/>
            <a:r>
              <a:rPr lang="en-GB" sz="2000" b="1" smtClean="0"/>
              <a:t>JTextField </a:t>
            </a:r>
            <a:r>
              <a:rPr lang="en-GB" sz="2000" smtClean="0"/>
              <a:t>An area in which the user inputs data from the keyboard. The area can also display information.</a:t>
            </a:r>
          </a:p>
          <a:p>
            <a:pPr eaLnBrk="1" hangingPunct="1"/>
            <a:r>
              <a:rPr lang="en-GB" sz="2000" b="1" smtClean="0"/>
              <a:t>JButton </a:t>
            </a:r>
            <a:r>
              <a:rPr lang="en-GB" sz="2000" smtClean="0"/>
              <a:t>An area that triggers an event when clicked.</a:t>
            </a:r>
          </a:p>
          <a:p>
            <a:pPr eaLnBrk="1" hangingPunct="1"/>
            <a:r>
              <a:rPr lang="en-GB" sz="2000" b="1" smtClean="0"/>
              <a:t>JCheckBox </a:t>
            </a:r>
            <a:r>
              <a:rPr lang="en-GB" sz="2000" smtClean="0"/>
              <a:t>A GUI component that is either selected or not selected.</a:t>
            </a:r>
          </a:p>
          <a:p>
            <a:pPr eaLnBrk="1" hangingPunct="1"/>
            <a:r>
              <a:rPr lang="en-GB" sz="2000" b="1" smtClean="0"/>
              <a:t>JComboBox </a:t>
            </a:r>
            <a:r>
              <a:rPr lang="en-GB" sz="2000" smtClean="0"/>
              <a:t>A drop-down list of items from which the user can make a selection by clicking an item in the list or possibly by typing into the box.</a:t>
            </a:r>
          </a:p>
          <a:p>
            <a:pPr eaLnBrk="1" hangingPunct="1"/>
            <a:r>
              <a:rPr lang="en-GB" sz="2000" b="1" smtClean="0"/>
              <a:t>JList </a:t>
            </a:r>
            <a:r>
              <a:rPr lang="en-GB" sz="2000" smtClean="0"/>
              <a:t>An area where a list of items is displayed from which the user can make a selection by clicking once on any element in the list.</a:t>
            </a:r>
          </a:p>
          <a:p>
            <a:pPr eaLnBrk="1" hangingPunct="1"/>
            <a:r>
              <a:rPr lang="en-GB" sz="2000" smtClean="0"/>
              <a:t>Double-clicking an element in the list generates an action event.</a:t>
            </a:r>
          </a:p>
          <a:p>
            <a:pPr eaLnBrk="1" hangingPunct="1"/>
            <a:r>
              <a:rPr lang="en-GB" sz="2000" smtClean="0"/>
              <a:t>Multiple elements can be selected.</a:t>
            </a:r>
          </a:p>
          <a:p>
            <a:pPr eaLnBrk="1" hangingPunct="1"/>
            <a:r>
              <a:rPr lang="en-GB" sz="2000" b="1" smtClean="0"/>
              <a:t>JPanel </a:t>
            </a:r>
            <a:r>
              <a:rPr lang="en-GB" sz="2000" smtClean="0"/>
              <a:t>A container in which components can be placed.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GB" smtClean="0"/>
              <a:t>Swing Overview</a:t>
            </a:r>
          </a:p>
        </p:txBody>
      </p:sp>
      <p:sp>
        <p:nvSpPr>
          <p:cNvPr id="21507" name="Content Placeholder 2"/>
          <p:cNvSpPr>
            <a:spLocks noGrp="1"/>
          </p:cNvSpPr>
          <p:nvPr>
            <p:ph idx="1"/>
          </p:nvPr>
        </p:nvSpPr>
        <p:spPr/>
        <p:txBody>
          <a:bodyPr/>
          <a:lstStyle/>
          <a:p>
            <a:pPr eaLnBrk="1" hangingPunct="1"/>
            <a:r>
              <a:rPr lang="en-GB" smtClean="0"/>
              <a:t> Swing GUI components</a:t>
            </a:r>
          </a:p>
          <a:p>
            <a:pPr eaLnBrk="1" hangingPunct="1"/>
            <a:r>
              <a:rPr lang="en-GB" smtClean="0"/>
              <a:t> Package </a:t>
            </a:r>
            <a:r>
              <a:rPr lang="en-GB" b="1" smtClean="0"/>
              <a:t>javax.swing</a:t>
            </a:r>
          </a:p>
          <a:p>
            <a:pPr eaLnBrk="1" hangingPunct="1"/>
            <a:r>
              <a:rPr lang="en-GB" smtClean="0"/>
              <a:t> Components originate from AWT (package </a:t>
            </a:r>
            <a:r>
              <a:rPr lang="en-GB" b="1" smtClean="0"/>
              <a:t>java.awt)</a:t>
            </a:r>
          </a:p>
          <a:p>
            <a:pPr eaLnBrk="1" hangingPunct="1"/>
            <a:r>
              <a:rPr lang="en-GB" smtClean="0"/>
              <a:t> Contain look and feel  Appearance and how users interact with program Lightweight components Written completely in Java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GB" smtClean="0"/>
              <a:t>Swing Overview</a:t>
            </a:r>
          </a:p>
        </p:txBody>
      </p:sp>
      <p:sp>
        <p:nvSpPr>
          <p:cNvPr id="3" name="Content Placeholder 2"/>
          <p:cNvSpPr>
            <a:spLocks noGrp="1"/>
          </p:cNvSpPr>
          <p:nvPr>
            <p:ph idx="1"/>
          </p:nvPr>
        </p:nvSpPr>
        <p:spPr/>
        <p:txBody>
          <a:bodyPr>
            <a:normAutofit lnSpcReduction="10000"/>
          </a:bodyPr>
          <a:lstStyle/>
          <a:p>
            <a:pPr eaLnBrk="1" hangingPunct="1">
              <a:defRPr/>
            </a:pPr>
            <a:r>
              <a:rPr lang="en-GB" dirty="0" smtClean="0"/>
              <a:t> Available in the </a:t>
            </a:r>
            <a:r>
              <a:rPr lang="en-GB" dirty="0" err="1" smtClean="0"/>
              <a:t>javax.swing</a:t>
            </a:r>
            <a:r>
              <a:rPr lang="en-GB" dirty="0" smtClean="0"/>
              <a:t> package</a:t>
            </a:r>
          </a:p>
          <a:p>
            <a:pPr marL="514350" indent="-514350" eaLnBrk="1" hangingPunct="1">
              <a:buFont typeface="+mj-lt"/>
              <a:buAutoNum type="arabicPeriod"/>
              <a:defRPr/>
            </a:pPr>
            <a:r>
              <a:rPr lang="en-GB" dirty="0" smtClean="0"/>
              <a:t> </a:t>
            </a:r>
            <a:r>
              <a:rPr lang="en-GB" dirty="0" err="1" smtClean="0"/>
              <a:t>Jbutton</a:t>
            </a:r>
            <a:endParaRPr lang="en-GB" dirty="0" smtClean="0"/>
          </a:p>
          <a:p>
            <a:pPr marL="514350" indent="-514350" eaLnBrk="1" hangingPunct="1">
              <a:buFont typeface="+mj-lt"/>
              <a:buAutoNum type="arabicPeriod"/>
              <a:defRPr/>
            </a:pPr>
            <a:r>
              <a:rPr lang="en-GB" dirty="0" smtClean="0"/>
              <a:t> </a:t>
            </a:r>
            <a:r>
              <a:rPr lang="en-GB" dirty="0" err="1" smtClean="0"/>
              <a:t>Jlabel</a:t>
            </a:r>
            <a:endParaRPr lang="en-GB" dirty="0" smtClean="0"/>
          </a:p>
          <a:p>
            <a:pPr marL="514350" indent="-514350" eaLnBrk="1" hangingPunct="1">
              <a:buFont typeface="+mj-lt"/>
              <a:buAutoNum type="arabicPeriod"/>
              <a:defRPr/>
            </a:pPr>
            <a:r>
              <a:rPr lang="en-GB" dirty="0" smtClean="0"/>
              <a:t> </a:t>
            </a:r>
            <a:r>
              <a:rPr lang="en-GB" dirty="0" err="1" smtClean="0"/>
              <a:t>Jmenu</a:t>
            </a:r>
            <a:endParaRPr lang="en-GB" dirty="0" smtClean="0"/>
          </a:p>
          <a:p>
            <a:pPr marL="514350" indent="-514350" eaLnBrk="1" hangingPunct="1">
              <a:buFont typeface="+mj-lt"/>
              <a:buAutoNum type="arabicPeriod"/>
              <a:defRPr/>
            </a:pPr>
            <a:r>
              <a:rPr lang="en-GB" dirty="0" smtClean="0"/>
              <a:t> </a:t>
            </a:r>
            <a:r>
              <a:rPr lang="en-GB" dirty="0" err="1" smtClean="0"/>
              <a:t>JMenuItem</a:t>
            </a:r>
            <a:endParaRPr lang="en-GB" dirty="0" smtClean="0"/>
          </a:p>
          <a:p>
            <a:pPr marL="514350" indent="-514350" eaLnBrk="1" hangingPunct="1">
              <a:buFont typeface="+mj-lt"/>
              <a:buAutoNum type="arabicPeriod"/>
              <a:defRPr/>
            </a:pPr>
            <a:r>
              <a:rPr lang="en-GB" dirty="0" smtClean="0"/>
              <a:t> </a:t>
            </a:r>
            <a:r>
              <a:rPr lang="en-GB" dirty="0" err="1" smtClean="0"/>
              <a:t>JTextField</a:t>
            </a:r>
            <a:endParaRPr lang="en-GB" dirty="0" smtClean="0"/>
          </a:p>
          <a:p>
            <a:pPr marL="514350" indent="-514350" eaLnBrk="1" hangingPunct="1">
              <a:buFont typeface="+mj-lt"/>
              <a:buAutoNum type="arabicPeriod"/>
              <a:defRPr/>
            </a:pPr>
            <a:r>
              <a:rPr lang="en-GB" dirty="0" smtClean="0"/>
              <a:t> </a:t>
            </a:r>
            <a:r>
              <a:rPr lang="en-GB" dirty="0" err="1" smtClean="0"/>
              <a:t>Jtable</a:t>
            </a:r>
            <a:endParaRPr lang="en-GB" dirty="0" smtClean="0"/>
          </a:p>
          <a:p>
            <a:pPr marL="514350" indent="-514350" eaLnBrk="1" hangingPunct="1">
              <a:buFont typeface="+mj-lt"/>
              <a:buAutoNum type="arabicPeriod"/>
              <a:defRPr/>
            </a:pPr>
            <a:r>
              <a:rPr lang="en-GB" dirty="0" smtClean="0"/>
              <a:t> </a:t>
            </a:r>
            <a:r>
              <a:rPr lang="en-GB" dirty="0" err="1" smtClean="0"/>
              <a:t>JSlider</a:t>
            </a:r>
            <a:r>
              <a:rPr lang="en-GB" dirty="0" smtClean="0"/>
              <a:t> - Simulates a slider control</a:t>
            </a:r>
          </a:p>
          <a:p>
            <a:pPr marL="514350" indent="-514350" eaLnBrk="1" hangingPunct="1">
              <a:buFont typeface="+mj-lt"/>
              <a:buAutoNum type="arabicPeriod"/>
              <a:defRPr/>
            </a:pPr>
            <a:r>
              <a:rPr lang="en-GB" dirty="0" smtClean="0"/>
              <a:t> </a:t>
            </a:r>
            <a:r>
              <a:rPr lang="en-GB" dirty="0" err="1" smtClean="0"/>
              <a:t>JProgressBar</a:t>
            </a:r>
            <a:r>
              <a:rPr lang="en-GB" dirty="0" smtClean="0"/>
              <a:t> – Displays the progress of a time consuming operation</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28596" y="1428796"/>
            <a:ext cx="8501122" cy="414334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GB" smtClean="0"/>
              <a:t>Component: JLabel</a:t>
            </a:r>
          </a:p>
        </p:txBody>
      </p:sp>
      <p:sp>
        <p:nvSpPr>
          <p:cNvPr id="23555" name="Content Placeholder 2"/>
          <p:cNvSpPr>
            <a:spLocks noGrp="1"/>
          </p:cNvSpPr>
          <p:nvPr>
            <p:ph idx="1"/>
          </p:nvPr>
        </p:nvSpPr>
        <p:spPr/>
        <p:txBody>
          <a:bodyPr/>
          <a:lstStyle/>
          <a:p>
            <a:pPr eaLnBrk="1" hangingPunct="1"/>
            <a:r>
              <a:rPr lang="en-GB" dirty="0" smtClean="0"/>
              <a:t> Label</a:t>
            </a:r>
          </a:p>
          <a:p>
            <a:pPr eaLnBrk="1" hangingPunct="1"/>
            <a:r>
              <a:rPr lang="en-GB" dirty="0" smtClean="0"/>
              <a:t> Provide text on GUI</a:t>
            </a:r>
          </a:p>
          <a:p>
            <a:pPr eaLnBrk="1" hangingPunct="1"/>
            <a:r>
              <a:rPr lang="en-GB" dirty="0" smtClean="0"/>
              <a:t> Defined with class </a:t>
            </a:r>
            <a:r>
              <a:rPr lang="en-GB" b="1" dirty="0" err="1" smtClean="0"/>
              <a:t>Jlabel</a:t>
            </a:r>
            <a:r>
              <a:rPr lang="en-GB" b="1" dirty="0" smtClean="0"/>
              <a:t> </a:t>
            </a:r>
            <a:r>
              <a:rPr lang="en-GB" dirty="0" smtClean="0"/>
              <a:t> </a:t>
            </a:r>
          </a:p>
          <a:p>
            <a:pPr eaLnBrk="1" hangingPunct="1"/>
            <a:r>
              <a:rPr lang="en-GB" dirty="0" smtClean="0"/>
              <a:t>Can display single line</a:t>
            </a:r>
          </a:p>
          <a:p>
            <a:pPr eaLnBrk="1" hangingPunct="1"/>
            <a:r>
              <a:rPr lang="en-GB" dirty="0" smtClean="0"/>
              <a:t>Example:</a:t>
            </a:r>
          </a:p>
          <a:p>
            <a:pPr eaLnBrk="1" hangingPunct="1">
              <a:buFont typeface="Wingdings 2" pitchFamily="18" charset="2"/>
              <a:buNone/>
            </a:pPr>
            <a:r>
              <a:rPr lang="nl-NL" b="1" dirty="0" smtClean="0"/>
              <a:t>JLabel nameLabel1 = new JLabel("Student name");</a:t>
            </a:r>
          </a:p>
          <a:p>
            <a:pPr eaLnBrk="1" hangingPunct="1">
              <a:buFont typeface="Wingdings 2" pitchFamily="18" charset="2"/>
              <a:buNone/>
            </a:pPr>
            <a:r>
              <a:rPr lang="en-GB" b="1" dirty="0" smtClean="0"/>
              <a:t>//Creates label with the label </a:t>
            </a:r>
            <a:r>
              <a:rPr lang="en-GB" b="1" i="1" dirty="0" smtClean="0"/>
              <a:t>Student Name</a:t>
            </a:r>
          </a:p>
          <a:p>
            <a:pPr eaLnBrk="1" hangingPunct="1">
              <a:buFont typeface="Wingdings 2" pitchFamily="18" charset="2"/>
              <a:buNone/>
            </a:pPr>
            <a:r>
              <a:rPr lang="en-GB" b="1" dirty="0" err="1" smtClean="0"/>
              <a:t>JLabel</a:t>
            </a:r>
            <a:r>
              <a:rPr lang="en-GB" b="1" dirty="0" smtClean="0"/>
              <a:t> nameLabel2 = new </a:t>
            </a:r>
            <a:r>
              <a:rPr lang="en-GB" b="1" dirty="0" err="1" smtClean="0"/>
              <a:t>JLabel</a:t>
            </a:r>
            <a:r>
              <a:rPr lang="en-GB" b="1" dirty="0" smtClean="0"/>
              <a:t>();</a:t>
            </a:r>
          </a:p>
          <a:p>
            <a:pPr eaLnBrk="1" hangingPunct="1">
              <a:buFont typeface="Wingdings 2" pitchFamily="18" charset="2"/>
              <a:buNone/>
            </a:pPr>
            <a:r>
              <a:rPr lang="en-GB" b="1" dirty="0" smtClean="0"/>
              <a:t>//Creates an empty label</a:t>
            </a:r>
            <a:endParaRPr lang="en-GB" dirty="0" smtClean="0"/>
          </a:p>
          <a:p>
            <a:pPr eaLnBrk="1" hangingPunct="1"/>
            <a:endParaRPr lang="en-GB"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GB" smtClean="0"/>
              <a:t>APPLET</a:t>
            </a:r>
          </a:p>
        </p:txBody>
      </p:sp>
      <p:sp>
        <p:nvSpPr>
          <p:cNvPr id="9219" name="Content Placeholder 2"/>
          <p:cNvSpPr>
            <a:spLocks noGrp="1"/>
          </p:cNvSpPr>
          <p:nvPr>
            <p:ph idx="1"/>
          </p:nvPr>
        </p:nvSpPr>
        <p:spPr/>
        <p:txBody>
          <a:bodyPr>
            <a:normAutofit fontScale="92500"/>
          </a:bodyPr>
          <a:lstStyle/>
          <a:p>
            <a:pPr eaLnBrk="1" hangingPunct="1"/>
            <a:r>
              <a:rPr lang="en-GB" smtClean="0"/>
              <a:t>An applet is a program written in the Java programming language that can be included in an HTML page, much in the same way an image is included in a page.</a:t>
            </a:r>
          </a:p>
          <a:p>
            <a:pPr eaLnBrk="1" hangingPunct="1"/>
            <a:r>
              <a:rPr lang="en-GB" smtClean="0"/>
              <a:t>An applet is a Java program designed to be executed via a Java-enabled web browser </a:t>
            </a:r>
          </a:p>
          <a:p>
            <a:pPr eaLnBrk="1" hangingPunct="1"/>
            <a:r>
              <a:rPr lang="en-GB" smtClean="0"/>
              <a:t> When you use a Java technology enabled browser to view a page that contains an applet, the applet's code is transferred to your system and executed by the browser's Java Virtual Machine (JVM)</a:t>
            </a:r>
          </a:p>
          <a:p>
            <a:pPr eaLnBrk="1" hangingPunct="1"/>
            <a:r>
              <a:rPr lang="en-GB" smtClean="0"/>
              <a:t> Applet programs can be viewed from web browsers such Internet Explorer and Netscape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lstStyle/>
          <a:p>
            <a:r>
              <a:rPr lang="en-IN" dirty="0" err="1" smtClean="0"/>
              <a:t>Keypoints</a:t>
            </a:r>
            <a:endParaRPr lang="en-US" dirty="0"/>
          </a:p>
        </p:txBody>
      </p:sp>
      <p:sp>
        <p:nvSpPr>
          <p:cNvPr id="3" name="Content Placeholder 2"/>
          <p:cNvSpPr>
            <a:spLocks noGrp="1"/>
          </p:cNvSpPr>
          <p:nvPr>
            <p:ph idx="1"/>
          </p:nvPr>
        </p:nvSpPr>
        <p:spPr>
          <a:xfrm>
            <a:off x="457200" y="1142984"/>
            <a:ext cx="8229600" cy="4643470"/>
          </a:xfrm>
        </p:spPr>
        <p:txBody>
          <a:bodyPr>
            <a:normAutofit/>
          </a:bodyPr>
          <a:lstStyle/>
          <a:p>
            <a:r>
              <a:rPr lang="en-IN" sz="2400" dirty="0" smtClean="0"/>
              <a:t>Import the requires packages</a:t>
            </a:r>
          </a:p>
          <a:p>
            <a:r>
              <a:rPr lang="en-IN" sz="2400" dirty="0" smtClean="0"/>
              <a:t>Extend the Applet class</a:t>
            </a:r>
          </a:p>
          <a:p>
            <a:r>
              <a:rPr lang="en-IN" sz="2400" dirty="0" smtClean="0"/>
              <a:t>Create instance of controllers</a:t>
            </a:r>
          </a:p>
          <a:p>
            <a:r>
              <a:rPr lang="en-IN" sz="2400" dirty="0" smtClean="0"/>
              <a:t>Create an objects of those instance controllers assign value to it</a:t>
            </a:r>
          </a:p>
          <a:p>
            <a:r>
              <a:rPr lang="en-IN" sz="2400" dirty="0" smtClean="0"/>
              <a:t>Placing the controller on applets</a:t>
            </a:r>
          </a:p>
          <a:p>
            <a:pPr lvl="1"/>
            <a:r>
              <a:rPr lang="en-IN" dirty="0" smtClean="0"/>
              <a:t>If we have single controller, It will be placed with in containers</a:t>
            </a:r>
          </a:p>
        </p:txBody>
      </p:sp>
      <p:pic>
        <p:nvPicPr>
          <p:cNvPr id="3074" name="Picture 2" descr="Java AWT Button - javatpoint"/>
          <p:cNvPicPr>
            <a:picLocks noChangeAspect="1" noChangeArrowheads="1"/>
          </p:cNvPicPr>
          <p:nvPr/>
        </p:nvPicPr>
        <p:blipFill>
          <a:blip r:embed="rId2"/>
          <a:srcRect/>
          <a:stretch>
            <a:fillRect/>
          </a:stretch>
        </p:blipFill>
        <p:spPr bwMode="auto">
          <a:xfrm>
            <a:off x="275893" y="4931358"/>
            <a:ext cx="2295843" cy="1498038"/>
          </a:xfrm>
          <a:prstGeom prst="rect">
            <a:avLst/>
          </a:prstGeom>
          <a:noFill/>
        </p:spPr>
      </p:pic>
      <p:pic>
        <p:nvPicPr>
          <p:cNvPr id="5" name="Picture 2"/>
          <p:cNvPicPr>
            <a:picLocks noChangeAspect="1" noChangeArrowheads="1"/>
          </p:cNvPicPr>
          <p:nvPr/>
        </p:nvPicPr>
        <p:blipFill>
          <a:blip r:embed="rId3"/>
          <a:srcRect/>
          <a:stretch>
            <a:fillRect/>
          </a:stretch>
        </p:blipFill>
        <p:spPr bwMode="auto">
          <a:xfrm>
            <a:off x="2571736" y="4885133"/>
            <a:ext cx="3381377" cy="1615701"/>
          </a:xfrm>
          <a:prstGeom prst="rect">
            <a:avLst/>
          </a:prstGeom>
          <a:noFill/>
          <a:ln w="9525">
            <a:noFill/>
            <a:miter lim="800000"/>
            <a:headEnd/>
            <a:tailEnd/>
          </a:ln>
        </p:spPr>
      </p:pic>
      <p:pic>
        <p:nvPicPr>
          <p:cNvPr id="3076" name="Picture 4" descr="Java Applet Program To Print Hello World"/>
          <p:cNvPicPr>
            <a:picLocks noChangeAspect="1" noChangeArrowheads="1"/>
          </p:cNvPicPr>
          <p:nvPr/>
        </p:nvPicPr>
        <p:blipFill>
          <a:blip r:embed="rId4"/>
          <a:srcRect/>
          <a:stretch>
            <a:fillRect/>
          </a:stretch>
        </p:blipFill>
        <p:spPr bwMode="auto">
          <a:xfrm>
            <a:off x="5929322" y="4143380"/>
            <a:ext cx="3214678" cy="271462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Key points cont..</a:t>
            </a:r>
            <a:endParaRPr lang="en-US" dirty="0"/>
          </a:p>
        </p:txBody>
      </p:sp>
      <p:sp>
        <p:nvSpPr>
          <p:cNvPr id="3" name="Content Placeholder 2"/>
          <p:cNvSpPr>
            <a:spLocks noGrp="1"/>
          </p:cNvSpPr>
          <p:nvPr>
            <p:ph idx="1"/>
          </p:nvPr>
        </p:nvSpPr>
        <p:spPr/>
        <p:txBody>
          <a:bodyPr>
            <a:normAutofit lnSpcReduction="10000"/>
          </a:bodyPr>
          <a:lstStyle/>
          <a:p>
            <a:pPr lvl="1"/>
            <a:r>
              <a:rPr lang="en-IN" dirty="0" smtClean="0"/>
              <a:t>If we have 3 labels and 3 textbox to be placed, Here we need to place row and column wise, so we can use Layout</a:t>
            </a:r>
          </a:p>
          <a:p>
            <a:pPr lvl="2"/>
            <a:r>
              <a:rPr lang="en-IN" dirty="0" smtClean="0"/>
              <a:t>Firstly, we need to create container, </a:t>
            </a:r>
          </a:p>
          <a:p>
            <a:pPr lvl="2"/>
            <a:r>
              <a:rPr lang="en-IN" dirty="0" smtClean="0"/>
              <a:t>Secondly, within container place the layouts, and then we can place the labels and textbox in row and column wise.</a:t>
            </a:r>
          </a:p>
          <a:p>
            <a:pPr lvl="1"/>
            <a:r>
              <a:rPr lang="en-IN" dirty="0" smtClean="0"/>
              <a:t> If we have to display category wise details:</a:t>
            </a:r>
          </a:p>
          <a:p>
            <a:pPr lvl="2"/>
            <a:r>
              <a:rPr lang="en-IN" dirty="0" smtClean="0"/>
              <a:t>Firstly, we need to create container</a:t>
            </a:r>
          </a:p>
          <a:p>
            <a:pPr lvl="2"/>
            <a:r>
              <a:rPr lang="en-IN" dirty="0" smtClean="0"/>
              <a:t>Secondly, we need to add category wise panels</a:t>
            </a:r>
          </a:p>
          <a:p>
            <a:pPr lvl="2"/>
            <a:r>
              <a:rPr lang="en-IN" dirty="0" smtClean="0"/>
              <a:t>Thirdly, for every panel we need to add layouts</a:t>
            </a:r>
          </a:p>
          <a:p>
            <a:pPr lvl="2"/>
            <a:r>
              <a:rPr lang="en-IN" dirty="0" smtClean="0"/>
              <a:t>Finally, for every panel with in those layout we can place the controllers accordingly</a:t>
            </a:r>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Autofit/>
          </a:bodyPr>
          <a:lstStyle/>
          <a:p>
            <a:pPr eaLnBrk="1" hangingPunct="1"/>
            <a:r>
              <a:rPr lang="en-GB" sz="3600" b="1" dirty="0" smtClean="0"/>
              <a:t>// Demonstrating the </a:t>
            </a:r>
            <a:r>
              <a:rPr lang="en-GB" sz="3600" b="1" dirty="0" err="1" smtClean="0"/>
              <a:t>JLabel</a:t>
            </a:r>
            <a:r>
              <a:rPr lang="en-GB" sz="3600" b="1" dirty="0" smtClean="0"/>
              <a:t> class.</a:t>
            </a:r>
            <a:br>
              <a:rPr lang="en-GB" sz="3600" b="1" dirty="0" smtClean="0"/>
            </a:br>
            <a:r>
              <a:rPr lang="en-GB" sz="3600" b="1" dirty="0" smtClean="0"/>
              <a:t>// Java core packages</a:t>
            </a:r>
            <a:endParaRPr lang="en-GB" sz="3600" dirty="0" smtClean="0"/>
          </a:p>
        </p:txBody>
      </p:sp>
      <p:sp>
        <p:nvSpPr>
          <p:cNvPr id="24579" name="Content Placeholder 2"/>
          <p:cNvSpPr>
            <a:spLocks noGrp="1"/>
          </p:cNvSpPr>
          <p:nvPr>
            <p:ph idx="1"/>
          </p:nvPr>
        </p:nvSpPr>
        <p:spPr/>
        <p:txBody>
          <a:bodyPr/>
          <a:lstStyle/>
          <a:p>
            <a:pPr eaLnBrk="1" hangingPunct="1">
              <a:buFont typeface="Wingdings 2" pitchFamily="18" charset="2"/>
              <a:buNone/>
            </a:pPr>
            <a:r>
              <a:rPr lang="en-GB" b="1" smtClean="0"/>
              <a:t>import java.awt.*;</a:t>
            </a:r>
          </a:p>
          <a:p>
            <a:pPr eaLnBrk="1" hangingPunct="1">
              <a:buFont typeface="Wingdings 2" pitchFamily="18" charset="2"/>
              <a:buNone/>
            </a:pPr>
            <a:r>
              <a:rPr lang="en-GB" b="1" smtClean="0"/>
              <a:t>// Java extension packages</a:t>
            </a:r>
          </a:p>
          <a:p>
            <a:pPr eaLnBrk="1" hangingPunct="1">
              <a:buFont typeface="Wingdings 2" pitchFamily="18" charset="2"/>
              <a:buNone/>
            </a:pPr>
            <a:r>
              <a:rPr lang="en-GB" b="1" smtClean="0"/>
              <a:t>import javax.swing.*;</a:t>
            </a:r>
          </a:p>
          <a:p>
            <a:pPr eaLnBrk="1" hangingPunct="1">
              <a:buFont typeface="Wingdings 2" pitchFamily="18" charset="2"/>
              <a:buNone/>
            </a:pPr>
            <a:r>
              <a:rPr lang="en-GB" b="1" smtClean="0"/>
              <a:t>public class LabelTest extends JApplet {</a:t>
            </a:r>
          </a:p>
          <a:p>
            <a:pPr eaLnBrk="1" hangingPunct="1">
              <a:buFont typeface="Wingdings 2" pitchFamily="18" charset="2"/>
              <a:buNone/>
            </a:pPr>
            <a:r>
              <a:rPr lang="en-GB" b="1" smtClean="0"/>
              <a:t>private JLabel label1, label2;</a:t>
            </a:r>
          </a:p>
          <a:p>
            <a:pPr eaLnBrk="1" hangingPunct="1">
              <a:buFont typeface="Wingdings 2" pitchFamily="18" charset="2"/>
              <a:buNone/>
            </a:pPr>
            <a:r>
              <a:rPr lang="en-GB" b="1" smtClean="0"/>
              <a:t>// set up GUI</a:t>
            </a:r>
          </a:p>
          <a:p>
            <a:pPr eaLnBrk="1" hangingPunct="1">
              <a:buFont typeface="Wingdings 2" pitchFamily="18" charset="2"/>
              <a:buNone/>
            </a:pPr>
            <a:r>
              <a:rPr lang="en-GB" b="1" smtClean="0"/>
              <a:t>public void init()</a:t>
            </a:r>
          </a:p>
          <a:p>
            <a:pPr eaLnBrk="1" hangingPunct="1">
              <a:buFont typeface="Wingdings 2" pitchFamily="18" charset="2"/>
              <a:buNone/>
            </a:pPr>
            <a:r>
              <a:rPr lang="en-GB" b="1" smtClean="0"/>
              <a:t>{</a:t>
            </a:r>
          </a:p>
          <a:p>
            <a:pPr eaLnBrk="1" hangingPunct="1">
              <a:buFont typeface="Wingdings 2" pitchFamily="18" charset="2"/>
              <a:buNone/>
            </a:pPr>
            <a:r>
              <a:rPr lang="en-GB" b="1" smtClean="0"/>
              <a:t>// get content pane and set its layout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GB" smtClean="0"/>
              <a:t>Example of Jlabel class</a:t>
            </a:r>
          </a:p>
        </p:txBody>
      </p:sp>
      <p:sp>
        <p:nvSpPr>
          <p:cNvPr id="25603" name="Content Placeholder 2"/>
          <p:cNvSpPr>
            <a:spLocks noGrp="1"/>
          </p:cNvSpPr>
          <p:nvPr>
            <p:ph idx="1"/>
          </p:nvPr>
        </p:nvSpPr>
        <p:spPr/>
        <p:txBody>
          <a:bodyPr/>
          <a:lstStyle/>
          <a:p>
            <a:pPr eaLnBrk="1" hangingPunct="1">
              <a:buFont typeface="Wingdings 2" pitchFamily="18" charset="2"/>
              <a:buNone/>
            </a:pPr>
            <a:r>
              <a:rPr lang="en-GB" b="1" smtClean="0"/>
              <a:t>Container container = getContentPane();</a:t>
            </a:r>
          </a:p>
          <a:p>
            <a:pPr eaLnBrk="1" hangingPunct="1">
              <a:buFont typeface="Wingdings 2" pitchFamily="18" charset="2"/>
              <a:buNone/>
            </a:pPr>
            <a:r>
              <a:rPr lang="en-GB" b="1" smtClean="0"/>
              <a:t>// JLabel constructor with a string argument</a:t>
            </a:r>
          </a:p>
          <a:p>
            <a:pPr eaLnBrk="1" hangingPunct="1">
              <a:buFont typeface="Wingdings 2" pitchFamily="18" charset="2"/>
              <a:buNone/>
            </a:pPr>
            <a:r>
              <a:rPr lang="en-GB" b="1" smtClean="0"/>
              <a:t>label1 = new JLabel();</a:t>
            </a:r>
          </a:p>
          <a:p>
            <a:pPr eaLnBrk="1" hangingPunct="1">
              <a:buFont typeface="Wingdings 2" pitchFamily="18" charset="2"/>
              <a:buNone/>
            </a:pPr>
            <a:r>
              <a:rPr lang="en-GB" b="1" smtClean="0"/>
              <a:t>// JLabel constructor with a string argument</a:t>
            </a:r>
          </a:p>
          <a:p>
            <a:pPr eaLnBrk="1" hangingPunct="1">
              <a:buFont typeface="Wingdings 2" pitchFamily="18" charset="2"/>
              <a:buNone/>
            </a:pPr>
            <a:r>
              <a:rPr lang="en-GB" b="1" smtClean="0"/>
              <a:t>label2 = new JLabel( "Label with text" );</a:t>
            </a:r>
          </a:p>
          <a:p>
            <a:pPr eaLnBrk="1" hangingPunct="1">
              <a:buFont typeface="Wingdings 2" pitchFamily="18" charset="2"/>
              <a:buNone/>
            </a:pPr>
            <a:r>
              <a:rPr lang="en-GB" b="1" smtClean="0"/>
              <a:t>container.add( label1 );</a:t>
            </a:r>
          </a:p>
          <a:p>
            <a:pPr eaLnBrk="1" hangingPunct="1">
              <a:buFont typeface="Wingdings 2" pitchFamily="18" charset="2"/>
              <a:buNone/>
            </a:pPr>
            <a:r>
              <a:rPr lang="en-GB" b="1" smtClean="0"/>
              <a:t>container.add( label2 );</a:t>
            </a:r>
          </a:p>
          <a:p>
            <a:pPr eaLnBrk="1" hangingPunct="1">
              <a:buFont typeface="Wingdings 2" pitchFamily="18" charset="2"/>
              <a:buNone/>
            </a:pPr>
            <a:r>
              <a:rPr lang="en-GB" b="1" smtClean="0"/>
              <a:t>} //init</a:t>
            </a:r>
          </a:p>
          <a:p>
            <a:pPr eaLnBrk="1" hangingPunct="1">
              <a:buFont typeface="Wingdings 2" pitchFamily="18" charset="2"/>
              <a:buNone/>
            </a:pPr>
            <a:r>
              <a:rPr lang="en-GB" b="1" smtClean="0"/>
              <a:t>}//class</a:t>
            </a:r>
            <a:endParaRPr lang="en-GB" smtClean="0"/>
          </a:p>
          <a:p>
            <a:pPr eaLnBrk="1" hangingPunct="1"/>
            <a:endParaRPr lang="en-GB"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GB" smtClean="0"/>
              <a:t>Component: JTextField</a:t>
            </a:r>
          </a:p>
        </p:txBody>
      </p:sp>
      <p:sp>
        <p:nvSpPr>
          <p:cNvPr id="26627" name="Content Placeholder 2"/>
          <p:cNvSpPr>
            <a:spLocks noGrp="1"/>
          </p:cNvSpPr>
          <p:nvPr>
            <p:ph idx="1"/>
          </p:nvPr>
        </p:nvSpPr>
        <p:spPr/>
        <p:txBody>
          <a:bodyPr>
            <a:normAutofit lnSpcReduction="10000"/>
          </a:bodyPr>
          <a:lstStyle/>
          <a:p>
            <a:pPr eaLnBrk="1" hangingPunct="1"/>
            <a:r>
              <a:rPr lang="en-GB" smtClean="0"/>
              <a:t> </a:t>
            </a:r>
            <a:r>
              <a:rPr lang="en-GB" b="1" smtClean="0"/>
              <a:t>JTextField</a:t>
            </a:r>
          </a:p>
          <a:p>
            <a:pPr eaLnBrk="1" hangingPunct="1"/>
            <a:r>
              <a:rPr lang="en-GB" smtClean="0"/>
              <a:t> Single line area in which user can enter text</a:t>
            </a:r>
          </a:p>
          <a:p>
            <a:pPr eaLnBrk="1" hangingPunct="1"/>
            <a:r>
              <a:rPr lang="en-GB" smtClean="0"/>
              <a:t> </a:t>
            </a:r>
            <a:r>
              <a:rPr lang="en-GB" b="1" smtClean="0"/>
              <a:t>Example:</a:t>
            </a:r>
          </a:p>
          <a:p>
            <a:pPr eaLnBrk="1" hangingPunct="1">
              <a:buFont typeface="Wingdings 2" pitchFamily="18" charset="2"/>
              <a:buNone/>
            </a:pPr>
            <a:r>
              <a:rPr lang="en-GB" b="1" smtClean="0"/>
              <a:t>JTextField txt1 = new JTextField(“First Name");</a:t>
            </a:r>
          </a:p>
          <a:p>
            <a:pPr eaLnBrk="1" hangingPunct="1">
              <a:buFont typeface="Wingdings 2" pitchFamily="18" charset="2"/>
              <a:buNone/>
            </a:pPr>
            <a:r>
              <a:rPr lang="en-GB" b="1" smtClean="0"/>
              <a:t>//Creates textfield with that displays the message </a:t>
            </a:r>
            <a:r>
              <a:rPr lang="en-GB" b="1" i="1" smtClean="0"/>
              <a:t>First Name</a:t>
            </a:r>
          </a:p>
          <a:p>
            <a:pPr eaLnBrk="1" hangingPunct="1">
              <a:buFont typeface="Wingdings 2" pitchFamily="18" charset="2"/>
              <a:buNone/>
            </a:pPr>
            <a:r>
              <a:rPr lang="en-GB" b="1" smtClean="0"/>
              <a:t>JTextField txt2 = new JTextField();</a:t>
            </a:r>
          </a:p>
          <a:p>
            <a:pPr eaLnBrk="1" hangingPunct="1">
              <a:buFont typeface="Wingdings 2" pitchFamily="18" charset="2"/>
              <a:buNone/>
            </a:pPr>
            <a:r>
              <a:rPr lang="en-GB" b="1" smtClean="0"/>
              <a:t>//Creates an empty textfield</a:t>
            </a:r>
          </a:p>
          <a:p>
            <a:pPr eaLnBrk="1" hangingPunct="1">
              <a:buFont typeface="Wingdings 2" pitchFamily="18" charset="2"/>
              <a:buNone/>
            </a:pPr>
            <a:r>
              <a:rPr lang="en-GB" b="1" smtClean="0"/>
              <a:t>JTextField txt3 = new JTextField(10);</a:t>
            </a:r>
          </a:p>
          <a:p>
            <a:pPr eaLnBrk="1" hangingPunct="1">
              <a:buFont typeface="Wingdings 2" pitchFamily="18" charset="2"/>
              <a:buNone/>
            </a:pPr>
            <a:r>
              <a:rPr lang="en-GB" b="1" smtClean="0"/>
              <a:t>//Creates textfield with 10 columns</a:t>
            </a:r>
            <a:endParaRPr lang="en-GB" smtClean="0"/>
          </a:p>
          <a:p>
            <a:pPr eaLnBrk="1" hangingPunct="1"/>
            <a:endParaRPr lang="en-GB"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GB" smtClean="0"/>
              <a:t>Component: JTextField</a:t>
            </a:r>
          </a:p>
        </p:txBody>
      </p:sp>
      <p:sp>
        <p:nvSpPr>
          <p:cNvPr id="27651" name="Content Placeholder 2"/>
          <p:cNvSpPr>
            <a:spLocks noGrp="1"/>
          </p:cNvSpPr>
          <p:nvPr>
            <p:ph idx="1"/>
          </p:nvPr>
        </p:nvSpPr>
        <p:spPr/>
        <p:txBody>
          <a:bodyPr/>
          <a:lstStyle/>
          <a:p>
            <a:pPr eaLnBrk="1" hangingPunct="1">
              <a:buFont typeface="Wingdings 2" pitchFamily="18" charset="2"/>
              <a:buNone/>
            </a:pPr>
            <a:r>
              <a:rPr lang="en-GB" b="1" smtClean="0"/>
              <a:t>import java.awt.*; Outline</a:t>
            </a:r>
          </a:p>
          <a:p>
            <a:pPr eaLnBrk="1" hangingPunct="1">
              <a:buFont typeface="Wingdings 2" pitchFamily="18" charset="2"/>
              <a:buNone/>
            </a:pPr>
            <a:r>
              <a:rPr lang="en-GB" b="1" smtClean="0"/>
              <a:t>import java.awt.event.*;</a:t>
            </a:r>
          </a:p>
          <a:p>
            <a:pPr eaLnBrk="1" hangingPunct="1">
              <a:buFont typeface="Wingdings 2" pitchFamily="18" charset="2"/>
              <a:buNone/>
            </a:pPr>
            <a:r>
              <a:rPr lang="en-GB" b="1" smtClean="0"/>
              <a:t>import javax.swing.*;</a:t>
            </a:r>
          </a:p>
          <a:p>
            <a:pPr eaLnBrk="1" hangingPunct="1">
              <a:buFont typeface="Wingdings 2" pitchFamily="18" charset="2"/>
              <a:buNone/>
            </a:pPr>
            <a:r>
              <a:rPr lang="en-GB" b="1" smtClean="0"/>
              <a:t>public class TextFieldTest extends JApplet {</a:t>
            </a:r>
          </a:p>
          <a:p>
            <a:pPr eaLnBrk="1" hangingPunct="1">
              <a:buFont typeface="Wingdings 2" pitchFamily="18" charset="2"/>
              <a:buNone/>
            </a:pPr>
            <a:r>
              <a:rPr lang="en-GB" b="1" smtClean="0"/>
              <a:t>private JTextField textField1, textField2;</a:t>
            </a:r>
          </a:p>
          <a:p>
            <a:pPr eaLnBrk="1" hangingPunct="1">
              <a:buFont typeface="Wingdings 2" pitchFamily="18" charset="2"/>
              <a:buNone/>
            </a:pPr>
            <a:r>
              <a:rPr lang="en-GB" b="1" smtClean="0"/>
              <a:t>public void init()</a:t>
            </a:r>
          </a:p>
          <a:p>
            <a:pPr eaLnBrk="1" hangingPunct="1">
              <a:buFont typeface="Wingdings 2" pitchFamily="18" charset="2"/>
              <a:buNone/>
            </a:pPr>
            <a:r>
              <a:rPr lang="en-GB" b="1"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GB" smtClean="0"/>
              <a:t>Component: JTextField</a:t>
            </a:r>
          </a:p>
        </p:txBody>
      </p:sp>
      <p:sp>
        <p:nvSpPr>
          <p:cNvPr id="28675" name="Content Placeholder 2"/>
          <p:cNvSpPr>
            <a:spLocks noGrp="1"/>
          </p:cNvSpPr>
          <p:nvPr>
            <p:ph idx="1"/>
          </p:nvPr>
        </p:nvSpPr>
        <p:spPr/>
        <p:txBody>
          <a:bodyPr/>
          <a:lstStyle/>
          <a:p>
            <a:pPr eaLnBrk="1" hangingPunct="1">
              <a:buFont typeface="Wingdings 2" pitchFamily="18" charset="2"/>
              <a:buNone/>
            </a:pPr>
            <a:r>
              <a:rPr lang="en-GB" b="1" smtClean="0"/>
              <a:t>Container container = getContentPane();</a:t>
            </a:r>
          </a:p>
          <a:p>
            <a:pPr eaLnBrk="1" hangingPunct="1">
              <a:buFont typeface="Wingdings 2" pitchFamily="18" charset="2"/>
              <a:buNone/>
            </a:pPr>
            <a:r>
              <a:rPr lang="en-GB" b="1" smtClean="0"/>
              <a:t>// construct textfield with default sizing</a:t>
            </a:r>
          </a:p>
          <a:p>
            <a:pPr eaLnBrk="1" hangingPunct="1">
              <a:buFont typeface="Wingdings 2" pitchFamily="18" charset="2"/>
              <a:buNone/>
            </a:pPr>
            <a:r>
              <a:rPr lang="en-GB" b="1" smtClean="0"/>
              <a:t>textField1 = new JTextField( 10 );</a:t>
            </a:r>
          </a:p>
          <a:p>
            <a:pPr eaLnBrk="1" hangingPunct="1">
              <a:buFont typeface="Wingdings 2" pitchFamily="18" charset="2"/>
              <a:buNone/>
            </a:pPr>
            <a:r>
              <a:rPr lang="en-GB" b="1" smtClean="0"/>
              <a:t>// construct textfield with default text</a:t>
            </a:r>
          </a:p>
          <a:p>
            <a:pPr eaLnBrk="1" hangingPunct="1">
              <a:buFont typeface="Wingdings 2" pitchFamily="18" charset="2"/>
              <a:buNone/>
            </a:pPr>
            <a:r>
              <a:rPr lang="en-GB" b="1" smtClean="0"/>
              <a:t>textField2 = new JTextField( "Enter text here" );</a:t>
            </a:r>
          </a:p>
          <a:p>
            <a:pPr eaLnBrk="1" hangingPunct="1">
              <a:buFont typeface="Wingdings 2" pitchFamily="18" charset="2"/>
              <a:buNone/>
            </a:pPr>
            <a:r>
              <a:rPr lang="en-GB" b="1" smtClean="0"/>
              <a:t>container.add( textField1 );</a:t>
            </a:r>
          </a:p>
          <a:p>
            <a:pPr eaLnBrk="1" hangingPunct="1">
              <a:buFont typeface="Wingdings 2" pitchFamily="18" charset="2"/>
              <a:buNone/>
            </a:pPr>
            <a:r>
              <a:rPr lang="en-GB" b="1" smtClean="0"/>
              <a:t>container.add( textField2 );</a:t>
            </a:r>
          </a:p>
          <a:p>
            <a:pPr eaLnBrk="1" hangingPunct="1">
              <a:buFont typeface="Wingdings 2" pitchFamily="18" charset="2"/>
              <a:buNone/>
            </a:pPr>
            <a:r>
              <a:rPr lang="en-GB" b="1" smtClean="0"/>
              <a:t>}</a:t>
            </a:r>
          </a:p>
          <a:p>
            <a:pPr eaLnBrk="1" hangingPunct="1">
              <a:buFont typeface="Wingdings 2" pitchFamily="18" charset="2"/>
              <a:buNone/>
            </a:pPr>
            <a:r>
              <a:rPr lang="en-GB" b="1" smtClean="0"/>
              <a:t>}</a:t>
            </a:r>
            <a:endParaRPr lang="en-GB" smtClean="0"/>
          </a:p>
          <a:p>
            <a:pPr eaLnBrk="1" hangingPunct="1">
              <a:buFont typeface="Wingdings 2" pitchFamily="18" charset="2"/>
              <a:buNone/>
            </a:pPr>
            <a:endParaRPr lang="en-GB"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GB" smtClean="0"/>
              <a:t>Component: JButton</a:t>
            </a:r>
          </a:p>
        </p:txBody>
      </p:sp>
      <p:sp>
        <p:nvSpPr>
          <p:cNvPr id="29699" name="Content Placeholder 2"/>
          <p:cNvSpPr>
            <a:spLocks noGrp="1"/>
          </p:cNvSpPr>
          <p:nvPr>
            <p:ph idx="1"/>
          </p:nvPr>
        </p:nvSpPr>
        <p:spPr/>
        <p:txBody>
          <a:bodyPr/>
          <a:lstStyle/>
          <a:p>
            <a:pPr eaLnBrk="1" hangingPunct="1"/>
            <a:r>
              <a:rPr lang="en-GB" smtClean="0"/>
              <a:t> Button</a:t>
            </a:r>
          </a:p>
          <a:p>
            <a:pPr eaLnBrk="1" hangingPunct="1"/>
            <a:r>
              <a:rPr lang="en-GB" smtClean="0"/>
              <a:t> Component user clicks to trigger a specific actionComponent: Jbutton</a:t>
            </a:r>
          </a:p>
          <a:p>
            <a:pPr eaLnBrk="1" hangingPunct="1"/>
            <a:r>
              <a:rPr lang="en-GB" smtClean="0"/>
              <a:t> Example:</a:t>
            </a:r>
          </a:p>
          <a:p>
            <a:pPr eaLnBrk="1" hangingPunct="1">
              <a:buFont typeface="Wingdings 2" pitchFamily="18" charset="2"/>
              <a:buNone/>
            </a:pPr>
            <a:r>
              <a:rPr lang="en-GB" b="1" smtClean="0"/>
              <a:t>JButton button1 = new JButton(“RESET");</a:t>
            </a:r>
          </a:p>
          <a:p>
            <a:pPr eaLnBrk="1" hangingPunct="1">
              <a:buFont typeface="Wingdings 2" pitchFamily="18" charset="2"/>
              <a:buNone/>
            </a:pPr>
            <a:r>
              <a:rPr lang="en-GB" b="1" smtClean="0"/>
              <a:t>//Creates button with that displays the message</a:t>
            </a:r>
          </a:p>
          <a:p>
            <a:pPr eaLnBrk="1" hangingPunct="1">
              <a:buFont typeface="Wingdings 2" pitchFamily="18" charset="2"/>
              <a:buNone/>
            </a:pPr>
            <a:r>
              <a:rPr lang="en-GB" b="1" i="1" smtClean="0"/>
              <a:t>RESET</a:t>
            </a:r>
          </a:p>
          <a:p>
            <a:pPr eaLnBrk="1" hangingPunct="1">
              <a:buFont typeface="Wingdings 2" pitchFamily="18" charset="2"/>
              <a:buNone/>
            </a:pPr>
            <a:r>
              <a:rPr lang="en-GB" b="1" smtClean="0"/>
              <a:t>JButton button2 = new JButton();</a:t>
            </a:r>
          </a:p>
          <a:p>
            <a:pPr eaLnBrk="1" hangingPunct="1">
              <a:buFont typeface="Wingdings 2" pitchFamily="18" charset="2"/>
              <a:buNone/>
            </a:pPr>
            <a:r>
              <a:rPr lang="en-GB" b="1" smtClean="0"/>
              <a:t>//Creates an empty button</a:t>
            </a:r>
            <a:endParaRPr lang="en-GB"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GB" smtClean="0"/>
              <a:t>Component: JButton</a:t>
            </a:r>
          </a:p>
        </p:txBody>
      </p:sp>
      <p:sp>
        <p:nvSpPr>
          <p:cNvPr id="30723" name="Content Placeholder 2"/>
          <p:cNvSpPr>
            <a:spLocks noGrp="1"/>
          </p:cNvSpPr>
          <p:nvPr>
            <p:ph idx="1"/>
          </p:nvPr>
        </p:nvSpPr>
        <p:spPr/>
        <p:txBody>
          <a:bodyPr/>
          <a:lstStyle/>
          <a:p>
            <a:pPr eaLnBrk="1" hangingPunct="1">
              <a:buFont typeface="Wingdings 2" pitchFamily="18" charset="2"/>
              <a:buNone/>
            </a:pPr>
            <a:r>
              <a:rPr lang="en-GB" b="1" smtClean="0"/>
              <a:t>import java.awt.*;</a:t>
            </a:r>
          </a:p>
          <a:p>
            <a:pPr eaLnBrk="1" hangingPunct="1">
              <a:buFont typeface="Wingdings 2" pitchFamily="18" charset="2"/>
              <a:buNone/>
            </a:pPr>
            <a:r>
              <a:rPr lang="en-GB" b="1" smtClean="0"/>
              <a:t>import java.awt.event.*;</a:t>
            </a:r>
          </a:p>
          <a:p>
            <a:pPr eaLnBrk="1" hangingPunct="1">
              <a:buFont typeface="Wingdings 2" pitchFamily="18" charset="2"/>
              <a:buNone/>
            </a:pPr>
            <a:r>
              <a:rPr lang="en-GB" b="1" smtClean="0"/>
              <a:t>import javax.swing.*;</a:t>
            </a:r>
          </a:p>
          <a:p>
            <a:pPr eaLnBrk="1" hangingPunct="1">
              <a:buFont typeface="Wingdings 2" pitchFamily="18" charset="2"/>
              <a:buNone/>
            </a:pPr>
            <a:r>
              <a:rPr lang="en-GB" b="1" smtClean="0"/>
              <a:t>public class ButtonTest extends JApplet {</a:t>
            </a:r>
          </a:p>
          <a:p>
            <a:pPr eaLnBrk="1" hangingPunct="1">
              <a:buFont typeface="Wingdings 2" pitchFamily="18" charset="2"/>
              <a:buNone/>
            </a:pPr>
            <a:r>
              <a:rPr lang="en-GB" b="1" smtClean="0"/>
              <a:t>private JButton plainButton, fancyButton;</a:t>
            </a:r>
          </a:p>
          <a:p>
            <a:pPr eaLnBrk="1" hangingPunct="1">
              <a:buFont typeface="Wingdings 2" pitchFamily="18" charset="2"/>
              <a:buNone/>
            </a:pPr>
            <a:r>
              <a:rPr lang="en-GB" b="1" smtClean="0"/>
              <a:t>// set up GUI</a:t>
            </a:r>
          </a:p>
          <a:p>
            <a:pPr eaLnBrk="1" hangingPunct="1">
              <a:buFont typeface="Wingdings 2" pitchFamily="18" charset="2"/>
              <a:buNone/>
            </a:pPr>
            <a:r>
              <a:rPr lang="en-GB" b="1" smtClean="0"/>
              <a:t>public void init()</a:t>
            </a:r>
          </a:p>
          <a:p>
            <a:pPr eaLnBrk="1" hangingPunct="1">
              <a:buFont typeface="Wingdings 2" pitchFamily="18" charset="2"/>
              <a:buNone/>
            </a:pPr>
            <a:r>
              <a:rPr lang="en-GB" b="1" smtClean="0"/>
              <a:t>{</a:t>
            </a:r>
          </a:p>
          <a:p>
            <a:pPr eaLnBrk="1" hangingPunct="1">
              <a:buFont typeface="Wingdings 2" pitchFamily="18" charset="2"/>
              <a:buNone/>
            </a:pPr>
            <a:r>
              <a:rPr lang="en-GB" b="1" smtClean="0"/>
              <a:t>// get content pane and set its layout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GB" smtClean="0"/>
              <a:t>Component: JButton</a:t>
            </a:r>
          </a:p>
        </p:txBody>
      </p:sp>
      <p:sp>
        <p:nvSpPr>
          <p:cNvPr id="31747" name="Content Placeholder 2"/>
          <p:cNvSpPr>
            <a:spLocks noGrp="1"/>
          </p:cNvSpPr>
          <p:nvPr>
            <p:ph idx="1"/>
          </p:nvPr>
        </p:nvSpPr>
        <p:spPr/>
        <p:txBody>
          <a:bodyPr/>
          <a:lstStyle/>
          <a:p>
            <a:pPr eaLnBrk="1" hangingPunct="1">
              <a:buFont typeface="Wingdings 2" pitchFamily="18" charset="2"/>
              <a:buNone/>
            </a:pPr>
            <a:r>
              <a:rPr lang="en-GB" b="1" smtClean="0"/>
              <a:t>Container container = getContentPane();</a:t>
            </a:r>
          </a:p>
          <a:p>
            <a:pPr eaLnBrk="1" hangingPunct="1">
              <a:buFont typeface="Wingdings 2" pitchFamily="18" charset="2"/>
              <a:buNone/>
            </a:pPr>
            <a:r>
              <a:rPr lang="en-GB" b="1" smtClean="0"/>
              <a:t>// create buttons</a:t>
            </a:r>
          </a:p>
          <a:p>
            <a:pPr eaLnBrk="1" hangingPunct="1">
              <a:buFont typeface="Wingdings 2" pitchFamily="18" charset="2"/>
              <a:buNone/>
            </a:pPr>
            <a:r>
              <a:rPr lang="en-GB" b="1" smtClean="0"/>
              <a:t>plainButton = new JButton( "Plain Button" );</a:t>
            </a:r>
          </a:p>
          <a:p>
            <a:pPr eaLnBrk="1" hangingPunct="1">
              <a:buFont typeface="Wingdings 2" pitchFamily="18" charset="2"/>
              <a:buNone/>
            </a:pPr>
            <a:r>
              <a:rPr lang="en-GB" b="1" smtClean="0"/>
              <a:t>fancyButton = new JButton( );</a:t>
            </a:r>
          </a:p>
          <a:p>
            <a:pPr eaLnBrk="1" hangingPunct="1">
              <a:buFont typeface="Wingdings 2" pitchFamily="18" charset="2"/>
              <a:buNone/>
            </a:pPr>
            <a:r>
              <a:rPr lang="en-GB" b="1" smtClean="0"/>
              <a:t>container.add( plainButton );</a:t>
            </a:r>
          </a:p>
          <a:p>
            <a:pPr eaLnBrk="1" hangingPunct="1">
              <a:buFont typeface="Wingdings 2" pitchFamily="18" charset="2"/>
              <a:buNone/>
            </a:pPr>
            <a:r>
              <a:rPr lang="en-GB" b="1" smtClean="0"/>
              <a:t>container.add( fancyButton );</a:t>
            </a:r>
          </a:p>
          <a:p>
            <a:pPr eaLnBrk="1" hangingPunct="1">
              <a:buFont typeface="Wingdings 2" pitchFamily="18" charset="2"/>
              <a:buNone/>
            </a:pPr>
            <a:r>
              <a:rPr lang="en-GB" b="1" smtClean="0"/>
              <a:t>}</a:t>
            </a:r>
          </a:p>
          <a:p>
            <a:pPr eaLnBrk="1" hangingPunct="1">
              <a:buFont typeface="Wingdings 2" pitchFamily="18" charset="2"/>
              <a:buNone/>
            </a:pPr>
            <a:r>
              <a:rPr lang="en-GB" b="1" smtClean="0"/>
              <a:t>}</a:t>
            </a:r>
            <a:endParaRPr lang="en-GB" smtClean="0"/>
          </a:p>
          <a:p>
            <a:pPr eaLnBrk="1" hangingPunct="1"/>
            <a:endParaRPr lang="en-GB"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GB" smtClean="0"/>
              <a:t>How To Develop an Applet</a:t>
            </a:r>
          </a:p>
        </p:txBody>
      </p:sp>
      <p:sp>
        <p:nvSpPr>
          <p:cNvPr id="10243" name="Content Placeholder 2"/>
          <p:cNvSpPr>
            <a:spLocks noGrp="1"/>
          </p:cNvSpPr>
          <p:nvPr>
            <p:ph idx="1"/>
          </p:nvPr>
        </p:nvSpPr>
        <p:spPr/>
        <p:txBody>
          <a:bodyPr/>
          <a:lstStyle/>
          <a:p>
            <a:pPr eaLnBrk="1" hangingPunct="1"/>
            <a:r>
              <a:rPr lang="en-GB" smtClean="0"/>
              <a:t>You must have TWO files: java file and html file to order develop an Applet</a:t>
            </a:r>
          </a:p>
          <a:p>
            <a:pPr eaLnBrk="1" hangingPunct="1"/>
            <a:r>
              <a:rPr lang="en-GB" b="1" smtClean="0"/>
              <a:t>Java file (*.java)</a:t>
            </a:r>
            <a:r>
              <a:rPr lang="en-GB" smtClean="0"/>
              <a:t> is used to write </a:t>
            </a:r>
            <a:r>
              <a:rPr lang="en-GB" b="1" smtClean="0"/>
              <a:t>source Code</a:t>
            </a:r>
          </a:p>
          <a:p>
            <a:pPr eaLnBrk="1" hangingPunct="1"/>
            <a:r>
              <a:rPr lang="en-GB" b="1" smtClean="0"/>
              <a:t>HTML file (*.html)</a:t>
            </a:r>
            <a:r>
              <a:rPr lang="en-GB" smtClean="0"/>
              <a:t> is used to embed </a:t>
            </a:r>
            <a:r>
              <a:rPr lang="en-GB" b="1" smtClean="0"/>
              <a:t>applet</a:t>
            </a:r>
            <a:r>
              <a:rPr lang="en-GB" smtClean="0"/>
              <a:t> in order to be viewed from Internet browsers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pPr eaLnBrk="1" hangingPunct="1"/>
            <a:r>
              <a:rPr lang="en-GB" smtClean="0"/>
              <a:t>Component: JCheckBox and</a:t>
            </a:r>
            <a:br>
              <a:rPr lang="en-GB" smtClean="0"/>
            </a:br>
            <a:r>
              <a:rPr lang="en-GB" smtClean="0"/>
              <a:t>JRadioButton</a:t>
            </a:r>
          </a:p>
        </p:txBody>
      </p:sp>
      <p:sp>
        <p:nvSpPr>
          <p:cNvPr id="3" name="Content Placeholder 2"/>
          <p:cNvSpPr>
            <a:spLocks noGrp="1"/>
          </p:cNvSpPr>
          <p:nvPr>
            <p:ph idx="1"/>
          </p:nvPr>
        </p:nvSpPr>
        <p:spPr/>
        <p:txBody>
          <a:bodyPr/>
          <a:lstStyle/>
          <a:p>
            <a:pPr eaLnBrk="1" hangingPunct="1">
              <a:defRPr/>
            </a:pPr>
            <a:r>
              <a:rPr lang="en-GB" dirty="0" smtClean="0"/>
              <a:t> State buttons</a:t>
            </a:r>
          </a:p>
          <a:p>
            <a:pPr eaLnBrk="1" hangingPunct="1">
              <a:defRPr/>
            </a:pPr>
            <a:r>
              <a:rPr lang="en-GB" dirty="0" smtClean="0"/>
              <a:t> On/Off or </a:t>
            </a:r>
            <a:r>
              <a:rPr lang="en-GB" b="1" dirty="0" smtClean="0"/>
              <a:t>true/false values</a:t>
            </a:r>
          </a:p>
          <a:p>
            <a:pPr eaLnBrk="1" hangingPunct="1">
              <a:defRPr/>
            </a:pPr>
            <a:r>
              <a:rPr lang="en-GB" dirty="0" smtClean="0"/>
              <a:t> Some of these tools in Java are:</a:t>
            </a:r>
          </a:p>
          <a:p>
            <a:pPr marL="514350" indent="-514350" eaLnBrk="1" hangingPunct="1">
              <a:buFont typeface="+mj-lt"/>
              <a:buAutoNum type="arabicPeriod"/>
              <a:defRPr/>
            </a:pPr>
            <a:r>
              <a:rPr lang="en-GB" dirty="0" smtClean="0"/>
              <a:t> </a:t>
            </a:r>
            <a:r>
              <a:rPr lang="en-GB" b="1" dirty="0" err="1" smtClean="0"/>
              <a:t>JCheckBox</a:t>
            </a:r>
            <a:endParaRPr lang="en-GB" b="1" dirty="0" smtClean="0"/>
          </a:p>
          <a:p>
            <a:pPr marL="514350" indent="-514350" eaLnBrk="1" hangingPunct="1">
              <a:buFont typeface="+mj-lt"/>
              <a:buAutoNum type="arabicPeriod"/>
              <a:defRPr/>
            </a:pPr>
            <a:r>
              <a:rPr lang="en-GB" dirty="0" smtClean="0"/>
              <a:t> </a:t>
            </a:r>
            <a:r>
              <a:rPr lang="en-GB" b="1" dirty="0" err="1" smtClean="0"/>
              <a:t>JRadioButton</a:t>
            </a:r>
            <a:endParaRPr lang="en-GB"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GB" b="1" smtClean="0"/>
              <a:t>// Java core packages</a:t>
            </a:r>
            <a:endParaRPr lang="en-GB" smtClean="0"/>
          </a:p>
        </p:txBody>
      </p:sp>
      <p:sp>
        <p:nvSpPr>
          <p:cNvPr id="33795" name="Content Placeholder 2"/>
          <p:cNvSpPr>
            <a:spLocks noGrp="1"/>
          </p:cNvSpPr>
          <p:nvPr>
            <p:ph idx="1"/>
          </p:nvPr>
        </p:nvSpPr>
        <p:spPr/>
        <p:txBody>
          <a:bodyPr>
            <a:normAutofit lnSpcReduction="10000"/>
          </a:bodyPr>
          <a:lstStyle/>
          <a:p>
            <a:pPr eaLnBrk="1" hangingPunct="1">
              <a:buFont typeface="Wingdings 2" pitchFamily="18" charset="2"/>
              <a:buNone/>
            </a:pPr>
            <a:r>
              <a:rPr lang="en-GB" b="1" smtClean="0"/>
              <a:t>import java.awt.*;</a:t>
            </a:r>
          </a:p>
          <a:p>
            <a:pPr eaLnBrk="1" hangingPunct="1">
              <a:buFont typeface="Wingdings 2" pitchFamily="18" charset="2"/>
              <a:buNone/>
            </a:pPr>
            <a:r>
              <a:rPr lang="en-GB" b="1" smtClean="0"/>
              <a:t>import java.awt.event.*;</a:t>
            </a:r>
          </a:p>
          <a:p>
            <a:pPr eaLnBrk="1" hangingPunct="1">
              <a:buFont typeface="Wingdings 2" pitchFamily="18" charset="2"/>
              <a:buNone/>
            </a:pPr>
            <a:r>
              <a:rPr lang="en-GB" b="1" smtClean="0"/>
              <a:t>// Java extension packages</a:t>
            </a:r>
          </a:p>
          <a:p>
            <a:pPr eaLnBrk="1" hangingPunct="1">
              <a:buFont typeface="Wingdings 2" pitchFamily="18" charset="2"/>
              <a:buNone/>
            </a:pPr>
            <a:r>
              <a:rPr lang="en-GB" b="1" smtClean="0"/>
              <a:t>import javax.swing.*;</a:t>
            </a:r>
          </a:p>
          <a:p>
            <a:pPr eaLnBrk="1" hangingPunct="1">
              <a:buFont typeface="Wingdings 2" pitchFamily="18" charset="2"/>
              <a:buNone/>
            </a:pPr>
            <a:r>
              <a:rPr lang="en-GB" b="1" smtClean="0"/>
              <a:t>public class CheckBoxTest extends JApplet {</a:t>
            </a:r>
          </a:p>
          <a:p>
            <a:pPr eaLnBrk="1" hangingPunct="1">
              <a:buFont typeface="Wingdings 2" pitchFamily="18" charset="2"/>
              <a:buNone/>
            </a:pPr>
            <a:r>
              <a:rPr lang="en-GB" b="1" smtClean="0"/>
              <a:t>private JCheckBox bold, italic;</a:t>
            </a:r>
          </a:p>
          <a:p>
            <a:pPr eaLnBrk="1" hangingPunct="1">
              <a:buFont typeface="Wingdings 2" pitchFamily="18" charset="2"/>
              <a:buNone/>
            </a:pPr>
            <a:r>
              <a:rPr lang="en-GB" b="1" smtClean="0"/>
              <a:t>// set up GUI</a:t>
            </a:r>
          </a:p>
          <a:p>
            <a:pPr eaLnBrk="1" hangingPunct="1">
              <a:buFont typeface="Wingdings 2" pitchFamily="18" charset="2"/>
              <a:buNone/>
            </a:pPr>
            <a:r>
              <a:rPr lang="en-GB" b="1" smtClean="0"/>
              <a:t>public void init ()</a:t>
            </a:r>
          </a:p>
          <a:p>
            <a:pPr eaLnBrk="1" hangingPunct="1">
              <a:buFont typeface="Wingdings 2" pitchFamily="18" charset="2"/>
              <a:buNone/>
            </a:pPr>
            <a:r>
              <a:rPr lang="en-GB" b="1" smtClean="0"/>
              <a:t>{</a:t>
            </a:r>
          </a:p>
          <a:p>
            <a:pPr eaLnBrk="1" hangingPunct="1">
              <a:buFont typeface="Wingdings 2" pitchFamily="18" charset="2"/>
              <a:buNone/>
            </a:pPr>
            <a:r>
              <a:rPr lang="en-GB" b="1" smtClean="0"/>
              <a:t>// get content pane and set its layout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GB" smtClean="0"/>
              <a:t>Java Core Packages</a:t>
            </a:r>
          </a:p>
        </p:txBody>
      </p:sp>
      <p:sp>
        <p:nvSpPr>
          <p:cNvPr id="34819" name="Content Placeholder 2"/>
          <p:cNvSpPr>
            <a:spLocks noGrp="1"/>
          </p:cNvSpPr>
          <p:nvPr>
            <p:ph idx="1"/>
          </p:nvPr>
        </p:nvSpPr>
        <p:spPr/>
        <p:txBody>
          <a:bodyPr/>
          <a:lstStyle/>
          <a:p>
            <a:pPr eaLnBrk="1" hangingPunct="1">
              <a:buFont typeface="Wingdings 2" pitchFamily="18" charset="2"/>
              <a:buNone/>
            </a:pPr>
            <a:r>
              <a:rPr lang="en-GB" b="1" smtClean="0"/>
              <a:t>Container container = getContentPane();</a:t>
            </a:r>
          </a:p>
          <a:p>
            <a:pPr eaLnBrk="1" hangingPunct="1">
              <a:buFont typeface="Wingdings 2" pitchFamily="18" charset="2"/>
              <a:buNone/>
            </a:pPr>
            <a:r>
              <a:rPr lang="en-GB" b="1" smtClean="0"/>
              <a:t>// create checkbox objects</a:t>
            </a:r>
          </a:p>
          <a:p>
            <a:pPr eaLnBrk="1" hangingPunct="1">
              <a:buFont typeface="Wingdings 2" pitchFamily="18" charset="2"/>
              <a:buNone/>
            </a:pPr>
            <a:r>
              <a:rPr lang="en-GB" b="1" smtClean="0"/>
              <a:t>bold = new JCheckBox( "Bold" );</a:t>
            </a:r>
          </a:p>
          <a:p>
            <a:pPr eaLnBrk="1" hangingPunct="1">
              <a:buFont typeface="Wingdings 2" pitchFamily="18" charset="2"/>
              <a:buNone/>
            </a:pPr>
            <a:r>
              <a:rPr lang="en-GB" b="1" smtClean="0"/>
              <a:t>italic = new JCheckBox( "Italic" );</a:t>
            </a:r>
          </a:p>
          <a:p>
            <a:pPr eaLnBrk="1" hangingPunct="1">
              <a:buFont typeface="Wingdings 2" pitchFamily="18" charset="2"/>
              <a:buNone/>
            </a:pPr>
            <a:r>
              <a:rPr lang="en-GB" b="1" smtClean="0"/>
              <a:t>container.add( bold );</a:t>
            </a:r>
          </a:p>
          <a:p>
            <a:pPr eaLnBrk="1" hangingPunct="1">
              <a:buFont typeface="Wingdings 2" pitchFamily="18" charset="2"/>
              <a:buNone/>
            </a:pPr>
            <a:r>
              <a:rPr lang="en-GB" b="1" smtClean="0"/>
              <a:t>container.add( italic );</a:t>
            </a:r>
          </a:p>
          <a:p>
            <a:pPr eaLnBrk="1" hangingPunct="1">
              <a:buFont typeface="Wingdings 2" pitchFamily="18" charset="2"/>
              <a:buNone/>
            </a:pPr>
            <a:r>
              <a:rPr lang="en-GB" b="1" smtClean="0"/>
              <a:t>}</a:t>
            </a:r>
          </a:p>
          <a:p>
            <a:pPr eaLnBrk="1" hangingPunct="1">
              <a:buFont typeface="Wingdings 2" pitchFamily="18" charset="2"/>
              <a:buNone/>
            </a:pPr>
            <a:r>
              <a:rPr lang="en-GB" b="1" smtClean="0"/>
              <a:t>}</a:t>
            </a:r>
            <a:endParaRPr lang="en-GB" smtClean="0"/>
          </a:p>
          <a:p>
            <a:pPr eaLnBrk="1" hangingPunct="1">
              <a:buFont typeface="Wingdings 2" pitchFamily="18" charset="2"/>
              <a:buNone/>
            </a:pPr>
            <a:endParaRPr lang="en-GB"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GB" sz="2800" dirty="0" smtClean="0"/>
              <a:t>Program example of how to develop applet using </a:t>
            </a:r>
            <a:r>
              <a:rPr lang="en-GB" sz="2800" dirty="0" err="1" smtClean="0"/>
              <a:t>JRadioButton</a:t>
            </a:r>
            <a:r>
              <a:rPr lang="en-GB" sz="2800" dirty="0" smtClean="0"/>
              <a:t> is shown in the next slide:</a:t>
            </a:r>
          </a:p>
        </p:txBody>
      </p:sp>
      <p:sp>
        <p:nvSpPr>
          <p:cNvPr id="35843" name="Content Placeholder 2"/>
          <p:cNvSpPr>
            <a:spLocks noGrp="1"/>
          </p:cNvSpPr>
          <p:nvPr>
            <p:ph idx="1"/>
          </p:nvPr>
        </p:nvSpPr>
        <p:spPr/>
        <p:txBody>
          <a:bodyPr>
            <a:normAutofit lnSpcReduction="10000"/>
          </a:bodyPr>
          <a:lstStyle/>
          <a:p>
            <a:pPr eaLnBrk="1" hangingPunct="1">
              <a:buFont typeface="Wingdings 2" pitchFamily="18" charset="2"/>
              <a:buNone/>
            </a:pPr>
            <a:r>
              <a:rPr lang="en-GB" smtClean="0"/>
              <a:t>import java.awt.*;</a:t>
            </a:r>
          </a:p>
          <a:p>
            <a:pPr eaLnBrk="1" hangingPunct="1">
              <a:buFont typeface="Wingdings 2" pitchFamily="18" charset="2"/>
              <a:buNone/>
            </a:pPr>
            <a:r>
              <a:rPr lang="en-GB" smtClean="0"/>
              <a:t>import java.awt.event.*;</a:t>
            </a:r>
          </a:p>
          <a:p>
            <a:pPr eaLnBrk="1" hangingPunct="1">
              <a:buFont typeface="Wingdings 2" pitchFamily="18" charset="2"/>
              <a:buNone/>
            </a:pPr>
            <a:r>
              <a:rPr lang="en-GB" smtClean="0"/>
              <a:t>// Java extension packages</a:t>
            </a:r>
          </a:p>
          <a:p>
            <a:pPr eaLnBrk="1" hangingPunct="1">
              <a:buFont typeface="Wingdings 2" pitchFamily="18" charset="2"/>
              <a:buNone/>
            </a:pPr>
            <a:r>
              <a:rPr lang="en-GB" smtClean="0"/>
              <a:t>import javax.swing.*;</a:t>
            </a:r>
          </a:p>
          <a:p>
            <a:pPr eaLnBrk="1" hangingPunct="1">
              <a:buFont typeface="Wingdings 2" pitchFamily="18" charset="2"/>
              <a:buNone/>
            </a:pPr>
            <a:r>
              <a:rPr lang="en-GB" smtClean="0"/>
              <a:t>public class RadioButtonTest extends JApplet {</a:t>
            </a:r>
          </a:p>
          <a:p>
            <a:pPr eaLnBrk="1" hangingPunct="1">
              <a:buFont typeface="Wingdings 2" pitchFamily="18" charset="2"/>
              <a:buNone/>
            </a:pPr>
            <a:r>
              <a:rPr lang="en-GB" smtClean="0"/>
              <a:t>private JRadioButton plainButton, boldButton, italicButton, boldItalicButton;</a:t>
            </a:r>
          </a:p>
          <a:p>
            <a:pPr eaLnBrk="1" hangingPunct="1">
              <a:buFont typeface="Wingdings 2" pitchFamily="18" charset="2"/>
              <a:buNone/>
            </a:pPr>
            <a:r>
              <a:rPr lang="en-GB" smtClean="0"/>
              <a:t>private ButtonGroup radioGroup;</a:t>
            </a:r>
          </a:p>
          <a:p>
            <a:pPr eaLnBrk="1" hangingPunct="1">
              <a:buFont typeface="Wingdings 2" pitchFamily="18" charset="2"/>
              <a:buNone/>
            </a:pPr>
            <a:r>
              <a:rPr lang="en-GB" smtClean="0"/>
              <a:t>// create GUI and fonts</a:t>
            </a:r>
          </a:p>
          <a:p>
            <a:pPr eaLnBrk="1" hangingPunct="1">
              <a:buFont typeface="Wingdings 2" pitchFamily="18" charset="2"/>
              <a:buNone/>
            </a:pPr>
            <a:r>
              <a:rPr lang="en-GB" smtClean="0"/>
              <a:t>public void init()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GB" sz="2800" dirty="0" smtClean="0"/>
              <a:t>Program example of how to develop applet using </a:t>
            </a:r>
            <a:r>
              <a:rPr lang="en-GB" sz="2800" dirty="0" err="1" smtClean="0"/>
              <a:t>JRadioButton</a:t>
            </a:r>
            <a:r>
              <a:rPr lang="en-GB" sz="2800" dirty="0" smtClean="0"/>
              <a:t> is shown in the next slide:</a:t>
            </a:r>
          </a:p>
        </p:txBody>
      </p:sp>
      <p:sp>
        <p:nvSpPr>
          <p:cNvPr id="36867" name="Content Placeholder 2"/>
          <p:cNvSpPr>
            <a:spLocks noGrp="1"/>
          </p:cNvSpPr>
          <p:nvPr>
            <p:ph idx="1"/>
          </p:nvPr>
        </p:nvSpPr>
        <p:spPr/>
        <p:txBody>
          <a:bodyPr>
            <a:normAutofit fontScale="92500" lnSpcReduction="10000"/>
          </a:bodyPr>
          <a:lstStyle/>
          <a:p>
            <a:pPr eaLnBrk="1" hangingPunct="1">
              <a:buFont typeface="Wingdings 2" pitchFamily="18" charset="2"/>
              <a:buNone/>
            </a:pPr>
            <a:r>
              <a:rPr lang="en-GB" smtClean="0"/>
              <a:t>{</a:t>
            </a:r>
          </a:p>
          <a:p>
            <a:pPr eaLnBrk="1" hangingPunct="1">
              <a:buFont typeface="Wingdings 2" pitchFamily="18" charset="2"/>
              <a:buNone/>
            </a:pPr>
            <a:r>
              <a:rPr lang="en-GB" smtClean="0"/>
              <a:t>// get content pane and set its layout</a:t>
            </a:r>
          </a:p>
          <a:p>
            <a:pPr eaLnBrk="1" hangingPunct="1">
              <a:buFont typeface="Wingdings 2" pitchFamily="18" charset="2"/>
              <a:buNone/>
            </a:pPr>
            <a:r>
              <a:rPr lang="en-GB" smtClean="0"/>
              <a:t>Container container = getContentPane();</a:t>
            </a:r>
          </a:p>
          <a:p>
            <a:pPr eaLnBrk="1" hangingPunct="1">
              <a:buFont typeface="Wingdings 2" pitchFamily="18" charset="2"/>
              <a:buNone/>
            </a:pPr>
            <a:r>
              <a:rPr lang="en-GB" smtClean="0"/>
              <a:t>plainButton = new JRadioButton( "Plain", true );</a:t>
            </a:r>
          </a:p>
          <a:p>
            <a:pPr eaLnBrk="1" hangingPunct="1">
              <a:buFont typeface="Wingdings 2" pitchFamily="18" charset="2"/>
              <a:buNone/>
            </a:pPr>
            <a:r>
              <a:rPr lang="en-GB" smtClean="0"/>
              <a:t>container.add( plainButton );</a:t>
            </a:r>
          </a:p>
          <a:p>
            <a:pPr eaLnBrk="1" hangingPunct="1">
              <a:buFont typeface="Wingdings 2" pitchFamily="18" charset="2"/>
              <a:buNone/>
            </a:pPr>
            <a:r>
              <a:rPr lang="en-GB" smtClean="0"/>
              <a:t>boldButton = new JRadioButton( "Bold", false);</a:t>
            </a:r>
          </a:p>
          <a:p>
            <a:pPr eaLnBrk="1" hangingPunct="1">
              <a:buFont typeface="Wingdings 2" pitchFamily="18" charset="2"/>
              <a:buNone/>
            </a:pPr>
            <a:r>
              <a:rPr lang="en-GB" smtClean="0"/>
              <a:t>container.add( boldButton );</a:t>
            </a:r>
          </a:p>
          <a:p>
            <a:pPr eaLnBrk="1" hangingPunct="1">
              <a:buFont typeface="Wingdings 2" pitchFamily="18" charset="2"/>
              <a:buNone/>
            </a:pPr>
            <a:r>
              <a:rPr lang="en-GB" smtClean="0"/>
              <a:t>italicButton = new JRadioButton( "Italic", false );</a:t>
            </a:r>
          </a:p>
          <a:p>
            <a:pPr eaLnBrk="1" hangingPunct="1">
              <a:buFont typeface="Wingdings 2" pitchFamily="18" charset="2"/>
              <a:buNone/>
            </a:pPr>
            <a:r>
              <a:rPr lang="en-GB" smtClean="0"/>
              <a:t>container.add( italicButton );</a:t>
            </a:r>
          </a:p>
          <a:p>
            <a:pPr eaLnBrk="1" hangingPunct="1">
              <a:buFont typeface="Wingdings 2" pitchFamily="18" charset="2"/>
              <a:buNone/>
            </a:pPr>
            <a:r>
              <a:rPr lang="en-GB" smtClean="0"/>
              <a:t>boldItalicButton = new JRadioButton( "Bold/Italic", false );</a:t>
            </a:r>
          </a:p>
          <a:p>
            <a:pPr eaLnBrk="1" hangingPunct="1">
              <a:buFont typeface="Wingdings 2" pitchFamily="18" charset="2"/>
              <a:buNone/>
            </a:pPr>
            <a:endParaRPr lang="en-GB"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GB" sz="2800" dirty="0" smtClean="0"/>
              <a:t>Program example of how to develop applet using </a:t>
            </a:r>
            <a:r>
              <a:rPr lang="en-GB" sz="2800" dirty="0" err="1" smtClean="0"/>
              <a:t>JRadioButton</a:t>
            </a:r>
            <a:r>
              <a:rPr lang="en-GB" sz="2800" dirty="0" smtClean="0"/>
              <a:t> is shown in the next slide:</a:t>
            </a:r>
          </a:p>
        </p:txBody>
      </p:sp>
      <p:sp>
        <p:nvSpPr>
          <p:cNvPr id="37891" name="Content Placeholder 2"/>
          <p:cNvSpPr>
            <a:spLocks noGrp="1"/>
          </p:cNvSpPr>
          <p:nvPr>
            <p:ph idx="1"/>
          </p:nvPr>
        </p:nvSpPr>
        <p:spPr/>
        <p:txBody>
          <a:bodyPr/>
          <a:lstStyle/>
          <a:p>
            <a:pPr eaLnBrk="1" hangingPunct="1">
              <a:buFont typeface="Wingdings 2" pitchFamily="18" charset="2"/>
              <a:buNone/>
            </a:pPr>
            <a:r>
              <a:rPr lang="en-GB" smtClean="0"/>
              <a:t>container.add( boldItalicButton );</a:t>
            </a:r>
          </a:p>
          <a:p>
            <a:pPr eaLnBrk="1" hangingPunct="1">
              <a:buFont typeface="Wingdings 2" pitchFamily="18" charset="2"/>
              <a:buNone/>
            </a:pPr>
            <a:r>
              <a:rPr lang="en-GB" smtClean="0"/>
              <a:t>// create logical relationship between JRadioButtons</a:t>
            </a:r>
          </a:p>
          <a:p>
            <a:pPr eaLnBrk="1" hangingPunct="1">
              <a:buFont typeface="Wingdings 2" pitchFamily="18" charset="2"/>
              <a:buNone/>
            </a:pPr>
            <a:r>
              <a:rPr lang="en-GB" smtClean="0"/>
              <a:t>radioGroup = new ButtonGroup();</a:t>
            </a:r>
          </a:p>
          <a:p>
            <a:pPr eaLnBrk="1" hangingPunct="1">
              <a:buFont typeface="Wingdings 2" pitchFamily="18" charset="2"/>
              <a:buNone/>
            </a:pPr>
            <a:r>
              <a:rPr lang="en-GB" smtClean="0"/>
              <a:t>radioGroup.add( plainButton );</a:t>
            </a:r>
          </a:p>
          <a:p>
            <a:pPr eaLnBrk="1" hangingPunct="1">
              <a:buFont typeface="Wingdings 2" pitchFamily="18" charset="2"/>
              <a:buNone/>
            </a:pPr>
            <a:r>
              <a:rPr lang="en-GB" smtClean="0"/>
              <a:t>radioGroup.add( boldButton );</a:t>
            </a:r>
          </a:p>
          <a:p>
            <a:pPr eaLnBrk="1" hangingPunct="1">
              <a:buFont typeface="Wingdings 2" pitchFamily="18" charset="2"/>
              <a:buNone/>
            </a:pPr>
            <a:r>
              <a:rPr lang="en-GB" smtClean="0"/>
              <a:t>radioGroup.add( italicButton );</a:t>
            </a:r>
          </a:p>
          <a:p>
            <a:pPr eaLnBrk="1" hangingPunct="1">
              <a:buFont typeface="Wingdings 2" pitchFamily="18" charset="2"/>
              <a:buNone/>
            </a:pPr>
            <a:r>
              <a:rPr lang="en-GB" smtClean="0"/>
              <a:t>radioGroup.add( boldItalicButton );</a:t>
            </a:r>
          </a:p>
          <a:p>
            <a:pPr eaLnBrk="1" hangingPunct="1">
              <a:buFont typeface="Wingdings 2" pitchFamily="18" charset="2"/>
              <a:buNone/>
            </a:pPr>
            <a:r>
              <a:rPr lang="en-GB" smtClean="0"/>
              <a:t>}</a:t>
            </a:r>
          </a:p>
          <a:p>
            <a:pPr eaLnBrk="1" hangingPunct="1">
              <a:buFont typeface="Wingdings 2" pitchFamily="18" charset="2"/>
              <a:buNone/>
            </a:pPr>
            <a:r>
              <a:rPr lang="en-GB" smtClean="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GB" smtClean="0"/>
              <a:t>Layout Managers</a:t>
            </a:r>
          </a:p>
        </p:txBody>
      </p:sp>
      <p:sp>
        <p:nvSpPr>
          <p:cNvPr id="38915" name="Content Placeholder 2"/>
          <p:cNvSpPr>
            <a:spLocks noGrp="1"/>
          </p:cNvSpPr>
          <p:nvPr>
            <p:ph idx="1"/>
          </p:nvPr>
        </p:nvSpPr>
        <p:spPr/>
        <p:txBody>
          <a:bodyPr/>
          <a:lstStyle/>
          <a:p>
            <a:pPr eaLnBrk="1" hangingPunct="1">
              <a:buNone/>
            </a:pPr>
            <a:r>
              <a:rPr lang="en-GB" dirty="0" smtClean="0"/>
              <a:t>Other swing components are </a:t>
            </a:r>
            <a:r>
              <a:rPr lang="en-GB" dirty="0" err="1" smtClean="0"/>
              <a:t>Jcombobox</a:t>
            </a:r>
            <a:r>
              <a:rPr lang="en-GB" dirty="0" smtClean="0"/>
              <a:t>, </a:t>
            </a:r>
            <a:r>
              <a:rPr lang="en-GB" dirty="0" err="1" smtClean="0"/>
              <a:t>JTextArea</a:t>
            </a:r>
            <a:r>
              <a:rPr lang="en-GB" dirty="0" smtClean="0"/>
              <a:t>, etc</a:t>
            </a:r>
          </a:p>
          <a:p>
            <a:pPr eaLnBrk="1" hangingPunct="1">
              <a:buNone/>
            </a:pPr>
            <a:r>
              <a:rPr lang="en-GB" dirty="0" smtClean="0"/>
              <a:t> </a:t>
            </a:r>
          </a:p>
          <a:p>
            <a:pPr eaLnBrk="1" hangingPunct="1">
              <a:buNone/>
            </a:pPr>
            <a:r>
              <a:rPr lang="en-GB" b="1" dirty="0" smtClean="0"/>
              <a:t>Layout managers</a:t>
            </a:r>
          </a:p>
          <a:p>
            <a:pPr eaLnBrk="1" hangingPunct="1">
              <a:buNone/>
            </a:pPr>
            <a:r>
              <a:rPr lang="en-GB" dirty="0" smtClean="0"/>
              <a:t> Provided for arranging GUI components</a:t>
            </a:r>
          </a:p>
          <a:p>
            <a:pPr eaLnBrk="1" hangingPunct="1">
              <a:buNone/>
            </a:pPr>
            <a:r>
              <a:rPr lang="en-GB" dirty="0" smtClean="0"/>
              <a:t> Provide basic layout capabilities</a:t>
            </a:r>
          </a:p>
          <a:p>
            <a:pPr eaLnBrk="1" hangingPunct="1">
              <a:buNone/>
            </a:pPr>
            <a:r>
              <a:rPr lang="en-GB" dirty="0" smtClean="0"/>
              <a:t> Processes layout details</a:t>
            </a:r>
          </a:p>
          <a:p>
            <a:pPr eaLnBrk="1" hangingPunct="1">
              <a:buNone/>
            </a:pPr>
            <a:r>
              <a:rPr lang="en-GB" dirty="0" smtClean="0"/>
              <a:t> Programmer can concentrate on basic “look and feel”</a:t>
            </a:r>
          </a:p>
          <a:p>
            <a:pPr eaLnBrk="1" hangingPunct="1">
              <a:buNone/>
            </a:pPr>
            <a:endParaRPr lang="en-GB"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357166"/>
            <a:ext cx="8229600" cy="1143000"/>
          </a:xfrm>
        </p:spPr>
        <p:txBody>
          <a:bodyPr/>
          <a:lstStyle/>
          <a:p>
            <a:pPr eaLnBrk="1" hangingPunct="1"/>
            <a:r>
              <a:rPr lang="en-GB" dirty="0" smtClean="0"/>
              <a:t>Layout Managers</a:t>
            </a:r>
          </a:p>
        </p:txBody>
      </p:sp>
      <p:sp>
        <p:nvSpPr>
          <p:cNvPr id="39939" name="Content Placeholder 2"/>
          <p:cNvSpPr>
            <a:spLocks noGrp="1"/>
          </p:cNvSpPr>
          <p:nvPr>
            <p:ph idx="1"/>
          </p:nvPr>
        </p:nvSpPr>
        <p:spPr>
          <a:xfrm>
            <a:off x="457200" y="1643050"/>
            <a:ext cx="8229600" cy="4714908"/>
          </a:xfrm>
        </p:spPr>
        <p:txBody>
          <a:bodyPr>
            <a:normAutofit fontScale="92500"/>
          </a:bodyPr>
          <a:lstStyle/>
          <a:p>
            <a:pPr eaLnBrk="1" hangingPunct="1">
              <a:buNone/>
            </a:pPr>
            <a:r>
              <a:rPr lang="en-GB" b="1" dirty="0" smtClean="0"/>
              <a:t>Layout manager Description</a:t>
            </a:r>
          </a:p>
          <a:p>
            <a:pPr eaLnBrk="1" hangingPunct="1">
              <a:buNone/>
            </a:pPr>
            <a:r>
              <a:rPr lang="en-GB" dirty="0" err="1" smtClean="0"/>
              <a:t>FlowLayout</a:t>
            </a:r>
            <a:r>
              <a:rPr lang="en-GB" dirty="0" smtClean="0"/>
              <a:t> Default for </a:t>
            </a:r>
            <a:r>
              <a:rPr lang="en-GB" dirty="0" err="1" smtClean="0"/>
              <a:t>java.awt.Applet</a:t>
            </a:r>
            <a:r>
              <a:rPr lang="en-GB" dirty="0" smtClean="0"/>
              <a:t>, </a:t>
            </a:r>
            <a:r>
              <a:rPr lang="en-GB" dirty="0" err="1" smtClean="0"/>
              <a:t>java.awt.Panel</a:t>
            </a:r>
            <a:r>
              <a:rPr lang="en-GB" dirty="0" smtClean="0"/>
              <a:t> and </a:t>
            </a:r>
            <a:r>
              <a:rPr lang="en-GB" dirty="0" err="1" smtClean="0"/>
              <a:t>javax.swing.JPanel</a:t>
            </a:r>
            <a:r>
              <a:rPr lang="en-GB" dirty="0" smtClean="0"/>
              <a:t>. Places components sequentially (left to right) in the order they were added. It is also possible to specify the order of the components using the Container</a:t>
            </a:r>
            <a:r>
              <a:rPr lang="en-GB" b="1" dirty="0" smtClean="0"/>
              <a:t> </a:t>
            </a:r>
            <a:r>
              <a:rPr lang="en-GB" dirty="0" smtClean="0"/>
              <a:t>method add that takes a Component and an integer index position as arguments.</a:t>
            </a:r>
          </a:p>
          <a:p>
            <a:pPr eaLnBrk="1" hangingPunct="1">
              <a:buNone/>
            </a:pPr>
            <a:r>
              <a:rPr lang="en-GB" dirty="0" err="1" smtClean="0"/>
              <a:t>BorderLayout</a:t>
            </a:r>
            <a:r>
              <a:rPr lang="en-GB" dirty="0" smtClean="0"/>
              <a:t> Default for the content panes of </a:t>
            </a:r>
            <a:r>
              <a:rPr lang="en-GB" dirty="0" err="1" smtClean="0"/>
              <a:t>JFrames</a:t>
            </a:r>
            <a:r>
              <a:rPr lang="en-GB" dirty="0" smtClean="0"/>
              <a:t> (and other windows) and </a:t>
            </a:r>
            <a:r>
              <a:rPr lang="en-GB" dirty="0" err="1" smtClean="0"/>
              <a:t>JApplets</a:t>
            </a:r>
            <a:r>
              <a:rPr lang="en-GB" dirty="0" smtClean="0"/>
              <a:t>. Arranges the components into five areas: North, South, East, West and </a:t>
            </a:r>
            <a:r>
              <a:rPr lang="en-GB" dirty="0" err="1" smtClean="0"/>
              <a:t>Center</a:t>
            </a:r>
            <a:r>
              <a:rPr lang="en-GB" dirty="0" smtClean="0"/>
              <a:t>.</a:t>
            </a:r>
          </a:p>
          <a:p>
            <a:pPr eaLnBrk="1" hangingPunct="1">
              <a:buNone/>
            </a:pPr>
            <a:r>
              <a:rPr lang="en-GB" dirty="0" err="1" smtClean="0"/>
              <a:t>GridLayout</a:t>
            </a:r>
            <a:r>
              <a:rPr lang="en-GB" dirty="0" smtClean="0"/>
              <a:t> Arranges the components into rows and  columns.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GB" smtClean="0"/>
              <a:t>Layout Manager: FlowLayout</a:t>
            </a:r>
          </a:p>
        </p:txBody>
      </p:sp>
      <p:sp>
        <p:nvSpPr>
          <p:cNvPr id="40963" name="Content Placeholder 2"/>
          <p:cNvSpPr>
            <a:spLocks noGrp="1"/>
          </p:cNvSpPr>
          <p:nvPr>
            <p:ph idx="1"/>
          </p:nvPr>
        </p:nvSpPr>
        <p:spPr/>
        <p:txBody>
          <a:bodyPr>
            <a:normAutofit fontScale="92500" lnSpcReduction="10000"/>
          </a:bodyPr>
          <a:lstStyle/>
          <a:p>
            <a:pPr eaLnBrk="1" hangingPunct="1">
              <a:buNone/>
            </a:pPr>
            <a:r>
              <a:rPr lang="en-GB" dirty="0" smtClean="0"/>
              <a:t> </a:t>
            </a:r>
            <a:r>
              <a:rPr lang="en-GB" b="1" dirty="0" err="1" smtClean="0"/>
              <a:t>FlowLayout</a:t>
            </a:r>
            <a:endParaRPr lang="en-GB" b="1" dirty="0" smtClean="0"/>
          </a:p>
          <a:p>
            <a:pPr eaLnBrk="1" hangingPunct="1">
              <a:buNone/>
            </a:pPr>
            <a:r>
              <a:rPr lang="en-GB" dirty="0" smtClean="0"/>
              <a:t> Most basic layout manager : GUI components placed in container from left to right.  We can centralised the components that using </a:t>
            </a:r>
            <a:r>
              <a:rPr lang="en-GB" dirty="0" err="1" smtClean="0"/>
              <a:t>FlowLayout</a:t>
            </a:r>
            <a:r>
              <a:rPr lang="en-GB" dirty="0" smtClean="0"/>
              <a:t> manager using the following command: </a:t>
            </a:r>
          </a:p>
          <a:p>
            <a:pPr eaLnBrk="1" hangingPunct="1">
              <a:buNone/>
            </a:pPr>
            <a:r>
              <a:rPr lang="en-GB" dirty="0" smtClean="0"/>
              <a:t>	new </a:t>
            </a:r>
            <a:r>
              <a:rPr lang="en-GB" dirty="0" err="1" smtClean="0"/>
              <a:t>FlowLayout</a:t>
            </a:r>
            <a:r>
              <a:rPr lang="en-GB" dirty="0" smtClean="0"/>
              <a:t>(</a:t>
            </a:r>
            <a:r>
              <a:rPr lang="en-GB" dirty="0" err="1" smtClean="0"/>
              <a:t>FlowLayout.CENTER</a:t>
            </a:r>
            <a:r>
              <a:rPr lang="en-GB" dirty="0" smtClean="0"/>
              <a:t>);</a:t>
            </a:r>
          </a:p>
          <a:p>
            <a:pPr eaLnBrk="1" hangingPunct="1">
              <a:buNone/>
            </a:pPr>
            <a:r>
              <a:rPr lang="en-GB" dirty="0" smtClean="0"/>
              <a:t>    OR </a:t>
            </a:r>
          </a:p>
          <a:p>
            <a:pPr eaLnBrk="1" hangingPunct="1">
              <a:buNone/>
            </a:pPr>
            <a:r>
              <a:rPr lang="en-GB" dirty="0" smtClean="0"/>
              <a:t>   new </a:t>
            </a:r>
            <a:r>
              <a:rPr lang="en-GB" dirty="0" err="1" smtClean="0"/>
              <a:t>FlowLayout</a:t>
            </a:r>
            <a:r>
              <a:rPr lang="en-GB" dirty="0" smtClean="0"/>
              <a:t>();</a:t>
            </a:r>
          </a:p>
          <a:p>
            <a:pPr eaLnBrk="1" hangingPunct="1">
              <a:buNone/>
            </a:pPr>
            <a:endParaRPr lang="en-GB" dirty="0" smtClean="0"/>
          </a:p>
          <a:p>
            <a:pPr eaLnBrk="1" hangingPunct="1">
              <a:buNone/>
            </a:pPr>
            <a:r>
              <a:rPr lang="en-GB" dirty="0" smtClean="0"/>
              <a:t>NOTE: </a:t>
            </a:r>
            <a:r>
              <a:rPr lang="en-GB" dirty="0" err="1" smtClean="0"/>
              <a:t>FlowLayout</a:t>
            </a:r>
            <a:r>
              <a:rPr lang="en-GB" dirty="0" smtClean="0"/>
              <a:t> is the default layout if an applet has not been given any layout setting by the programmer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GB" smtClean="0"/>
              <a:t>Layout Manager: FlowLayout</a:t>
            </a:r>
          </a:p>
        </p:txBody>
      </p:sp>
      <p:sp>
        <p:nvSpPr>
          <p:cNvPr id="41987" name="Content Placeholder 2"/>
          <p:cNvSpPr>
            <a:spLocks noGrp="1"/>
          </p:cNvSpPr>
          <p:nvPr>
            <p:ph idx="1"/>
          </p:nvPr>
        </p:nvSpPr>
        <p:spPr/>
        <p:txBody>
          <a:bodyPr/>
          <a:lstStyle/>
          <a:p>
            <a:pPr eaLnBrk="1" hangingPunct="1"/>
            <a:r>
              <a:rPr lang="en-GB" smtClean="0"/>
              <a:t> We can left-justify the components that using</a:t>
            </a:r>
          </a:p>
          <a:p>
            <a:pPr eaLnBrk="1" hangingPunct="1"/>
            <a:r>
              <a:rPr lang="en-GB" smtClean="0"/>
              <a:t>FlowLayout manager using the following command: new FlowLayout(FlowLayout.LEFT);</a:t>
            </a:r>
          </a:p>
          <a:p>
            <a:pPr eaLnBrk="1" hangingPunct="1"/>
            <a:r>
              <a:rPr lang="en-GB" smtClean="0"/>
              <a:t> We can right-justify the components that using FlowLayout manager using the following command: new FlowLayout(FlowLayout.RIGHT);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GB" smtClean="0"/>
              <a:t>How to Develop Applet</a:t>
            </a:r>
          </a:p>
        </p:txBody>
      </p:sp>
      <p:sp>
        <p:nvSpPr>
          <p:cNvPr id="11267" name="Content Placeholder 2"/>
          <p:cNvSpPr>
            <a:spLocks noGrp="1"/>
          </p:cNvSpPr>
          <p:nvPr>
            <p:ph idx="1"/>
          </p:nvPr>
        </p:nvSpPr>
        <p:spPr/>
        <p:txBody>
          <a:bodyPr/>
          <a:lstStyle/>
          <a:p>
            <a:pPr eaLnBrk="1" hangingPunct="1"/>
            <a:r>
              <a:rPr lang="en-GB" smtClean="0"/>
              <a:t>EXAMPLE OF JAVA FILE FOR APPLET (example.java):</a:t>
            </a:r>
          </a:p>
          <a:p>
            <a:pPr eaLnBrk="1" hangingPunct="1">
              <a:buFont typeface="Wingdings 2" pitchFamily="18" charset="2"/>
              <a:buNone/>
            </a:pPr>
            <a:r>
              <a:rPr lang="en-GB" smtClean="0"/>
              <a:t>public class example extends JApplet {</a:t>
            </a:r>
          </a:p>
          <a:p>
            <a:pPr eaLnBrk="1" hangingPunct="1">
              <a:buFont typeface="Wingdings 2" pitchFamily="18" charset="2"/>
              <a:buNone/>
            </a:pPr>
            <a:r>
              <a:rPr lang="en-GB" smtClean="0"/>
              <a:t>// insert code here</a:t>
            </a:r>
          </a:p>
          <a:p>
            <a:pPr eaLnBrk="1" hangingPunct="1">
              <a:buFont typeface="Wingdings 2" pitchFamily="18" charset="2"/>
              <a:buNone/>
            </a:pPr>
            <a:r>
              <a:rPr lang="en-GB" smtClean="0"/>
              <a:t>} //class</a:t>
            </a:r>
          </a:p>
        </p:txBody>
      </p:sp>
      <p:sp>
        <p:nvSpPr>
          <p:cNvPr id="4" name="Rectangle 3"/>
          <p:cNvSpPr/>
          <p:nvPr/>
        </p:nvSpPr>
        <p:spPr>
          <a:xfrm>
            <a:off x="5580063" y="3573463"/>
            <a:ext cx="2879725" cy="1223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All Applets should extends </a:t>
            </a:r>
            <a:r>
              <a:rPr lang="en-GB" dirty="0" err="1"/>
              <a:t>JApplet</a:t>
            </a:r>
            <a:endParaRPr lang="en-GB" dirty="0"/>
          </a:p>
        </p:txBody>
      </p:sp>
      <p:sp>
        <p:nvSpPr>
          <p:cNvPr id="5" name="Rectangle 4"/>
          <p:cNvSpPr/>
          <p:nvPr/>
        </p:nvSpPr>
        <p:spPr>
          <a:xfrm>
            <a:off x="971550" y="4221163"/>
            <a:ext cx="4464050" cy="1223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Default Methods such as paint(), init(), start(), destroy() and stop()</a:t>
            </a:r>
          </a:p>
        </p:txBody>
      </p:sp>
      <p:cxnSp>
        <p:nvCxnSpPr>
          <p:cNvPr id="7" name="Straight Arrow Connector 6"/>
          <p:cNvCxnSpPr>
            <a:stCxn id="5" idx="0"/>
          </p:cNvCxnSpPr>
          <p:nvPr/>
        </p:nvCxnSpPr>
        <p:spPr>
          <a:xfrm flipH="1" flipV="1">
            <a:off x="2843213" y="2708275"/>
            <a:ext cx="360362" cy="1512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0"/>
          </p:cNvCxnSpPr>
          <p:nvPr/>
        </p:nvCxnSpPr>
        <p:spPr>
          <a:xfrm flipH="1" flipV="1">
            <a:off x="5219700" y="2276475"/>
            <a:ext cx="1800225" cy="1296988"/>
          </a:xfrm>
          <a:prstGeom prst="straightConnector1">
            <a:avLst/>
          </a:prstGeom>
          <a:ln>
            <a:headEnd type="triangl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GB" smtClean="0"/>
              <a:t>Flow Layout</a:t>
            </a:r>
          </a:p>
        </p:txBody>
      </p:sp>
      <p:sp>
        <p:nvSpPr>
          <p:cNvPr id="43011" name="Content Placeholder 2"/>
          <p:cNvSpPr>
            <a:spLocks noGrp="1"/>
          </p:cNvSpPr>
          <p:nvPr>
            <p:ph idx="1"/>
          </p:nvPr>
        </p:nvSpPr>
        <p:spPr/>
        <p:txBody>
          <a:bodyPr/>
          <a:lstStyle/>
          <a:p>
            <a:pPr eaLnBrk="1" hangingPunct="1">
              <a:buFont typeface="Wingdings 2" pitchFamily="18" charset="2"/>
              <a:buNone/>
            </a:pPr>
            <a:r>
              <a:rPr lang="en-GB" smtClean="0"/>
              <a:t>import javax.swing.*;</a:t>
            </a:r>
          </a:p>
          <a:p>
            <a:pPr eaLnBrk="1" hangingPunct="1">
              <a:buFont typeface="Wingdings 2" pitchFamily="18" charset="2"/>
              <a:buNone/>
            </a:pPr>
            <a:r>
              <a:rPr lang="en-GB" smtClean="0"/>
              <a:t>import java.awt.*;</a:t>
            </a:r>
          </a:p>
          <a:p>
            <a:pPr eaLnBrk="1" hangingPunct="1">
              <a:buFont typeface="Wingdings 2" pitchFamily="18" charset="2"/>
              <a:buNone/>
            </a:pPr>
            <a:r>
              <a:rPr lang="en-GB" smtClean="0"/>
              <a:t>public class Channels extends JApplet{</a:t>
            </a:r>
          </a:p>
          <a:p>
            <a:pPr eaLnBrk="1" hangingPunct="1">
              <a:buFont typeface="Wingdings 2" pitchFamily="18" charset="2"/>
              <a:buNone/>
            </a:pPr>
            <a:r>
              <a:rPr lang="it-IT" smtClean="0"/>
              <a:t>private Button channel1, channel2, channel3, channel4;</a:t>
            </a:r>
          </a:p>
          <a:p>
            <a:pPr eaLnBrk="1" hangingPunct="1">
              <a:buFont typeface="Wingdings 2" pitchFamily="18" charset="2"/>
              <a:buNone/>
            </a:pPr>
            <a:r>
              <a:rPr lang="en-GB" smtClean="0"/>
              <a:t>public void init( )</a:t>
            </a:r>
          </a:p>
          <a:p>
            <a:pPr eaLnBrk="1" hangingPunct="1">
              <a:buFont typeface="Wingdings 2" pitchFamily="18" charset="2"/>
              <a:buNone/>
            </a:pPr>
            <a:r>
              <a:rPr lang="en-GB" smtClean="0"/>
              <a:t>{</a:t>
            </a:r>
          </a:p>
          <a:p>
            <a:pPr eaLnBrk="1" hangingPunct="1">
              <a:buFont typeface="Wingdings 2" pitchFamily="18" charset="2"/>
              <a:buNone/>
            </a:pPr>
            <a:r>
              <a:rPr lang="en-GB" smtClean="0"/>
              <a:t>Container con = getContentPane( );</a:t>
            </a:r>
          </a:p>
          <a:p>
            <a:pPr eaLnBrk="1" hangingPunct="1">
              <a:buFont typeface="Wingdings 2" pitchFamily="18" charset="2"/>
              <a:buNone/>
            </a:pPr>
            <a:r>
              <a:rPr lang="en-GB" smtClean="0"/>
              <a:t>con.setLayout( new FlowLayout( )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GB" smtClean="0"/>
              <a:t>Flow Layout</a:t>
            </a:r>
          </a:p>
        </p:txBody>
      </p:sp>
      <p:sp>
        <p:nvSpPr>
          <p:cNvPr id="44035" name="Content Placeholder 2"/>
          <p:cNvSpPr>
            <a:spLocks noGrp="1"/>
          </p:cNvSpPr>
          <p:nvPr>
            <p:ph idx="1"/>
          </p:nvPr>
        </p:nvSpPr>
        <p:spPr/>
        <p:txBody>
          <a:bodyPr>
            <a:normAutofit lnSpcReduction="10000"/>
          </a:bodyPr>
          <a:lstStyle/>
          <a:p>
            <a:pPr eaLnBrk="1" hangingPunct="1">
              <a:buFont typeface="Wingdings 2" pitchFamily="18" charset="2"/>
              <a:buNone/>
            </a:pPr>
            <a:r>
              <a:rPr lang="en-GB" smtClean="0"/>
              <a:t>channel1 = new JButton(“Channel 1”);</a:t>
            </a:r>
          </a:p>
          <a:p>
            <a:pPr eaLnBrk="1" hangingPunct="1">
              <a:buFont typeface="Wingdings 2" pitchFamily="18" charset="2"/>
              <a:buNone/>
            </a:pPr>
            <a:r>
              <a:rPr lang="en-GB" smtClean="0"/>
              <a:t>channel2 = new JButton(“Channel 2”);</a:t>
            </a:r>
          </a:p>
          <a:p>
            <a:pPr eaLnBrk="1" hangingPunct="1">
              <a:buFont typeface="Wingdings 2" pitchFamily="18" charset="2"/>
              <a:buNone/>
            </a:pPr>
            <a:r>
              <a:rPr lang="en-GB" smtClean="0"/>
              <a:t>channel3 = new JButton(“Channel 3“);</a:t>
            </a:r>
          </a:p>
          <a:p>
            <a:pPr eaLnBrk="1" hangingPunct="1">
              <a:buFont typeface="Wingdings 2" pitchFamily="18" charset="2"/>
              <a:buNone/>
            </a:pPr>
            <a:r>
              <a:rPr lang="en-GB" smtClean="0"/>
              <a:t>channel4 = new JButton(“Channel 4”);</a:t>
            </a:r>
          </a:p>
          <a:p>
            <a:pPr eaLnBrk="1" hangingPunct="1">
              <a:buFont typeface="Wingdings 2" pitchFamily="18" charset="2"/>
              <a:buNone/>
            </a:pPr>
            <a:r>
              <a:rPr lang="en-GB" smtClean="0"/>
              <a:t>con.add(channel1);</a:t>
            </a:r>
          </a:p>
          <a:p>
            <a:pPr eaLnBrk="1" hangingPunct="1">
              <a:buFont typeface="Wingdings 2" pitchFamily="18" charset="2"/>
              <a:buNone/>
            </a:pPr>
            <a:r>
              <a:rPr lang="en-GB" smtClean="0"/>
              <a:t>con.add(channel2);</a:t>
            </a:r>
          </a:p>
          <a:p>
            <a:pPr eaLnBrk="1" hangingPunct="1">
              <a:buFont typeface="Wingdings 2" pitchFamily="18" charset="2"/>
              <a:buNone/>
            </a:pPr>
            <a:r>
              <a:rPr lang="en-GB" smtClean="0"/>
              <a:t>con.add(channel3);</a:t>
            </a:r>
          </a:p>
          <a:p>
            <a:pPr eaLnBrk="1" hangingPunct="1">
              <a:buFont typeface="Wingdings 2" pitchFamily="18" charset="2"/>
              <a:buNone/>
            </a:pPr>
            <a:r>
              <a:rPr lang="en-GB" smtClean="0"/>
              <a:t>con.add(channel4);</a:t>
            </a:r>
          </a:p>
          <a:p>
            <a:pPr eaLnBrk="1" hangingPunct="1">
              <a:buFont typeface="Wingdings 2" pitchFamily="18" charset="2"/>
              <a:buNone/>
            </a:pPr>
            <a:r>
              <a:rPr lang="en-GB" smtClean="0"/>
              <a:t>}</a:t>
            </a:r>
          </a:p>
          <a:p>
            <a:pPr eaLnBrk="1" hangingPunct="1">
              <a:buFont typeface="Wingdings 2" pitchFamily="18" charset="2"/>
              <a:buNone/>
            </a:pPr>
            <a:r>
              <a:rPr lang="en-GB" smtClean="0"/>
              <a:t>}</a:t>
            </a:r>
          </a:p>
          <a:p>
            <a:pPr eaLnBrk="1" hangingPunct="1">
              <a:buFont typeface="Wingdings 2" pitchFamily="18" charset="2"/>
              <a:buNone/>
            </a:pPr>
            <a:endParaRPr lang="en-GB"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Autofit/>
          </a:bodyPr>
          <a:lstStyle/>
          <a:p>
            <a:pPr eaLnBrk="1" hangingPunct="1"/>
            <a:r>
              <a:rPr lang="en-GB" sz="2800" b="1" dirty="0" smtClean="0"/>
              <a:t>//The program below showing how to use </a:t>
            </a:r>
            <a:r>
              <a:rPr lang="en-GB" sz="2800" b="1" dirty="0" err="1" smtClean="0"/>
              <a:t>FlowLayout</a:t>
            </a:r>
            <a:r>
              <a:rPr lang="en-GB" sz="2800" b="1" dirty="0" smtClean="0"/>
              <a:t> (Right Justified)</a:t>
            </a:r>
            <a:endParaRPr lang="en-GB" sz="2800" dirty="0" smtClean="0"/>
          </a:p>
        </p:txBody>
      </p:sp>
      <p:sp>
        <p:nvSpPr>
          <p:cNvPr id="45059" name="Content Placeholder 2"/>
          <p:cNvSpPr>
            <a:spLocks noGrp="1"/>
          </p:cNvSpPr>
          <p:nvPr>
            <p:ph idx="1"/>
          </p:nvPr>
        </p:nvSpPr>
        <p:spPr/>
        <p:txBody>
          <a:bodyPr/>
          <a:lstStyle/>
          <a:p>
            <a:pPr eaLnBrk="1" hangingPunct="1">
              <a:buFont typeface="Wingdings 2" pitchFamily="18" charset="2"/>
              <a:buNone/>
            </a:pPr>
            <a:r>
              <a:rPr lang="en-GB" smtClean="0"/>
              <a:t>import javax.swing.*;</a:t>
            </a:r>
          </a:p>
          <a:p>
            <a:pPr eaLnBrk="1" hangingPunct="1">
              <a:buFont typeface="Wingdings 2" pitchFamily="18" charset="2"/>
              <a:buNone/>
            </a:pPr>
            <a:r>
              <a:rPr lang="en-GB" smtClean="0"/>
              <a:t>import java.awt.*;</a:t>
            </a:r>
          </a:p>
          <a:p>
            <a:pPr eaLnBrk="1" hangingPunct="1">
              <a:buFont typeface="Wingdings 2" pitchFamily="18" charset="2"/>
              <a:buNone/>
            </a:pPr>
            <a:r>
              <a:rPr lang="en-GB" smtClean="0"/>
              <a:t>public class Channels extends JApplet{</a:t>
            </a:r>
          </a:p>
          <a:p>
            <a:pPr eaLnBrk="1" hangingPunct="1">
              <a:buFont typeface="Wingdings 2" pitchFamily="18" charset="2"/>
              <a:buNone/>
            </a:pPr>
            <a:r>
              <a:rPr lang="it-IT" smtClean="0"/>
              <a:t>private Button channel1, channel2, channel3, channel4;</a:t>
            </a:r>
          </a:p>
          <a:p>
            <a:pPr eaLnBrk="1" hangingPunct="1">
              <a:buFont typeface="Wingdings 2" pitchFamily="18" charset="2"/>
              <a:buNone/>
            </a:pPr>
            <a:r>
              <a:rPr lang="en-GB" smtClean="0"/>
              <a:t>public void init( )</a:t>
            </a:r>
          </a:p>
          <a:p>
            <a:pPr eaLnBrk="1" hangingPunct="1">
              <a:buFont typeface="Wingdings 2" pitchFamily="18" charset="2"/>
              <a:buNone/>
            </a:pPr>
            <a:r>
              <a:rPr lang="en-GB" smtClean="0"/>
              <a:t>{</a:t>
            </a:r>
          </a:p>
          <a:p>
            <a:pPr eaLnBrk="1" hangingPunct="1">
              <a:buFont typeface="Wingdings 2" pitchFamily="18" charset="2"/>
              <a:buNone/>
            </a:pPr>
            <a:r>
              <a:rPr lang="en-GB" smtClean="0"/>
              <a:t>Container con = getContentPane( );</a:t>
            </a:r>
          </a:p>
          <a:p>
            <a:pPr eaLnBrk="1" hangingPunct="1">
              <a:buFont typeface="Wingdings 2" pitchFamily="18" charset="2"/>
              <a:buNone/>
            </a:pPr>
            <a:r>
              <a:rPr lang="en-GB" smtClean="0"/>
              <a:t>con.setLayout( new FlowLayout(FlowLayout.RIGHT));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714364"/>
            <a:ext cx="8229600" cy="1143000"/>
          </a:xfrm>
        </p:spPr>
        <p:txBody>
          <a:bodyPr>
            <a:noAutofit/>
          </a:bodyPr>
          <a:lstStyle/>
          <a:p>
            <a:pPr eaLnBrk="1" hangingPunct="1"/>
            <a:r>
              <a:rPr lang="en-GB" sz="3200" b="1" dirty="0" smtClean="0"/>
              <a:t>//The program below showing how to use </a:t>
            </a:r>
            <a:r>
              <a:rPr lang="en-GB" sz="3200" b="1" dirty="0" err="1" smtClean="0"/>
              <a:t>FlowLayout</a:t>
            </a:r>
            <a:r>
              <a:rPr lang="en-GB" sz="3200" b="1" dirty="0" smtClean="0"/>
              <a:t> (Right Justified)</a:t>
            </a:r>
            <a:endParaRPr lang="en-GB" sz="3200" dirty="0" smtClean="0"/>
          </a:p>
        </p:txBody>
      </p:sp>
      <p:sp>
        <p:nvSpPr>
          <p:cNvPr id="46083" name="Content Placeholder 2"/>
          <p:cNvSpPr>
            <a:spLocks noGrp="1"/>
          </p:cNvSpPr>
          <p:nvPr>
            <p:ph idx="1"/>
          </p:nvPr>
        </p:nvSpPr>
        <p:spPr/>
        <p:txBody>
          <a:bodyPr>
            <a:normAutofit lnSpcReduction="10000"/>
          </a:bodyPr>
          <a:lstStyle/>
          <a:p>
            <a:pPr eaLnBrk="1" hangingPunct="1">
              <a:buFont typeface="Wingdings 2" pitchFamily="18" charset="2"/>
              <a:buNone/>
            </a:pPr>
            <a:r>
              <a:rPr lang="en-GB" smtClean="0"/>
              <a:t>channel1 = new JButton(“Channel 1”);</a:t>
            </a:r>
          </a:p>
          <a:p>
            <a:pPr eaLnBrk="1" hangingPunct="1">
              <a:buFont typeface="Wingdings 2" pitchFamily="18" charset="2"/>
              <a:buNone/>
            </a:pPr>
            <a:r>
              <a:rPr lang="en-GB" smtClean="0"/>
              <a:t>channel2 = new JButton(“Channel 2”);</a:t>
            </a:r>
          </a:p>
          <a:p>
            <a:pPr eaLnBrk="1" hangingPunct="1">
              <a:buFont typeface="Wingdings 2" pitchFamily="18" charset="2"/>
              <a:buNone/>
            </a:pPr>
            <a:r>
              <a:rPr lang="en-GB" smtClean="0"/>
              <a:t>channel3 = new JButton(“Channel 3“);</a:t>
            </a:r>
          </a:p>
          <a:p>
            <a:pPr eaLnBrk="1" hangingPunct="1">
              <a:buFont typeface="Wingdings 2" pitchFamily="18" charset="2"/>
              <a:buNone/>
            </a:pPr>
            <a:r>
              <a:rPr lang="en-GB" smtClean="0"/>
              <a:t>channel4 = new JButton(“Channel 4”);</a:t>
            </a:r>
          </a:p>
          <a:p>
            <a:pPr eaLnBrk="1" hangingPunct="1">
              <a:buFont typeface="Wingdings 2" pitchFamily="18" charset="2"/>
              <a:buNone/>
            </a:pPr>
            <a:r>
              <a:rPr lang="en-GB" smtClean="0"/>
              <a:t>con.add(channel1);</a:t>
            </a:r>
          </a:p>
          <a:p>
            <a:pPr eaLnBrk="1" hangingPunct="1">
              <a:buFont typeface="Wingdings 2" pitchFamily="18" charset="2"/>
              <a:buNone/>
            </a:pPr>
            <a:r>
              <a:rPr lang="en-GB" smtClean="0"/>
              <a:t>con.add(channel2);</a:t>
            </a:r>
          </a:p>
          <a:p>
            <a:pPr eaLnBrk="1" hangingPunct="1">
              <a:buFont typeface="Wingdings 2" pitchFamily="18" charset="2"/>
              <a:buNone/>
            </a:pPr>
            <a:r>
              <a:rPr lang="en-GB" smtClean="0"/>
              <a:t>con.add(channel3);</a:t>
            </a:r>
          </a:p>
          <a:p>
            <a:pPr eaLnBrk="1" hangingPunct="1">
              <a:buFont typeface="Wingdings 2" pitchFamily="18" charset="2"/>
              <a:buNone/>
            </a:pPr>
            <a:r>
              <a:rPr lang="en-GB" smtClean="0"/>
              <a:t>con.add(channel4);</a:t>
            </a:r>
          </a:p>
          <a:p>
            <a:pPr eaLnBrk="1" hangingPunct="1">
              <a:buFont typeface="Wingdings 2" pitchFamily="18" charset="2"/>
              <a:buNone/>
            </a:pPr>
            <a:r>
              <a:rPr lang="en-GB" smtClean="0"/>
              <a:t>}</a:t>
            </a:r>
          </a:p>
          <a:p>
            <a:pPr eaLnBrk="1" hangingPunct="1">
              <a:buFont typeface="Wingdings 2" pitchFamily="18" charset="2"/>
              <a:buNone/>
            </a:pPr>
            <a:r>
              <a:rPr lang="en-GB" smtClean="0"/>
              <a:t>}</a:t>
            </a:r>
          </a:p>
          <a:p>
            <a:pPr eaLnBrk="1" hangingPunct="1">
              <a:buFont typeface="Wingdings 2" pitchFamily="18" charset="2"/>
              <a:buNone/>
            </a:pPr>
            <a:endParaRPr lang="en-GB"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GB" smtClean="0"/>
              <a:t>Layout Manager: BorderLayout</a:t>
            </a:r>
          </a:p>
        </p:txBody>
      </p:sp>
      <p:sp>
        <p:nvSpPr>
          <p:cNvPr id="47107" name="Content Placeholder 2"/>
          <p:cNvSpPr>
            <a:spLocks noGrp="1"/>
          </p:cNvSpPr>
          <p:nvPr>
            <p:ph idx="1"/>
          </p:nvPr>
        </p:nvSpPr>
        <p:spPr/>
        <p:txBody>
          <a:bodyPr/>
          <a:lstStyle/>
          <a:p>
            <a:pPr eaLnBrk="1" hangingPunct="1">
              <a:buFont typeface="Wingdings 2" pitchFamily="18" charset="2"/>
              <a:buNone/>
            </a:pPr>
            <a:r>
              <a:rPr lang="en-GB" smtClean="0"/>
              <a:t> </a:t>
            </a:r>
            <a:r>
              <a:rPr lang="en-GB" b="1" smtClean="0"/>
              <a:t>BorderLayout</a:t>
            </a:r>
          </a:p>
          <a:p>
            <a:pPr eaLnBrk="1" hangingPunct="1">
              <a:buFont typeface="Wingdings 2" pitchFamily="18" charset="2"/>
              <a:buNone/>
            </a:pPr>
            <a:r>
              <a:rPr lang="en-GB" smtClean="0"/>
              <a:t> Arranges components into five regions</a:t>
            </a:r>
          </a:p>
          <a:p>
            <a:pPr eaLnBrk="1" hangingPunct="1">
              <a:buFont typeface="Wingdings 2" pitchFamily="18" charset="2"/>
              <a:buNone/>
            </a:pPr>
            <a:r>
              <a:rPr lang="en-GB" smtClean="0"/>
              <a:t> </a:t>
            </a:r>
            <a:r>
              <a:rPr lang="en-GB" b="1" smtClean="0"/>
              <a:t>NORTH (top of container)</a:t>
            </a:r>
          </a:p>
          <a:p>
            <a:pPr eaLnBrk="1" hangingPunct="1">
              <a:buFont typeface="Wingdings 2" pitchFamily="18" charset="2"/>
              <a:buNone/>
            </a:pPr>
            <a:r>
              <a:rPr lang="en-GB" smtClean="0"/>
              <a:t> </a:t>
            </a:r>
            <a:r>
              <a:rPr lang="en-GB" b="1" smtClean="0"/>
              <a:t>SOUTH (bottom of container)</a:t>
            </a:r>
          </a:p>
          <a:p>
            <a:pPr eaLnBrk="1" hangingPunct="1">
              <a:buFont typeface="Wingdings 2" pitchFamily="18" charset="2"/>
              <a:buNone/>
            </a:pPr>
            <a:r>
              <a:rPr lang="en-GB" smtClean="0"/>
              <a:t> </a:t>
            </a:r>
            <a:r>
              <a:rPr lang="en-GB" b="1" smtClean="0"/>
              <a:t>EAST (left of container)</a:t>
            </a:r>
          </a:p>
          <a:p>
            <a:pPr eaLnBrk="1" hangingPunct="1">
              <a:buFont typeface="Wingdings 2" pitchFamily="18" charset="2"/>
              <a:buNone/>
            </a:pPr>
            <a:r>
              <a:rPr lang="en-GB" smtClean="0"/>
              <a:t> </a:t>
            </a:r>
            <a:r>
              <a:rPr lang="en-GB" b="1" smtClean="0"/>
              <a:t>WEST (right of container)</a:t>
            </a:r>
          </a:p>
          <a:p>
            <a:pPr eaLnBrk="1" hangingPunct="1">
              <a:buFont typeface="Wingdings 2" pitchFamily="18" charset="2"/>
              <a:buNone/>
            </a:pPr>
            <a:r>
              <a:rPr lang="en-GB" smtClean="0"/>
              <a:t> </a:t>
            </a:r>
            <a:r>
              <a:rPr lang="en-GB" b="1" smtClean="0"/>
              <a:t>CENTER (center of container)</a:t>
            </a:r>
            <a:endParaRPr lang="en-GB"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GB" b="1" smtClean="0"/>
              <a:t>BorderLayout</a:t>
            </a:r>
            <a:endParaRPr lang="en-GB" smtClean="0"/>
          </a:p>
        </p:txBody>
      </p:sp>
      <p:sp>
        <p:nvSpPr>
          <p:cNvPr id="48131" name="Content Placeholder 2"/>
          <p:cNvSpPr>
            <a:spLocks noGrp="1"/>
          </p:cNvSpPr>
          <p:nvPr>
            <p:ph idx="1"/>
          </p:nvPr>
        </p:nvSpPr>
        <p:spPr/>
        <p:txBody>
          <a:bodyPr>
            <a:normAutofit fontScale="92500" lnSpcReduction="10000"/>
          </a:bodyPr>
          <a:lstStyle/>
          <a:p>
            <a:pPr eaLnBrk="1" hangingPunct="1">
              <a:buFont typeface="Wingdings 2" pitchFamily="18" charset="2"/>
              <a:buNone/>
            </a:pPr>
            <a:r>
              <a:rPr lang="en-GB" smtClean="0"/>
              <a:t>import javax.swing.*;</a:t>
            </a:r>
          </a:p>
          <a:p>
            <a:pPr eaLnBrk="1" hangingPunct="1">
              <a:buFont typeface="Wingdings 2" pitchFamily="18" charset="2"/>
              <a:buNone/>
            </a:pPr>
            <a:r>
              <a:rPr lang="en-GB" smtClean="0"/>
              <a:t>import java.awt.*;</a:t>
            </a:r>
          </a:p>
          <a:p>
            <a:pPr eaLnBrk="1" hangingPunct="1">
              <a:buFont typeface="Wingdings 2" pitchFamily="18" charset="2"/>
              <a:buNone/>
            </a:pPr>
            <a:r>
              <a:rPr lang="en-GB" smtClean="0"/>
              <a:t>public class Bordertest extends JApplet</a:t>
            </a:r>
          </a:p>
          <a:p>
            <a:pPr eaLnBrk="1" hangingPunct="1">
              <a:buFont typeface="Wingdings 2" pitchFamily="18" charset="2"/>
              <a:buNone/>
            </a:pPr>
            <a:r>
              <a:rPr lang="en-GB" smtClean="0"/>
              <a:t>{</a:t>
            </a:r>
          </a:p>
          <a:p>
            <a:pPr eaLnBrk="1" hangingPunct="1">
              <a:buFont typeface="Wingdings 2" pitchFamily="18" charset="2"/>
              <a:buNone/>
            </a:pPr>
            <a:r>
              <a:rPr lang="en-GB" smtClean="0"/>
              <a:t>private JButton button1, button2, button3, button4, button5;</a:t>
            </a:r>
          </a:p>
          <a:p>
            <a:pPr eaLnBrk="1" hangingPunct="1">
              <a:buFont typeface="Wingdings 2" pitchFamily="18" charset="2"/>
              <a:buNone/>
            </a:pPr>
            <a:r>
              <a:rPr lang="en-GB" smtClean="0"/>
              <a:t>public void init( )</a:t>
            </a:r>
          </a:p>
          <a:p>
            <a:pPr eaLnBrk="1" hangingPunct="1">
              <a:buFont typeface="Wingdings 2" pitchFamily="18" charset="2"/>
              <a:buNone/>
            </a:pPr>
            <a:r>
              <a:rPr lang="en-GB" smtClean="0"/>
              <a:t>{</a:t>
            </a:r>
          </a:p>
          <a:p>
            <a:pPr eaLnBrk="1" hangingPunct="1">
              <a:buFont typeface="Wingdings 2" pitchFamily="18" charset="2"/>
              <a:buNone/>
            </a:pPr>
            <a:r>
              <a:rPr lang="en-GB" smtClean="0"/>
              <a:t>Container con = getContentPane( );</a:t>
            </a:r>
          </a:p>
          <a:p>
            <a:pPr eaLnBrk="1" hangingPunct="1">
              <a:buFont typeface="Wingdings 2" pitchFamily="18" charset="2"/>
              <a:buNone/>
            </a:pPr>
            <a:r>
              <a:rPr lang="en-GB" smtClean="0"/>
              <a:t>con.setLayout( new BorderLayout( ) );</a:t>
            </a:r>
          </a:p>
          <a:p>
            <a:pPr eaLnBrk="1" hangingPunct="1">
              <a:buFont typeface="Wingdings 2" pitchFamily="18" charset="2"/>
              <a:buNone/>
            </a:pPr>
            <a:r>
              <a:rPr lang="en-GB" smtClean="0"/>
              <a:t>button1 = new JButton(“Channel 1”);</a:t>
            </a:r>
          </a:p>
          <a:p>
            <a:pPr eaLnBrk="1" hangingPunct="1">
              <a:buFont typeface="Wingdings 2" pitchFamily="18" charset="2"/>
              <a:buNone/>
            </a:pPr>
            <a:endParaRPr lang="en-GB"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GB" b="1" smtClean="0"/>
              <a:t>BorderLayout</a:t>
            </a:r>
            <a:endParaRPr lang="en-GB" smtClean="0"/>
          </a:p>
        </p:txBody>
      </p:sp>
      <p:sp>
        <p:nvSpPr>
          <p:cNvPr id="49155" name="Content Placeholder 2"/>
          <p:cNvSpPr>
            <a:spLocks noGrp="1"/>
          </p:cNvSpPr>
          <p:nvPr>
            <p:ph idx="1"/>
          </p:nvPr>
        </p:nvSpPr>
        <p:spPr/>
        <p:txBody>
          <a:bodyPr>
            <a:normAutofit fontScale="92500" lnSpcReduction="20000"/>
          </a:bodyPr>
          <a:lstStyle/>
          <a:p>
            <a:pPr eaLnBrk="1" hangingPunct="1">
              <a:buFont typeface="Wingdings 2" pitchFamily="18" charset="2"/>
              <a:buNone/>
            </a:pPr>
            <a:r>
              <a:rPr lang="en-GB" smtClean="0"/>
              <a:t>button2 = new JButton(“Channel 2”);</a:t>
            </a:r>
          </a:p>
          <a:p>
            <a:pPr eaLnBrk="1" hangingPunct="1">
              <a:buFont typeface="Wingdings 2" pitchFamily="18" charset="2"/>
              <a:buNone/>
            </a:pPr>
            <a:r>
              <a:rPr lang="en-GB" smtClean="0"/>
              <a:t>button3 = new JButton(“Channel 3“);</a:t>
            </a:r>
          </a:p>
          <a:p>
            <a:pPr eaLnBrk="1" hangingPunct="1">
              <a:buFont typeface="Wingdings 2" pitchFamily="18" charset="2"/>
              <a:buNone/>
            </a:pPr>
            <a:r>
              <a:rPr lang="en-GB" smtClean="0"/>
              <a:t>button4 = new JButton(“Channel 4”);</a:t>
            </a:r>
          </a:p>
          <a:p>
            <a:pPr eaLnBrk="1" hangingPunct="1">
              <a:buFont typeface="Wingdings 2" pitchFamily="18" charset="2"/>
              <a:buNone/>
            </a:pPr>
            <a:r>
              <a:rPr lang="en-GB" smtClean="0"/>
              <a:t>button5 = new JButton(“Channel 5”);</a:t>
            </a:r>
          </a:p>
          <a:p>
            <a:pPr eaLnBrk="1" hangingPunct="1">
              <a:buFont typeface="Wingdings 2" pitchFamily="18" charset="2"/>
              <a:buNone/>
            </a:pPr>
            <a:r>
              <a:rPr lang="en-GB" smtClean="0"/>
              <a:t>con.add(“North”,button1);</a:t>
            </a:r>
          </a:p>
          <a:p>
            <a:pPr eaLnBrk="1" hangingPunct="1">
              <a:buFont typeface="Wingdings 2" pitchFamily="18" charset="2"/>
              <a:buNone/>
            </a:pPr>
            <a:r>
              <a:rPr lang="en-GB" smtClean="0"/>
              <a:t>con.add(“South”,button2);</a:t>
            </a:r>
          </a:p>
          <a:p>
            <a:pPr eaLnBrk="1" hangingPunct="1">
              <a:buFont typeface="Wingdings 2" pitchFamily="18" charset="2"/>
              <a:buNone/>
            </a:pPr>
            <a:r>
              <a:rPr lang="en-GB" smtClean="0"/>
              <a:t>con.add(“East”,button3);</a:t>
            </a:r>
          </a:p>
          <a:p>
            <a:pPr eaLnBrk="1" hangingPunct="1">
              <a:buFont typeface="Wingdings 2" pitchFamily="18" charset="2"/>
              <a:buNone/>
            </a:pPr>
            <a:r>
              <a:rPr lang="en-GB" smtClean="0"/>
              <a:t>con.add(“West”,button4);</a:t>
            </a:r>
          </a:p>
          <a:p>
            <a:pPr eaLnBrk="1" hangingPunct="1">
              <a:buFont typeface="Wingdings 2" pitchFamily="18" charset="2"/>
              <a:buNone/>
            </a:pPr>
            <a:r>
              <a:rPr lang="en-GB" smtClean="0"/>
              <a:t>con.add(“Center”,button5);</a:t>
            </a:r>
          </a:p>
          <a:p>
            <a:pPr eaLnBrk="1" hangingPunct="1">
              <a:buFont typeface="Wingdings 2" pitchFamily="18" charset="2"/>
              <a:buNone/>
            </a:pPr>
            <a:r>
              <a:rPr lang="en-GB" smtClean="0"/>
              <a:t>}</a:t>
            </a:r>
          </a:p>
          <a:p>
            <a:pPr eaLnBrk="1" hangingPunct="1">
              <a:buFont typeface="Wingdings 2" pitchFamily="18" charset="2"/>
              <a:buNone/>
            </a:pPr>
            <a:r>
              <a:rPr lang="en-GB" smtClean="0"/>
              <a:t>}</a:t>
            </a:r>
          </a:p>
          <a:p>
            <a:pPr eaLnBrk="1" hangingPunct="1">
              <a:buFont typeface="Wingdings 2" pitchFamily="18" charset="2"/>
              <a:buNone/>
            </a:pPr>
            <a:endParaRPr lang="en-GB"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GB" smtClean="0"/>
              <a:t>Layout Manager: GridLayout</a:t>
            </a:r>
          </a:p>
        </p:txBody>
      </p:sp>
      <p:sp>
        <p:nvSpPr>
          <p:cNvPr id="50179" name="Content Placeholder 2"/>
          <p:cNvSpPr>
            <a:spLocks noGrp="1"/>
          </p:cNvSpPr>
          <p:nvPr>
            <p:ph idx="1"/>
          </p:nvPr>
        </p:nvSpPr>
        <p:spPr/>
        <p:txBody>
          <a:bodyPr/>
          <a:lstStyle/>
          <a:p>
            <a:pPr eaLnBrk="1" hangingPunct="1"/>
            <a:r>
              <a:rPr lang="en-GB" b="1" smtClean="0"/>
              <a:t>GridLayout</a:t>
            </a:r>
          </a:p>
          <a:p>
            <a:pPr eaLnBrk="1" hangingPunct="1"/>
            <a:r>
              <a:rPr lang="en-GB" smtClean="0"/>
              <a:t> Divides container into grid of specified row an Columns</a:t>
            </a:r>
          </a:p>
          <a:p>
            <a:pPr eaLnBrk="1" hangingPunct="1"/>
            <a:r>
              <a:rPr lang="en-GB" smtClean="0"/>
              <a:t> Components are added starting at top-left cell</a:t>
            </a:r>
          </a:p>
          <a:p>
            <a:pPr eaLnBrk="1" hangingPunct="1"/>
            <a:r>
              <a:rPr lang="en-GB" smtClean="0"/>
              <a:t> Proceed left-to-right until row is full</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GB" b="1" smtClean="0"/>
              <a:t>GridLayout</a:t>
            </a:r>
            <a:endParaRPr lang="en-GB" smtClean="0"/>
          </a:p>
        </p:txBody>
      </p:sp>
      <p:sp>
        <p:nvSpPr>
          <p:cNvPr id="51203" name="Content Placeholder 2"/>
          <p:cNvSpPr>
            <a:spLocks noGrp="1"/>
          </p:cNvSpPr>
          <p:nvPr>
            <p:ph idx="1"/>
          </p:nvPr>
        </p:nvSpPr>
        <p:spPr/>
        <p:txBody>
          <a:bodyPr/>
          <a:lstStyle/>
          <a:p>
            <a:pPr eaLnBrk="1" hangingPunct="1">
              <a:buFont typeface="Wingdings 2" pitchFamily="18" charset="2"/>
              <a:buNone/>
            </a:pPr>
            <a:r>
              <a:rPr lang="en-GB" smtClean="0"/>
              <a:t>import javax.swing.*;</a:t>
            </a:r>
          </a:p>
          <a:p>
            <a:pPr eaLnBrk="1" hangingPunct="1">
              <a:buFont typeface="Wingdings 2" pitchFamily="18" charset="2"/>
              <a:buNone/>
            </a:pPr>
            <a:r>
              <a:rPr lang="en-GB" smtClean="0"/>
              <a:t>import java.awt.*;</a:t>
            </a:r>
          </a:p>
          <a:p>
            <a:pPr eaLnBrk="1" hangingPunct="1">
              <a:buFont typeface="Wingdings 2" pitchFamily="18" charset="2"/>
              <a:buNone/>
            </a:pPr>
            <a:r>
              <a:rPr lang="en-GB" smtClean="0"/>
              <a:t>public class Channelgrid extends JApplet {</a:t>
            </a:r>
          </a:p>
          <a:p>
            <a:pPr eaLnBrk="1" hangingPunct="1">
              <a:buFont typeface="Wingdings 2" pitchFamily="18" charset="2"/>
              <a:buNone/>
            </a:pPr>
            <a:r>
              <a:rPr lang="it-IT" smtClean="0"/>
              <a:t>private JButton channel1, channel2, channel3, channel4;</a:t>
            </a:r>
          </a:p>
          <a:p>
            <a:pPr eaLnBrk="1" hangingPunct="1">
              <a:buFont typeface="Wingdings 2" pitchFamily="18" charset="2"/>
              <a:buNone/>
            </a:pPr>
            <a:r>
              <a:rPr lang="it-IT" smtClean="0"/>
              <a:t>private JButton channel5, channel6, channel7, channel8;</a:t>
            </a:r>
          </a:p>
          <a:p>
            <a:pPr eaLnBrk="1" hangingPunct="1">
              <a:buFont typeface="Wingdings 2" pitchFamily="18" charset="2"/>
              <a:buNone/>
            </a:pPr>
            <a:r>
              <a:rPr lang="en-GB" smtClean="0"/>
              <a:t>public Channelgrid( )</a:t>
            </a:r>
          </a:p>
          <a:p>
            <a:pPr eaLnBrk="1" hangingPunct="1">
              <a:buFont typeface="Wingdings 2" pitchFamily="18" charset="2"/>
              <a:buNone/>
            </a:pPr>
            <a:r>
              <a:rPr lang="en-GB" smtClean="0"/>
              <a:t>{</a:t>
            </a:r>
          </a:p>
          <a:p>
            <a:pPr eaLnBrk="1" hangingPunct="1">
              <a:buFont typeface="Wingdings 2" pitchFamily="18" charset="2"/>
              <a:buNone/>
            </a:pPr>
            <a:r>
              <a:rPr lang="en-GB" smtClean="0"/>
              <a:t>Container con = getContentPane(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GB" b="1" smtClean="0"/>
              <a:t>GridLayout</a:t>
            </a:r>
            <a:endParaRPr lang="en-GB" smtClean="0"/>
          </a:p>
        </p:txBody>
      </p:sp>
      <p:sp>
        <p:nvSpPr>
          <p:cNvPr id="52227" name="Content Placeholder 2"/>
          <p:cNvSpPr>
            <a:spLocks noGrp="1"/>
          </p:cNvSpPr>
          <p:nvPr>
            <p:ph idx="1"/>
          </p:nvPr>
        </p:nvSpPr>
        <p:spPr/>
        <p:txBody>
          <a:bodyPr/>
          <a:lstStyle/>
          <a:p>
            <a:pPr eaLnBrk="1" hangingPunct="1">
              <a:buFont typeface="Wingdings 2" pitchFamily="18" charset="2"/>
              <a:buNone/>
            </a:pPr>
            <a:r>
              <a:rPr lang="en-GB" smtClean="0"/>
              <a:t>con.setLayout( new GridLayout( 2,4) );</a:t>
            </a:r>
          </a:p>
          <a:p>
            <a:pPr eaLnBrk="1" hangingPunct="1">
              <a:buFont typeface="Wingdings 2" pitchFamily="18" charset="2"/>
              <a:buNone/>
            </a:pPr>
            <a:r>
              <a:rPr lang="en-GB" smtClean="0"/>
              <a:t>channel1 = new JButton(“Channel 1”);</a:t>
            </a:r>
          </a:p>
          <a:p>
            <a:pPr eaLnBrk="1" hangingPunct="1">
              <a:buFont typeface="Wingdings 2" pitchFamily="18" charset="2"/>
              <a:buNone/>
            </a:pPr>
            <a:r>
              <a:rPr lang="en-GB" smtClean="0"/>
              <a:t>channel2 = new JButton(“Channel 2”);</a:t>
            </a:r>
          </a:p>
          <a:p>
            <a:pPr eaLnBrk="1" hangingPunct="1">
              <a:buFont typeface="Wingdings 2" pitchFamily="18" charset="2"/>
              <a:buNone/>
            </a:pPr>
            <a:r>
              <a:rPr lang="en-GB" smtClean="0"/>
              <a:t>channel3 = new JButton(“Channel 3“);</a:t>
            </a:r>
          </a:p>
          <a:p>
            <a:pPr eaLnBrk="1" hangingPunct="1">
              <a:buFont typeface="Wingdings 2" pitchFamily="18" charset="2"/>
              <a:buNone/>
            </a:pPr>
            <a:r>
              <a:rPr lang="en-GB" smtClean="0"/>
              <a:t>channel4 = new JButton(“Channel 4”);</a:t>
            </a:r>
          </a:p>
          <a:p>
            <a:pPr eaLnBrk="1" hangingPunct="1">
              <a:buFont typeface="Wingdings 2" pitchFamily="18" charset="2"/>
              <a:buNone/>
            </a:pPr>
            <a:r>
              <a:rPr lang="en-GB" smtClean="0"/>
              <a:t>channel5 = new JButton(“Channel 5”);</a:t>
            </a:r>
          </a:p>
          <a:p>
            <a:pPr eaLnBrk="1" hangingPunct="1">
              <a:buFont typeface="Wingdings 2" pitchFamily="18" charset="2"/>
              <a:buNone/>
            </a:pPr>
            <a:r>
              <a:rPr lang="en-GB" smtClean="0"/>
              <a:t>channel6 = new JButton(“Channel 6”);</a:t>
            </a:r>
          </a:p>
          <a:p>
            <a:pPr eaLnBrk="1" hangingPunct="1">
              <a:buFont typeface="Wingdings 2" pitchFamily="18" charset="2"/>
              <a:buNone/>
            </a:pPr>
            <a:r>
              <a:rPr lang="en-GB" smtClean="0"/>
              <a:t>channel7 = new JButton(“Channel 7“);</a:t>
            </a:r>
          </a:p>
          <a:p>
            <a:pPr eaLnBrk="1" hangingPunct="1">
              <a:buFont typeface="Wingdings 2" pitchFamily="18" charset="2"/>
              <a:buNone/>
            </a:pPr>
            <a:r>
              <a:rPr lang="en-GB" smtClean="0"/>
              <a:t>channel8 = new JButton(“Channel 8”);</a:t>
            </a:r>
          </a:p>
          <a:p>
            <a:pPr eaLnBrk="1" hangingPunct="1">
              <a:buFont typeface="Wingdings 2" pitchFamily="18" charset="2"/>
              <a:buNone/>
            </a:pPr>
            <a:endParaRPr lang="en-GB"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GB" smtClean="0"/>
              <a:t>How to Develop Applet</a:t>
            </a:r>
          </a:p>
        </p:txBody>
      </p:sp>
      <p:sp>
        <p:nvSpPr>
          <p:cNvPr id="12291" name="Content Placeholder 2"/>
          <p:cNvSpPr>
            <a:spLocks noGrp="1"/>
          </p:cNvSpPr>
          <p:nvPr>
            <p:ph idx="1"/>
          </p:nvPr>
        </p:nvSpPr>
        <p:spPr/>
        <p:txBody>
          <a:bodyPr>
            <a:normAutofit fontScale="92500"/>
          </a:bodyPr>
          <a:lstStyle/>
          <a:p>
            <a:pPr eaLnBrk="1" hangingPunct="1"/>
            <a:r>
              <a:rPr lang="en-GB" dirty="0" smtClean="0"/>
              <a:t>EXAMPLE OF HTML file (example.html):</a:t>
            </a:r>
          </a:p>
          <a:p>
            <a:pPr eaLnBrk="1" hangingPunct="1">
              <a:buFont typeface="Wingdings 2" pitchFamily="18" charset="2"/>
              <a:buNone/>
            </a:pPr>
            <a:r>
              <a:rPr lang="en-GB" dirty="0" smtClean="0"/>
              <a:t>&lt;html&gt;</a:t>
            </a:r>
          </a:p>
          <a:p>
            <a:pPr eaLnBrk="1" hangingPunct="1">
              <a:buFont typeface="Wingdings 2" pitchFamily="18" charset="2"/>
              <a:buNone/>
            </a:pPr>
            <a:r>
              <a:rPr lang="en-GB" dirty="0" smtClean="0"/>
              <a:t>&lt;applet code=“</a:t>
            </a:r>
            <a:r>
              <a:rPr lang="en-GB" dirty="0" err="1" smtClean="0"/>
              <a:t>example.class</a:t>
            </a:r>
            <a:r>
              <a:rPr lang="en-GB" dirty="0" smtClean="0"/>
              <a:t>” width=200 height=200&gt;</a:t>
            </a:r>
          </a:p>
          <a:p>
            <a:pPr eaLnBrk="1" hangingPunct="1">
              <a:buFont typeface="Wingdings 2" pitchFamily="18" charset="2"/>
              <a:buNone/>
            </a:pPr>
            <a:r>
              <a:rPr lang="en-GB" dirty="0" smtClean="0"/>
              <a:t>&lt;/applet&gt;</a:t>
            </a:r>
          </a:p>
          <a:p>
            <a:pPr eaLnBrk="1" hangingPunct="1">
              <a:buFont typeface="Wingdings 2" pitchFamily="18" charset="2"/>
              <a:buNone/>
            </a:pPr>
            <a:r>
              <a:rPr lang="en-GB" dirty="0" smtClean="0"/>
              <a:t>&lt;/html&gt;</a:t>
            </a:r>
          </a:p>
          <a:p>
            <a:r>
              <a:rPr lang="en-US" sz="2800" dirty="0" smtClean="0"/>
              <a:t>To run an applet we require one of the following tools :</a:t>
            </a:r>
          </a:p>
          <a:p>
            <a:endParaRPr lang="en-US" sz="1600" dirty="0" smtClean="0"/>
          </a:p>
          <a:p>
            <a:pPr lvl="1"/>
            <a:r>
              <a:rPr lang="en-US" dirty="0" smtClean="0"/>
              <a:t>java enabled web browser </a:t>
            </a:r>
          </a:p>
          <a:p>
            <a:pPr lvl="1">
              <a:buNone/>
            </a:pPr>
            <a:r>
              <a:rPr lang="en-US" dirty="0" smtClean="0"/>
              <a:t>(such as </a:t>
            </a:r>
            <a:r>
              <a:rPr lang="en-US" dirty="0" err="1" smtClean="0"/>
              <a:t>HotJava</a:t>
            </a:r>
            <a:r>
              <a:rPr lang="en-US" dirty="0" smtClean="0"/>
              <a:t> or Netscape)</a:t>
            </a:r>
            <a:endParaRPr lang="en-US" sz="2000" dirty="0" smtClean="0"/>
          </a:p>
          <a:p>
            <a:pPr lvl="1"/>
            <a:r>
              <a:rPr lang="en-US" dirty="0" smtClean="0"/>
              <a:t>Java </a:t>
            </a:r>
            <a:r>
              <a:rPr lang="en-US" dirty="0" err="1" smtClean="0"/>
              <a:t>appletviewer</a:t>
            </a:r>
            <a:r>
              <a:rPr lang="en-US" dirty="0" smtClean="0"/>
              <a:t> (Command prompt)</a:t>
            </a:r>
            <a:endParaRPr lang="en-US" sz="2000" dirty="0" smtClean="0"/>
          </a:p>
          <a:p>
            <a:pPr eaLnBrk="1" hangingPunct="1">
              <a:buFont typeface="Wingdings 2" pitchFamily="18" charset="2"/>
              <a:buNone/>
            </a:pPr>
            <a:endParaRPr lang="en-GB" dirty="0" smtClean="0"/>
          </a:p>
        </p:txBody>
      </p:sp>
      <p:pic>
        <p:nvPicPr>
          <p:cNvPr id="4" name="image2.jpeg" descr="Java Applet Basics - GeeksforGeeks"/>
          <p:cNvPicPr/>
          <p:nvPr/>
        </p:nvPicPr>
        <p:blipFill>
          <a:blip r:embed="rId2" cstate="print"/>
          <a:stretch>
            <a:fillRect/>
          </a:stretch>
        </p:blipFill>
        <p:spPr>
          <a:xfrm>
            <a:off x="5900567" y="4643446"/>
            <a:ext cx="2814837" cy="2009777"/>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GB" b="1" smtClean="0"/>
              <a:t>GridLayout</a:t>
            </a:r>
            <a:endParaRPr lang="en-GB" smtClean="0"/>
          </a:p>
        </p:txBody>
      </p:sp>
      <p:sp>
        <p:nvSpPr>
          <p:cNvPr id="53251" name="Content Placeholder 2"/>
          <p:cNvSpPr>
            <a:spLocks noGrp="1"/>
          </p:cNvSpPr>
          <p:nvPr>
            <p:ph idx="1"/>
          </p:nvPr>
        </p:nvSpPr>
        <p:spPr/>
        <p:txBody>
          <a:bodyPr>
            <a:normAutofit lnSpcReduction="10000"/>
          </a:bodyPr>
          <a:lstStyle/>
          <a:p>
            <a:pPr eaLnBrk="1" hangingPunct="1">
              <a:buFont typeface="Wingdings 2" pitchFamily="18" charset="2"/>
              <a:buNone/>
            </a:pPr>
            <a:r>
              <a:rPr lang="en-GB" smtClean="0"/>
              <a:t>con.add(channel1);</a:t>
            </a:r>
          </a:p>
          <a:p>
            <a:pPr eaLnBrk="1" hangingPunct="1">
              <a:buFont typeface="Wingdings 2" pitchFamily="18" charset="2"/>
              <a:buNone/>
            </a:pPr>
            <a:r>
              <a:rPr lang="en-GB" smtClean="0"/>
              <a:t>con.add(channel2);</a:t>
            </a:r>
          </a:p>
          <a:p>
            <a:pPr eaLnBrk="1" hangingPunct="1">
              <a:buFont typeface="Wingdings 2" pitchFamily="18" charset="2"/>
              <a:buNone/>
            </a:pPr>
            <a:r>
              <a:rPr lang="en-GB" smtClean="0"/>
              <a:t>con.add(channel3);</a:t>
            </a:r>
          </a:p>
          <a:p>
            <a:pPr eaLnBrk="1" hangingPunct="1">
              <a:buFont typeface="Wingdings 2" pitchFamily="18" charset="2"/>
              <a:buNone/>
            </a:pPr>
            <a:r>
              <a:rPr lang="en-GB" smtClean="0"/>
              <a:t>con.add(channel4);</a:t>
            </a:r>
          </a:p>
          <a:p>
            <a:pPr eaLnBrk="1" hangingPunct="1">
              <a:buFont typeface="Wingdings 2" pitchFamily="18" charset="2"/>
              <a:buNone/>
            </a:pPr>
            <a:r>
              <a:rPr lang="en-GB" smtClean="0"/>
              <a:t>con.add(channel5);</a:t>
            </a:r>
          </a:p>
          <a:p>
            <a:pPr eaLnBrk="1" hangingPunct="1">
              <a:buFont typeface="Wingdings 2" pitchFamily="18" charset="2"/>
              <a:buNone/>
            </a:pPr>
            <a:r>
              <a:rPr lang="en-GB" smtClean="0"/>
              <a:t>con.add(channel6);</a:t>
            </a:r>
          </a:p>
          <a:p>
            <a:pPr eaLnBrk="1" hangingPunct="1">
              <a:buFont typeface="Wingdings 2" pitchFamily="18" charset="2"/>
              <a:buNone/>
            </a:pPr>
            <a:r>
              <a:rPr lang="en-GB" smtClean="0"/>
              <a:t>con.add(channel7);</a:t>
            </a:r>
          </a:p>
          <a:p>
            <a:pPr eaLnBrk="1" hangingPunct="1">
              <a:buFont typeface="Wingdings 2" pitchFamily="18" charset="2"/>
              <a:buNone/>
            </a:pPr>
            <a:r>
              <a:rPr lang="en-GB" smtClean="0"/>
              <a:t>con.add(channel8);</a:t>
            </a:r>
          </a:p>
          <a:p>
            <a:pPr eaLnBrk="1" hangingPunct="1">
              <a:buFont typeface="Wingdings 2" pitchFamily="18" charset="2"/>
              <a:buNone/>
            </a:pPr>
            <a:r>
              <a:rPr lang="en-GB" smtClean="0"/>
              <a:t>}</a:t>
            </a:r>
          </a:p>
          <a:p>
            <a:pPr eaLnBrk="1" hangingPunct="1">
              <a:buFont typeface="Wingdings 2" pitchFamily="18" charset="2"/>
              <a:buNone/>
            </a:pPr>
            <a:r>
              <a:rPr lang="en-GB" smtClean="0"/>
              <a:t>}</a:t>
            </a:r>
          </a:p>
          <a:p>
            <a:pPr eaLnBrk="1" hangingPunct="1">
              <a:buFont typeface="Wingdings 2" pitchFamily="18" charset="2"/>
              <a:buNone/>
            </a:pPr>
            <a:endParaRPr lang="en-GB"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GB" smtClean="0"/>
              <a:t>Assignment</a:t>
            </a:r>
          </a:p>
        </p:txBody>
      </p:sp>
      <p:sp>
        <p:nvSpPr>
          <p:cNvPr id="3" name="Content Placeholder 2"/>
          <p:cNvSpPr>
            <a:spLocks noGrp="1"/>
          </p:cNvSpPr>
          <p:nvPr>
            <p:ph idx="1"/>
          </p:nvPr>
        </p:nvSpPr>
        <p:spPr/>
        <p:txBody>
          <a:bodyPr/>
          <a:lstStyle/>
          <a:p>
            <a:pPr eaLnBrk="1" hangingPunct="1">
              <a:defRPr/>
            </a:pPr>
            <a:r>
              <a:rPr lang="en-GB" b="1" dirty="0" smtClean="0"/>
              <a:t>Create 3 buttons.</a:t>
            </a:r>
          </a:p>
          <a:p>
            <a:pPr marL="514350" indent="-514350" eaLnBrk="1" hangingPunct="1">
              <a:buFont typeface="+mj-lt"/>
              <a:buAutoNum type="arabicPeriod"/>
              <a:defRPr/>
            </a:pPr>
            <a:r>
              <a:rPr lang="en-GB" dirty="0" smtClean="0"/>
              <a:t>Place one at position 20,40. </a:t>
            </a:r>
          </a:p>
          <a:p>
            <a:pPr marL="514350" indent="-514350" eaLnBrk="1" hangingPunct="1">
              <a:buFont typeface="+mj-lt"/>
              <a:buAutoNum type="arabicPeriod"/>
              <a:defRPr/>
            </a:pPr>
            <a:r>
              <a:rPr lang="en-GB" dirty="0" smtClean="0"/>
              <a:t>Place another at 70, 200. </a:t>
            </a:r>
          </a:p>
          <a:p>
            <a:pPr marL="514350" indent="-514350" eaLnBrk="1" hangingPunct="1">
              <a:buFont typeface="+mj-lt"/>
              <a:buAutoNum type="arabicPeriod"/>
              <a:defRPr/>
            </a:pPr>
            <a:r>
              <a:rPr lang="en-GB" dirty="0" smtClean="0"/>
              <a:t>Place the last one at 140,70.</a:t>
            </a:r>
            <a:endParaRPr lang="en-GB"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GB" smtClean="0"/>
              <a:t>Assignment</a:t>
            </a:r>
          </a:p>
        </p:txBody>
      </p:sp>
      <p:sp>
        <p:nvSpPr>
          <p:cNvPr id="56323" name="Content Placeholder 2"/>
          <p:cNvSpPr>
            <a:spLocks noGrp="1"/>
          </p:cNvSpPr>
          <p:nvPr>
            <p:ph idx="1"/>
          </p:nvPr>
        </p:nvSpPr>
        <p:spPr/>
        <p:txBody>
          <a:bodyPr>
            <a:normAutofit lnSpcReduction="10000"/>
          </a:bodyPr>
          <a:lstStyle/>
          <a:p>
            <a:pPr eaLnBrk="1" hangingPunct="1">
              <a:buFont typeface="Wingdings 2" pitchFamily="18" charset="2"/>
              <a:buNone/>
            </a:pPr>
            <a:r>
              <a:rPr lang="en-GB" dirty="0" smtClean="0"/>
              <a:t>import </a:t>
            </a:r>
            <a:r>
              <a:rPr lang="en-GB" dirty="0" err="1" smtClean="0"/>
              <a:t>javax.swing</a:t>
            </a:r>
            <a:r>
              <a:rPr lang="en-GB" dirty="0" smtClean="0"/>
              <a:t>.*;</a:t>
            </a:r>
          </a:p>
          <a:p>
            <a:pPr eaLnBrk="1" hangingPunct="1">
              <a:buFont typeface="Wingdings 2" pitchFamily="18" charset="2"/>
              <a:buNone/>
            </a:pPr>
            <a:r>
              <a:rPr lang="en-GB" dirty="0" smtClean="0"/>
              <a:t>import java.awt.*;</a:t>
            </a:r>
          </a:p>
          <a:p>
            <a:pPr eaLnBrk="1" hangingPunct="1">
              <a:buFont typeface="Wingdings 2" pitchFamily="18" charset="2"/>
              <a:buNone/>
            </a:pPr>
            <a:r>
              <a:rPr lang="en-GB" dirty="0" smtClean="0"/>
              <a:t>public class </a:t>
            </a:r>
            <a:r>
              <a:rPr lang="en-GB" dirty="0" err="1" smtClean="0"/>
              <a:t>Nolayout</a:t>
            </a:r>
            <a:r>
              <a:rPr lang="en-GB" dirty="0" smtClean="0"/>
              <a:t> extends </a:t>
            </a:r>
            <a:r>
              <a:rPr lang="en-GB" dirty="0" err="1" smtClean="0"/>
              <a:t>JFrame</a:t>
            </a:r>
            <a:r>
              <a:rPr lang="en-GB" dirty="0" smtClean="0"/>
              <a:t>{</a:t>
            </a:r>
          </a:p>
          <a:p>
            <a:pPr eaLnBrk="1" hangingPunct="1">
              <a:buFont typeface="Wingdings 2" pitchFamily="18" charset="2"/>
              <a:buNone/>
            </a:pPr>
            <a:r>
              <a:rPr lang="en-GB" dirty="0" smtClean="0"/>
              <a:t>private </a:t>
            </a:r>
            <a:r>
              <a:rPr lang="en-GB" dirty="0" err="1" smtClean="0"/>
              <a:t>JButton</a:t>
            </a:r>
            <a:r>
              <a:rPr lang="en-GB" dirty="0" smtClean="0"/>
              <a:t> button1, button2, button3;</a:t>
            </a:r>
          </a:p>
          <a:p>
            <a:pPr eaLnBrk="1" hangingPunct="1">
              <a:buFont typeface="Wingdings 2" pitchFamily="18" charset="2"/>
              <a:buNone/>
            </a:pPr>
            <a:r>
              <a:rPr lang="en-GB" dirty="0" smtClean="0"/>
              <a:t>public void init( ) {</a:t>
            </a:r>
          </a:p>
          <a:p>
            <a:pPr eaLnBrk="1" hangingPunct="1">
              <a:buFont typeface="Wingdings 2" pitchFamily="18" charset="2"/>
              <a:buNone/>
            </a:pPr>
            <a:r>
              <a:rPr lang="en-GB" dirty="0" smtClean="0"/>
              <a:t>Container con = </a:t>
            </a:r>
            <a:r>
              <a:rPr lang="en-GB" dirty="0" err="1" smtClean="0"/>
              <a:t>getContentPane</a:t>
            </a:r>
            <a:r>
              <a:rPr lang="en-GB" dirty="0" smtClean="0"/>
              <a:t>( );</a:t>
            </a:r>
          </a:p>
          <a:p>
            <a:pPr eaLnBrk="1" hangingPunct="1">
              <a:buFont typeface="Wingdings 2" pitchFamily="18" charset="2"/>
              <a:buNone/>
            </a:pPr>
            <a:r>
              <a:rPr lang="en-GB" dirty="0" err="1" smtClean="0"/>
              <a:t>con.setLayout</a:t>
            </a:r>
            <a:r>
              <a:rPr lang="en-GB" dirty="0" smtClean="0"/>
              <a:t>(null );</a:t>
            </a:r>
          </a:p>
          <a:p>
            <a:pPr eaLnBrk="1" hangingPunct="1">
              <a:buFont typeface="Wingdings 2" pitchFamily="18" charset="2"/>
              <a:buNone/>
            </a:pPr>
            <a:r>
              <a:rPr lang="en-GB" dirty="0" smtClean="0"/>
              <a:t>button1 = new </a:t>
            </a:r>
            <a:r>
              <a:rPr lang="en-GB" dirty="0" err="1" smtClean="0"/>
              <a:t>JButton</a:t>
            </a:r>
            <a:r>
              <a:rPr lang="en-GB" dirty="0" smtClean="0"/>
              <a:t>("Channel 1");</a:t>
            </a:r>
          </a:p>
          <a:p>
            <a:pPr eaLnBrk="1" hangingPunct="1">
              <a:buFont typeface="Wingdings 2" pitchFamily="18" charset="2"/>
              <a:buNone/>
            </a:pPr>
            <a:r>
              <a:rPr lang="en-GB" dirty="0" smtClean="0"/>
              <a:t>button2 = new </a:t>
            </a:r>
            <a:r>
              <a:rPr lang="en-GB" dirty="0" err="1" smtClean="0"/>
              <a:t>JButton</a:t>
            </a:r>
            <a:r>
              <a:rPr lang="en-GB" dirty="0" smtClean="0"/>
              <a:t>("Channel 2");</a:t>
            </a:r>
          </a:p>
          <a:p>
            <a:pPr eaLnBrk="1" hangingPunct="1">
              <a:buFont typeface="Wingdings 2" pitchFamily="18" charset="2"/>
              <a:buNone/>
            </a:pPr>
            <a:r>
              <a:rPr lang="en-GB" dirty="0" smtClean="0"/>
              <a:t>button3 = new </a:t>
            </a:r>
            <a:r>
              <a:rPr lang="en-GB" dirty="0" err="1" smtClean="0"/>
              <a:t>JButton</a:t>
            </a:r>
            <a:r>
              <a:rPr lang="en-GB" dirty="0" smtClean="0"/>
              <a:t>("Channel 3");</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GB" smtClean="0"/>
              <a:t>Assignment</a:t>
            </a:r>
          </a:p>
        </p:txBody>
      </p:sp>
      <p:sp>
        <p:nvSpPr>
          <p:cNvPr id="57347" name="Content Placeholder 2"/>
          <p:cNvSpPr>
            <a:spLocks noGrp="1"/>
          </p:cNvSpPr>
          <p:nvPr>
            <p:ph idx="1"/>
          </p:nvPr>
        </p:nvSpPr>
        <p:spPr/>
        <p:txBody>
          <a:bodyPr>
            <a:normAutofit lnSpcReduction="10000"/>
          </a:bodyPr>
          <a:lstStyle/>
          <a:p>
            <a:pPr eaLnBrk="1" hangingPunct="1">
              <a:buFont typeface="Wingdings 2" pitchFamily="18" charset="2"/>
              <a:buNone/>
            </a:pPr>
            <a:r>
              <a:rPr lang="en-GB" dirty="0" smtClean="0"/>
              <a:t>button1.setLocation(20,40);</a:t>
            </a:r>
          </a:p>
          <a:p>
            <a:pPr eaLnBrk="1" hangingPunct="1">
              <a:buFont typeface="Wingdings 2" pitchFamily="18" charset="2"/>
              <a:buNone/>
            </a:pPr>
            <a:r>
              <a:rPr lang="en-GB" dirty="0" smtClean="0"/>
              <a:t>button1.setSize(60,15);</a:t>
            </a:r>
          </a:p>
          <a:p>
            <a:pPr eaLnBrk="1" hangingPunct="1">
              <a:buFont typeface="Wingdings 2" pitchFamily="18" charset="2"/>
              <a:buNone/>
            </a:pPr>
            <a:r>
              <a:rPr lang="en-GB" dirty="0" smtClean="0"/>
              <a:t>button2.setBounds(70,200,70,20);</a:t>
            </a:r>
          </a:p>
          <a:p>
            <a:pPr eaLnBrk="1" hangingPunct="1">
              <a:buFont typeface="Wingdings 2" pitchFamily="18" charset="2"/>
              <a:buNone/>
            </a:pPr>
            <a:r>
              <a:rPr lang="en-GB" dirty="0" smtClean="0"/>
              <a:t>button3.setBounds(140,70,80,80);</a:t>
            </a:r>
          </a:p>
          <a:p>
            <a:pPr eaLnBrk="1" hangingPunct="1">
              <a:buFont typeface="Wingdings 2" pitchFamily="18" charset="2"/>
              <a:buNone/>
            </a:pPr>
            <a:r>
              <a:rPr lang="en-GB" dirty="0" err="1" smtClean="0"/>
              <a:t>con.add</a:t>
            </a:r>
            <a:r>
              <a:rPr lang="en-GB" dirty="0" smtClean="0"/>
              <a:t>(button1);</a:t>
            </a:r>
          </a:p>
          <a:p>
            <a:pPr eaLnBrk="1" hangingPunct="1">
              <a:buFont typeface="Wingdings 2" pitchFamily="18" charset="2"/>
              <a:buNone/>
            </a:pPr>
            <a:r>
              <a:rPr lang="en-GB" dirty="0" err="1" smtClean="0"/>
              <a:t>con.add</a:t>
            </a:r>
            <a:r>
              <a:rPr lang="en-GB" dirty="0" smtClean="0"/>
              <a:t>(button2);</a:t>
            </a:r>
          </a:p>
          <a:p>
            <a:pPr eaLnBrk="1" hangingPunct="1">
              <a:buFont typeface="Wingdings 2" pitchFamily="18" charset="2"/>
              <a:buNone/>
            </a:pPr>
            <a:r>
              <a:rPr lang="en-GB" dirty="0" err="1" smtClean="0"/>
              <a:t>con.add</a:t>
            </a:r>
            <a:r>
              <a:rPr lang="en-GB" dirty="0" smtClean="0"/>
              <a:t>(button3);</a:t>
            </a:r>
          </a:p>
          <a:p>
            <a:pPr eaLnBrk="1" hangingPunct="1">
              <a:buFont typeface="Wingdings 2" pitchFamily="18" charset="2"/>
              <a:buNone/>
            </a:pPr>
            <a:r>
              <a:rPr lang="en-GB" dirty="0" err="1" smtClean="0"/>
              <a:t>con.add</a:t>
            </a:r>
            <a:r>
              <a:rPr lang="en-GB" dirty="0" smtClean="0"/>
              <a:t>(</a:t>
            </a:r>
            <a:r>
              <a:rPr lang="en-GB" dirty="0" err="1" smtClean="0"/>
              <a:t>channelLabel</a:t>
            </a:r>
            <a:r>
              <a:rPr lang="en-GB" dirty="0" smtClean="0"/>
              <a:t>);</a:t>
            </a:r>
          </a:p>
          <a:p>
            <a:pPr eaLnBrk="1" hangingPunct="1">
              <a:buFont typeface="Wingdings 2" pitchFamily="18" charset="2"/>
              <a:buNone/>
            </a:pPr>
            <a:r>
              <a:rPr lang="en-GB" dirty="0" smtClean="0"/>
              <a:t>}</a:t>
            </a:r>
          </a:p>
          <a:p>
            <a:pPr eaLnBrk="1" hangingPunct="1">
              <a:buFont typeface="Wingdings 2" pitchFamily="18" charset="2"/>
              <a:buNone/>
            </a:pPr>
            <a:r>
              <a:rPr lang="en-GB" dirty="0" smtClean="0"/>
              <a:t>}</a:t>
            </a:r>
          </a:p>
          <a:p>
            <a:pPr eaLnBrk="1" hangingPunct="1">
              <a:buFont typeface="Wingdings 2" pitchFamily="18" charset="2"/>
              <a:buNone/>
            </a:pPr>
            <a:endParaRPr lang="en-GB"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428604"/>
            <a:ext cx="8229600" cy="1143000"/>
          </a:xfrm>
        </p:spPr>
        <p:txBody>
          <a:bodyPr/>
          <a:lstStyle/>
          <a:p>
            <a:pPr eaLnBrk="1" hangingPunct="1"/>
            <a:r>
              <a:rPr lang="en-GB" dirty="0" smtClean="0"/>
              <a:t>Panels</a:t>
            </a:r>
          </a:p>
        </p:txBody>
      </p:sp>
      <p:sp>
        <p:nvSpPr>
          <p:cNvPr id="58371" name="Content Placeholder 2"/>
          <p:cNvSpPr>
            <a:spLocks noGrp="1"/>
          </p:cNvSpPr>
          <p:nvPr>
            <p:ph idx="1"/>
          </p:nvPr>
        </p:nvSpPr>
        <p:spPr>
          <a:xfrm>
            <a:off x="457200" y="1714488"/>
            <a:ext cx="8229600" cy="4389120"/>
          </a:xfrm>
        </p:spPr>
        <p:txBody>
          <a:bodyPr>
            <a:normAutofit fontScale="92500"/>
          </a:bodyPr>
          <a:lstStyle/>
          <a:p>
            <a:pPr eaLnBrk="1" hangingPunct="1"/>
            <a:r>
              <a:rPr lang="en-GB" dirty="0" smtClean="0"/>
              <a:t> Panel</a:t>
            </a:r>
          </a:p>
          <a:p>
            <a:pPr eaLnBrk="1" hangingPunct="1"/>
            <a:r>
              <a:rPr lang="en-GB" dirty="0" smtClean="0"/>
              <a:t> Helps organize components</a:t>
            </a:r>
          </a:p>
          <a:p>
            <a:pPr eaLnBrk="1" hangingPunct="1"/>
            <a:r>
              <a:rPr lang="en-GB" dirty="0" smtClean="0"/>
              <a:t> Class </a:t>
            </a:r>
            <a:r>
              <a:rPr lang="en-GB" b="1" dirty="0" err="1" smtClean="0"/>
              <a:t>JPanel</a:t>
            </a:r>
            <a:r>
              <a:rPr lang="en-GB" b="1" dirty="0" smtClean="0"/>
              <a:t> is </a:t>
            </a:r>
            <a:r>
              <a:rPr lang="en-GB" b="1" dirty="0" err="1" smtClean="0"/>
              <a:t>JComponent</a:t>
            </a:r>
            <a:r>
              <a:rPr lang="en-GB" b="1" dirty="0" smtClean="0"/>
              <a:t> subclass</a:t>
            </a:r>
          </a:p>
          <a:p>
            <a:pPr eaLnBrk="1" hangingPunct="1"/>
            <a:r>
              <a:rPr lang="en-GB" dirty="0" smtClean="0"/>
              <a:t> May have components (and other panels) added to Them</a:t>
            </a:r>
          </a:p>
          <a:p>
            <a:pPr eaLnBrk="1" hangingPunct="1"/>
            <a:r>
              <a:rPr lang="en-GB" dirty="0" smtClean="0"/>
              <a:t> Panels is useful when developing GUI that has more than one layout and many components</a:t>
            </a:r>
          </a:p>
          <a:p>
            <a:pPr eaLnBrk="1" hangingPunct="1"/>
            <a:r>
              <a:rPr lang="en-GB" dirty="0" smtClean="0"/>
              <a:t> An applet can have more than one </a:t>
            </a:r>
            <a:r>
              <a:rPr lang="en-GB" dirty="0" err="1" smtClean="0"/>
              <a:t>Jpanels</a:t>
            </a:r>
            <a:endParaRPr lang="en-GB" dirty="0" smtClean="0"/>
          </a:p>
          <a:p>
            <a:pPr eaLnBrk="1" hangingPunct="1"/>
            <a:r>
              <a:rPr lang="en-GB" dirty="0" smtClean="0"/>
              <a:t> The rules is that the more panels in an applet, the easier to organize the components</a:t>
            </a:r>
          </a:p>
          <a:p>
            <a:pPr eaLnBrk="1" hangingPunct="1"/>
            <a:r>
              <a:rPr lang="en-GB" dirty="0" smtClean="0"/>
              <a:t> Finally, panel should be added to main container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GB" smtClean="0"/>
              <a:t>Panels</a:t>
            </a:r>
          </a:p>
        </p:txBody>
      </p:sp>
      <p:sp>
        <p:nvSpPr>
          <p:cNvPr id="59395" name="Content Placeholder 2"/>
          <p:cNvSpPr>
            <a:spLocks noGrp="1"/>
          </p:cNvSpPr>
          <p:nvPr>
            <p:ph idx="1"/>
          </p:nvPr>
        </p:nvSpPr>
        <p:spPr/>
        <p:txBody>
          <a:bodyPr>
            <a:normAutofit lnSpcReduction="10000"/>
          </a:bodyPr>
          <a:lstStyle/>
          <a:p>
            <a:pPr eaLnBrk="1" hangingPunct="1">
              <a:buFont typeface="Wingdings 2" pitchFamily="18" charset="2"/>
              <a:buNone/>
            </a:pPr>
            <a:r>
              <a:rPr lang="en-GB" smtClean="0"/>
              <a:t>import java.awt.*;</a:t>
            </a:r>
          </a:p>
          <a:p>
            <a:pPr eaLnBrk="1" hangingPunct="1">
              <a:buFont typeface="Wingdings 2" pitchFamily="18" charset="2"/>
              <a:buNone/>
            </a:pPr>
            <a:r>
              <a:rPr lang="en-GB" smtClean="0"/>
              <a:t>import java.awt.event.*;</a:t>
            </a:r>
          </a:p>
          <a:p>
            <a:pPr eaLnBrk="1" hangingPunct="1">
              <a:buFont typeface="Wingdings 2" pitchFamily="18" charset="2"/>
              <a:buNone/>
            </a:pPr>
            <a:r>
              <a:rPr lang="en-GB" smtClean="0"/>
              <a:t>import javax.swing.*;</a:t>
            </a:r>
          </a:p>
          <a:p>
            <a:pPr eaLnBrk="1" hangingPunct="1">
              <a:buFont typeface="Wingdings 2" pitchFamily="18" charset="2"/>
              <a:buNone/>
            </a:pPr>
            <a:r>
              <a:rPr lang="en-GB" smtClean="0"/>
              <a:t>public class ButtonTest extends JApplet {</a:t>
            </a:r>
          </a:p>
          <a:p>
            <a:pPr eaLnBrk="1" hangingPunct="1">
              <a:buFont typeface="Wingdings 2" pitchFamily="18" charset="2"/>
              <a:buNone/>
            </a:pPr>
            <a:r>
              <a:rPr lang="en-GB" smtClean="0"/>
              <a:t>private JButton plainButton;</a:t>
            </a:r>
          </a:p>
          <a:p>
            <a:pPr eaLnBrk="1" hangingPunct="1">
              <a:buFont typeface="Wingdings 2" pitchFamily="18" charset="2"/>
              <a:buNone/>
            </a:pPr>
            <a:r>
              <a:rPr lang="en-GB" smtClean="0"/>
              <a:t>private JPanel panel1;</a:t>
            </a:r>
          </a:p>
          <a:p>
            <a:pPr eaLnBrk="1" hangingPunct="1">
              <a:buFont typeface="Wingdings 2" pitchFamily="18" charset="2"/>
              <a:buNone/>
            </a:pPr>
            <a:r>
              <a:rPr lang="en-GB" smtClean="0"/>
              <a:t>// set up GUI</a:t>
            </a:r>
          </a:p>
          <a:p>
            <a:pPr eaLnBrk="1" hangingPunct="1">
              <a:buFont typeface="Wingdings 2" pitchFamily="18" charset="2"/>
              <a:buNone/>
            </a:pPr>
            <a:r>
              <a:rPr lang="en-GB" smtClean="0"/>
              <a:t>public void init()</a:t>
            </a:r>
          </a:p>
          <a:p>
            <a:pPr eaLnBrk="1" hangingPunct="1">
              <a:buFont typeface="Wingdings 2" pitchFamily="18" charset="2"/>
              <a:buNone/>
            </a:pPr>
            <a:r>
              <a:rPr lang="en-GB" smtClean="0"/>
              <a:t>{</a:t>
            </a:r>
          </a:p>
          <a:p>
            <a:pPr eaLnBrk="1" hangingPunct="1">
              <a:buFont typeface="Wingdings 2" pitchFamily="18" charset="2"/>
              <a:buNone/>
            </a:pPr>
            <a:r>
              <a:rPr lang="en-GB" smtClean="0"/>
              <a:t>// get content pane and set its layout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GB" smtClean="0"/>
              <a:t>Panels</a:t>
            </a:r>
          </a:p>
        </p:txBody>
      </p:sp>
      <p:sp>
        <p:nvSpPr>
          <p:cNvPr id="60419" name="Content Placeholder 2"/>
          <p:cNvSpPr>
            <a:spLocks noGrp="1"/>
          </p:cNvSpPr>
          <p:nvPr>
            <p:ph idx="1"/>
          </p:nvPr>
        </p:nvSpPr>
        <p:spPr/>
        <p:txBody>
          <a:bodyPr>
            <a:normAutofit fontScale="92500" lnSpcReduction="10000"/>
          </a:bodyPr>
          <a:lstStyle/>
          <a:p>
            <a:pPr eaLnBrk="1" hangingPunct="1">
              <a:buFont typeface="Wingdings 2" pitchFamily="18" charset="2"/>
              <a:buNone/>
            </a:pPr>
            <a:r>
              <a:rPr lang="en-GB" smtClean="0"/>
              <a:t>Container container = getContentPane();</a:t>
            </a:r>
          </a:p>
          <a:p>
            <a:pPr eaLnBrk="1" hangingPunct="1">
              <a:buFont typeface="Wingdings 2" pitchFamily="18" charset="2"/>
              <a:buNone/>
            </a:pPr>
            <a:r>
              <a:rPr lang="en-GB" smtClean="0"/>
              <a:t>container.setLayout(new FlowLayout(FlowLayout.CENTER));</a:t>
            </a:r>
          </a:p>
          <a:p>
            <a:pPr eaLnBrk="1" hangingPunct="1">
              <a:buFont typeface="Wingdings 2" pitchFamily="18" charset="2"/>
              <a:buNone/>
            </a:pPr>
            <a:r>
              <a:rPr lang="en-GB" smtClean="0"/>
              <a:t>pane11= new JPanel();</a:t>
            </a:r>
          </a:p>
          <a:p>
            <a:pPr eaLnBrk="1" hangingPunct="1">
              <a:buFont typeface="Wingdings 2" pitchFamily="18" charset="2"/>
              <a:buNone/>
            </a:pPr>
            <a:r>
              <a:rPr lang="en-GB" smtClean="0"/>
              <a:t>panel1.new GridLayout(1,1);</a:t>
            </a:r>
          </a:p>
          <a:p>
            <a:pPr eaLnBrk="1" hangingPunct="1">
              <a:buFont typeface="Wingdings 2" pitchFamily="18" charset="2"/>
              <a:buNone/>
            </a:pPr>
            <a:r>
              <a:rPr lang="en-GB" smtClean="0"/>
              <a:t>// create buttons</a:t>
            </a:r>
          </a:p>
          <a:p>
            <a:pPr eaLnBrk="1" hangingPunct="1">
              <a:buFont typeface="Wingdings 2" pitchFamily="18" charset="2"/>
              <a:buNone/>
            </a:pPr>
            <a:r>
              <a:rPr lang="en-GB" smtClean="0"/>
              <a:t>plainButton = new JButton( "Plain Button" );</a:t>
            </a:r>
          </a:p>
          <a:p>
            <a:pPr eaLnBrk="1" hangingPunct="1">
              <a:buFont typeface="Wingdings 2" pitchFamily="18" charset="2"/>
              <a:buNone/>
            </a:pPr>
            <a:r>
              <a:rPr lang="en-GB" smtClean="0"/>
              <a:t>panel1.add(plainButton);</a:t>
            </a:r>
          </a:p>
          <a:p>
            <a:pPr eaLnBrk="1" hangingPunct="1">
              <a:buFont typeface="Wingdings 2" pitchFamily="18" charset="2"/>
              <a:buNone/>
            </a:pPr>
            <a:r>
              <a:rPr lang="en-GB" smtClean="0"/>
              <a:t>container.add(panel1 );</a:t>
            </a:r>
          </a:p>
          <a:p>
            <a:pPr eaLnBrk="1" hangingPunct="1">
              <a:buFont typeface="Wingdings 2" pitchFamily="18" charset="2"/>
              <a:buNone/>
            </a:pPr>
            <a:r>
              <a:rPr lang="en-GB" smtClean="0"/>
              <a:t>}</a:t>
            </a:r>
          </a:p>
          <a:p>
            <a:pPr eaLnBrk="1" hangingPunct="1">
              <a:buFont typeface="Wingdings 2" pitchFamily="18" charset="2"/>
              <a:buNone/>
            </a:pPr>
            <a:r>
              <a:rPr lang="en-GB" smtClean="0"/>
              <a:t>}</a:t>
            </a:r>
          </a:p>
          <a:p>
            <a:pPr eaLnBrk="1" hangingPunct="1">
              <a:buFont typeface="Wingdings 2" pitchFamily="18" charset="2"/>
              <a:buNone/>
            </a:pPr>
            <a:endParaRPr lang="en-GB"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GB" smtClean="0"/>
              <a:t>CASE STUDY 1</a:t>
            </a:r>
          </a:p>
        </p:txBody>
      </p:sp>
      <p:sp>
        <p:nvSpPr>
          <p:cNvPr id="61443" name="Content Placeholder 2"/>
          <p:cNvSpPr>
            <a:spLocks noGrp="1"/>
          </p:cNvSpPr>
          <p:nvPr>
            <p:ph idx="1"/>
          </p:nvPr>
        </p:nvSpPr>
        <p:spPr/>
        <p:txBody>
          <a:bodyPr/>
          <a:lstStyle/>
          <a:p>
            <a:pPr eaLnBrk="1" hangingPunct="1"/>
            <a:r>
              <a:rPr lang="en-GB" smtClean="0"/>
              <a:t>TASK: YOU NEED TO DEVELOP APPLET FOR THE</a:t>
            </a:r>
          </a:p>
          <a:p>
            <a:pPr eaLnBrk="1" hangingPunct="1"/>
            <a:r>
              <a:rPr lang="en-GB" smtClean="0"/>
              <a:t>FOLLOWING GUI:</a:t>
            </a:r>
          </a:p>
          <a:p>
            <a:pPr eaLnBrk="1" hangingPunct="1"/>
            <a:endParaRPr lang="en-GB" smtClean="0"/>
          </a:p>
        </p:txBody>
      </p:sp>
      <p:pic>
        <p:nvPicPr>
          <p:cNvPr id="61444" name="Picture 2"/>
          <p:cNvPicPr>
            <a:picLocks noChangeAspect="1" noChangeArrowheads="1"/>
          </p:cNvPicPr>
          <p:nvPr/>
        </p:nvPicPr>
        <p:blipFill>
          <a:blip r:embed="rId2"/>
          <a:srcRect/>
          <a:stretch>
            <a:fillRect/>
          </a:stretch>
        </p:blipFill>
        <p:spPr bwMode="auto">
          <a:xfrm>
            <a:off x="1258888" y="2978167"/>
            <a:ext cx="6408737" cy="287972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fontScale="90000"/>
          </a:bodyPr>
          <a:lstStyle/>
          <a:p>
            <a:pPr eaLnBrk="1" hangingPunct="1"/>
            <a:r>
              <a:rPr lang="en-GB" smtClean="0"/>
              <a:t>IN ORDER TO DEVELOP THE GUI, FOLLOW THE FOLLOWING STEPS:</a:t>
            </a:r>
          </a:p>
        </p:txBody>
      </p:sp>
      <p:sp>
        <p:nvSpPr>
          <p:cNvPr id="62467" name="Content Placeholder 4"/>
          <p:cNvSpPr>
            <a:spLocks noGrp="1"/>
          </p:cNvSpPr>
          <p:nvPr>
            <p:ph idx="1"/>
          </p:nvPr>
        </p:nvSpPr>
        <p:spPr/>
        <p:txBody>
          <a:bodyPr/>
          <a:lstStyle/>
          <a:p>
            <a:pPr eaLnBrk="1" hangingPunct="1"/>
            <a:r>
              <a:rPr lang="en-GB" b="1" smtClean="0"/>
              <a:t>STEP 1: IDENTIFY THE LAYOUT TO BE USED. </a:t>
            </a:r>
          </a:p>
          <a:p>
            <a:pPr eaLnBrk="1" hangingPunct="1"/>
            <a:r>
              <a:rPr lang="en-GB" b="1" smtClean="0"/>
              <a:t>WE CAN </a:t>
            </a:r>
            <a:r>
              <a:rPr lang="en-GB" smtClean="0"/>
              <a:t>USE GRIDLAYOUT SINCE THERE ARE 3 ROWS AND 2 COLUMNS</a:t>
            </a:r>
          </a:p>
        </p:txBody>
      </p:sp>
      <p:pic>
        <p:nvPicPr>
          <p:cNvPr id="62468" name="Picture 2"/>
          <p:cNvPicPr>
            <a:picLocks noChangeAspect="1" noChangeArrowheads="1"/>
          </p:cNvPicPr>
          <p:nvPr/>
        </p:nvPicPr>
        <p:blipFill>
          <a:blip r:embed="rId2"/>
          <a:srcRect/>
          <a:stretch>
            <a:fillRect/>
          </a:stretch>
        </p:blipFill>
        <p:spPr bwMode="auto">
          <a:xfrm>
            <a:off x="1835150" y="2781300"/>
            <a:ext cx="5905500" cy="30353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fontScale="90000"/>
          </a:bodyPr>
          <a:lstStyle/>
          <a:p>
            <a:pPr eaLnBrk="1" hangingPunct="1"/>
            <a:r>
              <a:rPr lang="en-GB" b="1" smtClean="0"/>
              <a:t>STEP 2: IDENTIFY ALL THE COMPONENTS</a:t>
            </a:r>
            <a:endParaRPr lang="en-GB" smtClean="0"/>
          </a:p>
        </p:txBody>
      </p:sp>
      <p:pic>
        <p:nvPicPr>
          <p:cNvPr id="63491" name="Picture 2"/>
          <p:cNvPicPr>
            <a:picLocks noGrp="1" noChangeAspect="1" noChangeArrowheads="1"/>
          </p:cNvPicPr>
          <p:nvPr>
            <p:ph idx="1"/>
          </p:nvPr>
        </p:nvPicPr>
        <p:blipFill>
          <a:blip r:embed="rId2"/>
          <a:srcRect/>
          <a:stretch>
            <a:fillRect/>
          </a:stretch>
        </p:blipFill>
        <p:spPr>
          <a:xfrm>
            <a:off x="2484438" y="2671768"/>
            <a:ext cx="3228975" cy="1543050"/>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6000792"/>
          </a:xfrm>
        </p:spPr>
        <p:txBody>
          <a:bodyPr>
            <a:normAutofit fontScale="92500" lnSpcReduction="20000"/>
          </a:bodyPr>
          <a:lstStyle/>
          <a:p>
            <a:pPr>
              <a:buNone/>
            </a:pPr>
            <a:r>
              <a:rPr lang="en-US" sz="1600" b="1" dirty="0" smtClean="0"/>
              <a:t>Code for demo.java</a:t>
            </a:r>
            <a:endParaRPr lang="en-US" sz="1800" b="1" dirty="0" smtClean="0"/>
          </a:p>
          <a:p>
            <a:pPr>
              <a:buNone/>
            </a:pPr>
            <a:r>
              <a:rPr lang="en-US" sz="1800" dirty="0" smtClean="0"/>
              <a:t>import </a:t>
            </a:r>
            <a:r>
              <a:rPr lang="en-US" sz="1800" dirty="0" err="1" smtClean="0"/>
              <a:t>java.applet</a:t>
            </a:r>
            <a:r>
              <a:rPr lang="en-US" sz="1800" dirty="0" smtClean="0"/>
              <a:t>.*; import java.awt.*;</a:t>
            </a:r>
          </a:p>
          <a:p>
            <a:pPr>
              <a:buNone/>
            </a:pPr>
            <a:r>
              <a:rPr lang="en-US" sz="1800" dirty="0" smtClean="0"/>
              <a:t> public class </a:t>
            </a:r>
            <a:r>
              <a:rPr lang="en-US" sz="1800" dirty="0" err="1" smtClean="0"/>
              <a:t>newClass</a:t>
            </a:r>
            <a:r>
              <a:rPr lang="en-US" sz="1800" dirty="0" smtClean="0"/>
              <a:t> extends Applet</a:t>
            </a:r>
          </a:p>
          <a:p>
            <a:pPr>
              <a:buNone/>
            </a:pPr>
            <a:r>
              <a:rPr lang="en-US" sz="1800" dirty="0" smtClean="0"/>
              <a:t>{</a:t>
            </a:r>
          </a:p>
          <a:p>
            <a:pPr>
              <a:buNone/>
            </a:pPr>
            <a:r>
              <a:rPr lang="en-US" sz="1800" dirty="0" smtClean="0"/>
              <a:t>public void paint (Graphics g)</a:t>
            </a:r>
          </a:p>
          <a:p>
            <a:pPr>
              <a:buNone/>
            </a:pPr>
            <a:r>
              <a:rPr lang="en-US" sz="1800" dirty="0" smtClean="0"/>
              <a:t>{</a:t>
            </a:r>
          </a:p>
          <a:p>
            <a:pPr>
              <a:buNone/>
            </a:pPr>
            <a:r>
              <a:rPr lang="en-US" sz="1800" dirty="0" err="1" smtClean="0"/>
              <a:t>g.drawString</a:t>
            </a:r>
            <a:r>
              <a:rPr lang="en-US" sz="1800" dirty="0" smtClean="0"/>
              <a:t>("Hello World", 300, 150);</a:t>
            </a:r>
          </a:p>
          <a:p>
            <a:pPr>
              <a:buNone/>
            </a:pPr>
            <a:r>
              <a:rPr lang="en-US" sz="1800" dirty="0" smtClean="0"/>
              <a:t>}</a:t>
            </a:r>
          </a:p>
          <a:p>
            <a:pPr>
              <a:buNone/>
            </a:pPr>
            <a:r>
              <a:rPr lang="en-US" sz="1800" dirty="0" smtClean="0"/>
              <a:t>}</a:t>
            </a:r>
          </a:p>
          <a:p>
            <a:pPr>
              <a:buNone/>
            </a:pPr>
            <a:endParaRPr lang="en-US" sz="1600" b="1" dirty="0" smtClean="0"/>
          </a:p>
          <a:p>
            <a:pPr>
              <a:buNone/>
            </a:pPr>
            <a:r>
              <a:rPr lang="en-US" sz="1600" b="1" dirty="0" smtClean="0"/>
              <a:t>Html code : saved as demo.html</a:t>
            </a:r>
            <a:endParaRPr lang="en-IN" sz="1800" dirty="0" smtClean="0"/>
          </a:p>
          <a:p>
            <a:pPr>
              <a:buNone/>
            </a:pPr>
            <a:r>
              <a:rPr lang="en-US" sz="1700" dirty="0" smtClean="0"/>
              <a:t>&lt;!DOCTYPE html&gt;</a:t>
            </a:r>
          </a:p>
          <a:p>
            <a:pPr>
              <a:buNone/>
            </a:pPr>
            <a:r>
              <a:rPr lang="en-US" sz="1700" dirty="0" smtClean="0"/>
              <a:t>&lt;html&gt;</a:t>
            </a:r>
          </a:p>
          <a:p>
            <a:pPr>
              <a:buNone/>
            </a:pPr>
            <a:r>
              <a:rPr lang="en-US" sz="1700" dirty="0" smtClean="0"/>
              <a:t> </a:t>
            </a:r>
          </a:p>
          <a:p>
            <a:pPr>
              <a:buNone/>
            </a:pPr>
            <a:r>
              <a:rPr lang="en-US" sz="1700" dirty="0" smtClean="0"/>
              <a:t>&lt;head&gt;</a:t>
            </a:r>
          </a:p>
          <a:p>
            <a:pPr>
              <a:buNone/>
            </a:pPr>
            <a:r>
              <a:rPr lang="en-US" sz="1700" dirty="0" smtClean="0"/>
              <a:t>&lt;title&gt;HTML applet Tag&lt;/title&gt;</a:t>
            </a:r>
          </a:p>
          <a:p>
            <a:pPr>
              <a:buNone/>
            </a:pPr>
            <a:r>
              <a:rPr lang="en-US" sz="1700" dirty="0" smtClean="0"/>
              <a:t>&lt;/head&gt;</a:t>
            </a:r>
          </a:p>
          <a:p>
            <a:pPr>
              <a:buNone/>
            </a:pPr>
            <a:r>
              <a:rPr lang="en-US" sz="1700" dirty="0" smtClean="0"/>
              <a:t> </a:t>
            </a:r>
          </a:p>
          <a:p>
            <a:pPr>
              <a:buNone/>
            </a:pPr>
            <a:r>
              <a:rPr lang="en-US" sz="1700" dirty="0" smtClean="0"/>
              <a:t>&lt;body&gt;</a:t>
            </a:r>
          </a:p>
          <a:p>
            <a:pPr>
              <a:buNone/>
            </a:pPr>
            <a:r>
              <a:rPr lang="en-US" sz="1700" dirty="0" smtClean="0"/>
              <a:t>&lt;applet code = "</a:t>
            </a:r>
            <a:r>
              <a:rPr lang="en-US" sz="1700" dirty="0" err="1" smtClean="0"/>
              <a:t>demo.class</a:t>
            </a:r>
            <a:r>
              <a:rPr lang="en-US" sz="1700" dirty="0" smtClean="0"/>
              <a:t>" width = "300" height = "200"&gt;&lt;/applet&gt;</a:t>
            </a:r>
          </a:p>
          <a:p>
            <a:pPr>
              <a:buNone/>
            </a:pPr>
            <a:r>
              <a:rPr lang="en-US" sz="1700" dirty="0" smtClean="0"/>
              <a:t>&lt;/body&gt;</a:t>
            </a:r>
          </a:p>
          <a:p>
            <a:pPr>
              <a:buNone/>
            </a:pPr>
            <a:r>
              <a:rPr lang="en-US" sz="1700" dirty="0" smtClean="0"/>
              <a:t> </a:t>
            </a:r>
          </a:p>
          <a:p>
            <a:pPr>
              <a:buNone/>
            </a:pPr>
            <a:r>
              <a:rPr lang="en-US" sz="1700" dirty="0" smtClean="0"/>
              <a:t>&lt;/html&gt;</a:t>
            </a:r>
          </a:p>
          <a:p>
            <a:pPr>
              <a:buNone/>
            </a:pPr>
            <a:endParaRPr lang="en-US" sz="1800" dirty="0" smtClean="0"/>
          </a:p>
          <a:p>
            <a:pPr>
              <a:buNone/>
            </a:pPr>
            <a:endParaRPr lang="en-US" sz="1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GB" sz="2800" b="1" smtClean="0"/>
              <a:t>STEP 3: WRITE THE PROGRAM. </a:t>
            </a:r>
            <a:endParaRPr lang="en-GB" sz="2800" smtClean="0"/>
          </a:p>
        </p:txBody>
      </p:sp>
      <p:sp>
        <p:nvSpPr>
          <p:cNvPr id="64515" name="Content Placeholder 4"/>
          <p:cNvSpPr>
            <a:spLocks noGrp="1"/>
          </p:cNvSpPr>
          <p:nvPr>
            <p:ph idx="1"/>
          </p:nvPr>
        </p:nvSpPr>
        <p:spPr/>
        <p:txBody>
          <a:bodyPr>
            <a:normAutofit lnSpcReduction="10000"/>
          </a:bodyPr>
          <a:lstStyle/>
          <a:p>
            <a:pPr eaLnBrk="1" hangingPunct="1">
              <a:buFont typeface="Wingdings 2" pitchFamily="18" charset="2"/>
              <a:buNone/>
            </a:pPr>
            <a:r>
              <a:rPr lang="en-GB" dirty="0" smtClean="0"/>
              <a:t>import java.awt.*;</a:t>
            </a:r>
          </a:p>
          <a:p>
            <a:pPr eaLnBrk="1" hangingPunct="1">
              <a:buFont typeface="Wingdings 2" pitchFamily="18" charset="2"/>
              <a:buNone/>
            </a:pPr>
            <a:r>
              <a:rPr lang="en-GB" dirty="0" smtClean="0"/>
              <a:t>import </a:t>
            </a:r>
            <a:r>
              <a:rPr lang="en-GB" dirty="0" err="1" smtClean="0"/>
              <a:t>java.awt.event</a:t>
            </a:r>
            <a:r>
              <a:rPr lang="en-GB" dirty="0" smtClean="0"/>
              <a:t>.*;</a:t>
            </a:r>
          </a:p>
          <a:p>
            <a:pPr eaLnBrk="1" hangingPunct="1">
              <a:buFont typeface="Wingdings 2" pitchFamily="18" charset="2"/>
              <a:buNone/>
            </a:pPr>
            <a:r>
              <a:rPr lang="en-GB" dirty="0" smtClean="0"/>
              <a:t>// Java extension packages</a:t>
            </a:r>
          </a:p>
          <a:p>
            <a:pPr eaLnBrk="1" hangingPunct="1">
              <a:buFont typeface="Wingdings 2" pitchFamily="18" charset="2"/>
              <a:buNone/>
            </a:pPr>
            <a:r>
              <a:rPr lang="en-GB" dirty="0" smtClean="0"/>
              <a:t>import </a:t>
            </a:r>
            <a:r>
              <a:rPr lang="en-GB" dirty="0" err="1" smtClean="0"/>
              <a:t>javax.swing</a:t>
            </a:r>
            <a:r>
              <a:rPr lang="en-GB" dirty="0" smtClean="0"/>
              <a:t>.*;</a:t>
            </a:r>
          </a:p>
          <a:p>
            <a:pPr eaLnBrk="1" hangingPunct="1">
              <a:buFont typeface="Wingdings 2" pitchFamily="18" charset="2"/>
              <a:buNone/>
            </a:pPr>
            <a:r>
              <a:rPr lang="en-GB" dirty="0" smtClean="0"/>
              <a:t>public class caseStudy1 extends </a:t>
            </a:r>
            <a:r>
              <a:rPr lang="en-GB" dirty="0" err="1" smtClean="0"/>
              <a:t>JApplet</a:t>
            </a:r>
            <a:r>
              <a:rPr lang="en-GB" dirty="0" smtClean="0"/>
              <a:t> {</a:t>
            </a:r>
          </a:p>
          <a:p>
            <a:pPr eaLnBrk="1" hangingPunct="1">
              <a:buFont typeface="Wingdings 2" pitchFamily="18" charset="2"/>
              <a:buNone/>
            </a:pPr>
            <a:r>
              <a:rPr lang="en-GB" dirty="0" smtClean="0"/>
              <a:t>private </a:t>
            </a:r>
            <a:r>
              <a:rPr lang="en-GB" dirty="0" err="1" smtClean="0"/>
              <a:t>JTextField</a:t>
            </a:r>
            <a:r>
              <a:rPr lang="en-GB" dirty="0" smtClean="0"/>
              <a:t> t1, t2, t3;</a:t>
            </a:r>
          </a:p>
          <a:p>
            <a:pPr eaLnBrk="1" hangingPunct="1">
              <a:buFont typeface="Wingdings 2" pitchFamily="18" charset="2"/>
              <a:buNone/>
            </a:pPr>
            <a:r>
              <a:rPr lang="en-GB" dirty="0" smtClean="0"/>
              <a:t>private </a:t>
            </a:r>
            <a:r>
              <a:rPr lang="en-GB" dirty="0" err="1" smtClean="0"/>
              <a:t>JLabel</a:t>
            </a:r>
            <a:r>
              <a:rPr lang="en-GB" dirty="0" smtClean="0"/>
              <a:t> label1, label22, label3;</a:t>
            </a:r>
          </a:p>
          <a:p>
            <a:pPr eaLnBrk="1" hangingPunct="1">
              <a:buFont typeface="Wingdings 2" pitchFamily="18" charset="2"/>
              <a:buNone/>
            </a:pPr>
            <a:r>
              <a:rPr lang="en-GB" dirty="0" smtClean="0"/>
              <a:t>// set up GUI</a:t>
            </a:r>
          </a:p>
          <a:p>
            <a:pPr eaLnBrk="1" hangingPunct="1">
              <a:buFont typeface="Wingdings 2" pitchFamily="18" charset="2"/>
              <a:buNone/>
            </a:pPr>
            <a:r>
              <a:rPr lang="en-GB" dirty="0" smtClean="0"/>
              <a:t>public void init()</a:t>
            </a:r>
          </a:p>
          <a:p>
            <a:pPr eaLnBrk="1" hangingPunct="1">
              <a:buFont typeface="Wingdings 2" pitchFamily="18" charset="2"/>
              <a:buNone/>
            </a:pPr>
            <a:r>
              <a:rPr lang="en-GB" dirty="0" smtClean="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GB" b="1" smtClean="0"/>
              <a:t>STEP 3: WRITE THE PROGRAM. </a:t>
            </a:r>
            <a:endParaRPr lang="en-GB" smtClean="0"/>
          </a:p>
        </p:txBody>
      </p:sp>
      <p:sp>
        <p:nvSpPr>
          <p:cNvPr id="65539" name="Content Placeholder 2"/>
          <p:cNvSpPr>
            <a:spLocks noGrp="1"/>
          </p:cNvSpPr>
          <p:nvPr>
            <p:ph idx="1"/>
          </p:nvPr>
        </p:nvSpPr>
        <p:spPr/>
        <p:txBody>
          <a:bodyPr/>
          <a:lstStyle/>
          <a:p>
            <a:pPr eaLnBrk="1" hangingPunct="1">
              <a:buFont typeface="Wingdings 2" pitchFamily="18" charset="2"/>
              <a:buNone/>
            </a:pPr>
            <a:r>
              <a:rPr lang="en-GB" dirty="0" smtClean="0"/>
              <a:t>// get content pane</a:t>
            </a:r>
          </a:p>
          <a:p>
            <a:pPr eaLnBrk="1" hangingPunct="1">
              <a:buFont typeface="Wingdings 2" pitchFamily="18" charset="2"/>
              <a:buNone/>
            </a:pPr>
            <a:r>
              <a:rPr lang="en-GB" dirty="0" smtClean="0"/>
              <a:t>Container con = </a:t>
            </a:r>
            <a:r>
              <a:rPr lang="en-GB" dirty="0" err="1" smtClean="0"/>
              <a:t>getContentPane</a:t>
            </a:r>
            <a:r>
              <a:rPr lang="en-GB" dirty="0" smtClean="0"/>
              <a:t>();</a:t>
            </a:r>
          </a:p>
          <a:p>
            <a:pPr eaLnBrk="1" hangingPunct="1">
              <a:buFont typeface="Wingdings 2" pitchFamily="18" charset="2"/>
              <a:buNone/>
            </a:pPr>
            <a:r>
              <a:rPr lang="en-GB" dirty="0" err="1" smtClean="0"/>
              <a:t>con.setLayout</a:t>
            </a:r>
            <a:r>
              <a:rPr lang="en-GB" dirty="0" smtClean="0"/>
              <a:t>(new </a:t>
            </a:r>
            <a:r>
              <a:rPr lang="en-GB" dirty="0" err="1" smtClean="0"/>
              <a:t>GridLayout</a:t>
            </a:r>
            <a:r>
              <a:rPr lang="en-GB" dirty="0" smtClean="0"/>
              <a:t>(3,2));</a:t>
            </a:r>
          </a:p>
          <a:p>
            <a:pPr eaLnBrk="1" hangingPunct="1">
              <a:buFont typeface="Wingdings 2" pitchFamily="18" charset="2"/>
              <a:buNone/>
            </a:pPr>
            <a:r>
              <a:rPr lang="en-GB" dirty="0" smtClean="0"/>
              <a:t>label1= new </a:t>
            </a:r>
            <a:r>
              <a:rPr lang="en-GB" dirty="0" err="1" smtClean="0"/>
              <a:t>JLabel</a:t>
            </a:r>
            <a:r>
              <a:rPr lang="en-GB" dirty="0" smtClean="0"/>
              <a:t>(“No1:”);</a:t>
            </a:r>
          </a:p>
          <a:p>
            <a:pPr eaLnBrk="1" hangingPunct="1">
              <a:buFont typeface="Wingdings 2" pitchFamily="18" charset="2"/>
              <a:buNone/>
            </a:pPr>
            <a:r>
              <a:rPr lang="en-GB" dirty="0" smtClean="0"/>
              <a:t>label2= new </a:t>
            </a:r>
            <a:r>
              <a:rPr lang="en-GB" dirty="0" err="1" smtClean="0"/>
              <a:t>JLabel</a:t>
            </a:r>
            <a:r>
              <a:rPr lang="en-GB" dirty="0" smtClean="0"/>
              <a:t>(“No2:”);</a:t>
            </a:r>
          </a:p>
          <a:p>
            <a:pPr eaLnBrk="1" hangingPunct="1">
              <a:buFont typeface="Wingdings 2" pitchFamily="18" charset="2"/>
              <a:buNone/>
            </a:pPr>
            <a:r>
              <a:rPr lang="en-GB" dirty="0" smtClean="0"/>
              <a:t>label3= new </a:t>
            </a:r>
            <a:r>
              <a:rPr lang="en-GB" dirty="0" err="1" smtClean="0"/>
              <a:t>JLabel</a:t>
            </a:r>
            <a:r>
              <a:rPr lang="en-GB" dirty="0" smtClean="0"/>
              <a:t>(“</a:t>
            </a:r>
            <a:r>
              <a:rPr lang="en-GB" dirty="0" err="1" smtClean="0"/>
              <a:t>Jawapan</a:t>
            </a:r>
            <a:r>
              <a:rPr lang="en-GB" dirty="0" smtClean="0"/>
              <a:t>:”);</a:t>
            </a:r>
          </a:p>
          <a:p>
            <a:pPr eaLnBrk="1" hangingPunct="1">
              <a:buFont typeface="Wingdings 2" pitchFamily="18" charset="2"/>
              <a:buNone/>
            </a:pPr>
            <a:r>
              <a:rPr lang="en-GB" dirty="0" smtClean="0"/>
              <a:t>t1= new </a:t>
            </a:r>
            <a:r>
              <a:rPr lang="en-GB" dirty="0" err="1" smtClean="0"/>
              <a:t>JTextField</a:t>
            </a:r>
            <a:r>
              <a:rPr lang="en-GB" dirty="0" smtClean="0"/>
              <a:t>(10);</a:t>
            </a:r>
          </a:p>
          <a:p>
            <a:pPr eaLnBrk="1" hangingPunct="1">
              <a:buFont typeface="Wingdings 2" pitchFamily="18" charset="2"/>
              <a:buNone/>
            </a:pPr>
            <a:r>
              <a:rPr lang="en-GB" dirty="0" smtClean="0"/>
              <a:t>t2= new </a:t>
            </a:r>
            <a:r>
              <a:rPr lang="en-GB" dirty="0" err="1" smtClean="0"/>
              <a:t>JTextField</a:t>
            </a:r>
            <a:r>
              <a:rPr lang="en-GB" dirty="0" smtClean="0"/>
              <a:t>(10);</a:t>
            </a:r>
          </a:p>
          <a:p>
            <a:pPr eaLnBrk="1" hangingPunct="1">
              <a:buFont typeface="Wingdings 2" pitchFamily="18" charset="2"/>
              <a:buNone/>
            </a:pPr>
            <a:r>
              <a:rPr lang="en-GB" dirty="0" smtClean="0"/>
              <a:t>t3= new </a:t>
            </a:r>
            <a:r>
              <a:rPr lang="en-GB" dirty="0" err="1" smtClean="0"/>
              <a:t>JTextField</a:t>
            </a:r>
            <a:r>
              <a:rPr lang="en-GB" dirty="0" smtClean="0"/>
              <a:t>(10);</a:t>
            </a:r>
          </a:p>
          <a:p>
            <a:pPr eaLnBrk="1" hangingPunct="1">
              <a:buFont typeface="Wingdings 2" pitchFamily="18" charset="2"/>
              <a:buNone/>
            </a:pPr>
            <a:endParaRPr lang="en-GB"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GB" b="1" smtClean="0"/>
              <a:t>STEP 3: WRITE THE PROGRAM. </a:t>
            </a:r>
            <a:endParaRPr lang="en-GB" smtClean="0"/>
          </a:p>
        </p:txBody>
      </p:sp>
      <p:sp>
        <p:nvSpPr>
          <p:cNvPr id="66563" name="Content Placeholder 2"/>
          <p:cNvSpPr>
            <a:spLocks noGrp="1"/>
          </p:cNvSpPr>
          <p:nvPr>
            <p:ph idx="1"/>
          </p:nvPr>
        </p:nvSpPr>
        <p:spPr/>
        <p:txBody>
          <a:bodyPr/>
          <a:lstStyle/>
          <a:p>
            <a:pPr eaLnBrk="1" hangingPunct="1">
              <a:buFont typeface="Wingdings 2" pitchFamily="18" charset="2"/>
              <a:buNone/>
            </a:pPr>
            <a:r>
              <a:rPr lang="en-GB" dirty="0" err="1" smtClean="0"/>
              <a:t>con.add</a:t>
            </a:r>
            <a:r>
              <a:rPr lang="en-GB" dirty="0" smtClean="0"/>
              <a:t>(label1);</a:t>
            </a:r>
          </a:p>
          <a:p>
            <a:pPr eaLnBrk="1" hangingPunct="1">
              <a:buFont typeface="Wingdings 2" pitchFamily="18" charset="2"/>
              <a:buNone/>
            </a:pPr>
            <a:r>
              <a:rPr lang="en-GB" dirty="0" err="1" smtClean="0"/>
              <a:t>con.add</a:t>
            </a:r>
            <a:r>
              <a:rPr lang="en-GB" dirty="0" smtClean="0"/>
              <a:t>(t1);</a:t>
            </a:r>
          </a:p>
          <a:p>
            <a:pPr eaLnBrk="1" hangingPunct="1">
              <a:buFont typeface="Wingdings 2" pitchFamily="18" charset="2"/>
              <a:buNone/>
            </a:pPr>
            <a:r>
              <a:rPr lang="en-GB" dirty="0" err="1" smtClean="0"/>
              <a:t>con.add</a:t>
            </a:r>
            <a:r>
              <a:rPr lang="en-GB" dirty="0" smtClean="0"/>
              <a:t>(label2);</a:t>
            </a:r>
          </a:p>
          <a:p>
            <a:pPr eaLnBrk="1" hangingPunct="1">
              <a:buFont typeface="Wingdings 2" pitchFamily="18" charset="2"/>
              <a:buNone/>
            </a:pPr>
            <a:r>
              <a:rPr lang="en-GB" dirty="0" err="1" smtClean="0"/>
              <a:t>con.add</a:t>
            </a:r>
            <a:r>
              <a:rPr lang="en-GB" dirty="0" smtClean="0"/>
              <a:t>(t2);</a:t>
            </a:r>
          </a:p>
          <a:p>
            <a:pPr eaLnBrk="1" hangingPunct="1">
              <a:buFont typeface="Wingdings 2" pitchFamily="18" charset="2"/>
              <a:buNone/>
            </a:pPr>
            <a:r>
              <a:rPr lang="en-GB" dirty="0" err="1" smtClean="0"/>
              <a:t>con.add</a:t>
            </a:r>
            <a:r>
              <a:rPr lang="en-GB" dirty="0" smtClean="0"/>
              <a:t>(label3);</a:t>
            </a:r>
          </a:p>
          <a:p>
            <a:pPr eaLnBrk="1" hangingPunct="1">
              <a:buFont typeface="Wingdings 2" pitchFamily="18" charset="2"/>
              <a:buNone/>
            </a:pPr>
            <a:r>
              <a:rPr lang="en-GB" dirty="0" err="1" smtClean="0"/>
              <a:t>con.add</a:t>
            </a:r>
            <a:r>
              <a:rPr lang="en-GB" dirty="0" smtClean="0"/>
              <a:t>(t3);</a:t>
            </a:r>
          </a:p>
          <a:p>
            <a:pPr eaLnBrk="1" hangingPunct="1">
              <a:buFont typeface="Wingdings 2" pitchFamily="18" charset="2"/>
              <a:buNone/>
            </a:pPr>
            <a:r>
              <a:rPr lang="en-GB" dirty="0" smtClean="0"/>
              <a:t>}</a:t>
            </a:r>
          </a:p>
          <a:p>
            <a:pPr eaLnBrk="1" hangingPunct="1">
              <a:buFont typeface="Wingdings 2" pitchFamily="18" charset="2"/>
              <a:buNone/>
            </a:pPr>
            <a:r>
              <a:rPr lang="en-GB" dirty="0" smtClean="0"/>
              <a:t>}</a:t>
            </a:r>
          </a:p>
          <a:p>
            <a:pPr eaLnBrk="1" hangingPunct="1">
              <a:buFont typeface="Wingdings 2" pitchFamily="18" charset="2"/>
              <a:buNone/>
            </a:pPr>
            <a:endParaRPr lang="en-GB"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GB" smtClean="0"/>
              <a:t>CASE STUDY 2</a:t>
            </a:r>
          </a:p>
        </p:txBody>
      </p:sp>
      <p:sp>
        <p:nvSpPr>
          <p:cNvPr id="67587" name="Content Placeholder 2"/>
          <p:cNvSpPr>
            <a:spLocks noGrp="1"/>
          </p:cNvSpPr>
          <p:nvPr>
            <p:ph idx="1"/>
          </p:nvPr>
        </p:nvSpPr>
        <p:spPr/>
        <p:txBody>
          <a:bodyPr/>
          <a:lstStyle/>
          <a:p>
            <a:pPr eaLnBrk="1" hangingPunct="1"/>
            <a:r>
              <a:rPr lang="en-GB" smtClean="0"/>
              <a:t>In CASE STUDY 1, the Applet has many different components using a layout manager. In some cases you need to use more than one layout managers. Otherwise you will find it difficult to arrange the components accordingly. Remember: If you use more than one layouts, then you must have many JPanels. Now let us develop applet for the GUI below:</a:t>
            </a:r>
          </a:p>
        </p:txBody>
      </p:sp>
      <p:pic>
        <p:nvPicPr>
          <p:cNvPr id="67588" name="Picture 2"/>
          <p:cNvPicPr>
            <a:picLocks noChangeAspect="1" noChangeArrowheads="1"/>
          </p:cNvPicPr>
          <p:nvPr/>
        </p:nvPicPr>
        <p:blipFill>
          <a:blip r:embed="rId2"/>
          <a:srcRect/>
          <a:stretch>
            <a:fillRect/>
          </a:stretch>
        </p:blipFill>
        <p:spPr bwMode="auto">
          <a:xfrm>
            <a:off x="2916238" y="4005263"/>
            <a:ext cx="4608512" cy="243205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GB" sz="2400" smtClean="0"/>
              <a:t>Use Divide and Conquer technique for GUI that has</a:t>
            </a:r>
            <a:br>
              <a:rPr lang="en-GB" sz="2400" smtClean="0"/>
            </a:br>
            <a:r>
              <a:rPr lang="en-GB" sz="2400" smtClean="0"/>
              <a:t>many layout managers:</a:t>
            </a:r>
          </a:p>
        </p:txBody>
      </p:sp>
      <p:pic>
        <p:nvPicPr>
          <p:cNvPr id="68611" name="Picture 3"/>
          <p:cNvPicPr>
            <a:picLocks noGrp="1" noChangeAspect="1" noChangeArrowheads="1"/>
          </p:cNvPicPr>
          <p:nvPr>
            <p:ph idx="1"/>
          </p:nvPr>
        </p:nvPicPr>
        <p:blipFill>
          <a:blip r:embed="rId2"/>
          <a:srcRect/>
          <a:stretch>
            <a:fillRect/>
          </a:stretch>
        </p:blipFill>
        <p:spPr>
          <a:xfrm>
            <a:off x="1979613" y="1557338"/>
            <a:ext cx="5627687" cy="3600450"/>
          </a:xfr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GB" sz="2400" smtClean="0"/>
              <a:t>Before you write the code, you need to identify layout to be used for container, panel1 and panel2.</a:t>
            </a:r>
          </a:p>
        </p:txBody>
      </p:sp>
      <p:sp>
        <p:nvSpPr>
          <p:cNvPr id="69635" name="Content Placeholder 2"/>
          <p:cNvSpPr>
            <a:spLocks noGrp="1"/>
          </p:cNvSpPr>
          <p:nvPr>
            <p:ph idx="1"/>
          </p:nvPr>
        </p:nvSpPr>
        <p:spPr/>
        <p:txBody>
          <a:bodyPr/>
          <a:lstStyle/>
          <a:p>
            <a:pPr eaLnBrk="1" hangingPunct="1"/>
            <a:r>
              <a:rPr lang="en-GB" smtClean="0"/>
              <a:t>You need to make sure that each panels can accommodate a separate layout managers:</a:t>
            </a:r>
          </a:p>
        </p:txBody>
      </p:sp>
      <p:pic>
        <p:nvPicPr>
          <p:cNvPr id="69636" name="Picture 2"/>
          <p:cNvPicPr>
            <a:picLocks noChangeAspect="1" noChangeArrowheads="1"/>
          </p:cNvPicPr>
          <p:nvPr/>
        </p:nvPicPr>
        <p:blipFill>
          <a:blip r:embed="rId2"/>
          <a:srcRect/>
          <a:stretch>
            <a:fillRect/>
          </a:stretch>
        </p:blipFill>
        <p:spPr bwMode="auto">
          <a:xfrm>
            <a:off x="2700338" y="2781300"/>
            <a:ext cx="4679950" cy="3457575"/>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GB" sz="2400" smtClean="0"/>
              <a:t>The main container uses GridLayout(2,1) to accommodate panel1 and panel2 as shown in the next slide:</a:t>
            </a:r>
          </a:p>
        </p:txBody>
      </p:sp>
      <p:sp>
        <p:nvSpPr>
          <p:cNvPr id="70659" name="Content Placeholder 4"/>
          <p:cNvSpPr>
            <a:spLocks noGrp="1"/>
          </p:cNvSpPr>
          <p:nvPr>
            <p:ph idx="1"/>
          </p:nvPr>
        </p:nvSpPr>
        <p:spPr/>
        <p:txBody>
          <a:bodyPr/>
          <a:lstStyle/>
          <a:p>
            <a:pPr eaLnBrk="1" hangingPunct="1"/>
            <a:endParaRPr lang="en-GB" smtClean="0"/>
          </a:p>
        </p:txBody>
      </p:sp>
      <p:pic>
        <p:nvPicPr>
          <p:cNvPr id="70660" name="Picture 2"/>
          <p:cNvPicPr>
            <a:picLocks noChangeAspect="1" noChangeArrowheads="1"/>
          </p:cNvPicPr>
          <p:nvPr/>
        </p:nvPicPr>
        <p:blipFill>
          <a:blip r:embed="rId2"/>
          <a:srcRect/>
          <a:stretch>
            <a:fillRect/>
          </a:stretch>
        </p:blipFill>
        <p:spPr bwMode="auto">
          <a:xfrm>
            <a:off x="2339975" y="1916113"/>
            <a:ext cx="3527425" cy="295592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GB" smtClean="0"/>
              <a:t>Code for case Study 2</a:t>
            </a:r>
          </a:p>
        </p:txBody>
      </p:sp>
      <p:sp>
        <p:nvSpPr>
          <p:cNvPr id="71683" name="Content Placeholder 4"/>
          <p:cNvSpPr>
            <a:spLocks noGrp="1"/>
          </p:cNvSpPr>
          <p:nvPr>
            <p:ph idx="1"/>
          </p:nvPr>
        </p:nvSpPr>
        <p:spPr/>
        <p:txBody>
          <a:bodyPr>
            <a:normAutofit lnSpcReduction="10000"/>
          </a:bodyPr>
          <a:lstStyle/>
          <a:p>
            <a:pPr eaLnBrk="1" hangingPunct="1">
              <a:buFont typeface="Wingdings 2" pitchFamily="18" charset="2"/>
              <a:buNone/>
            </a:pPr>
            <a:r>
              <a:rPr lang="en-GB" smtClean="0"/>
              <a:t>import java.awt.*;</a:t>
            </a:r>
          </a:p>
          <a:p>
            <a:pPr eaLnBrk="1" hangingPunct="1">
              <a:buFont typeface="Wingdings 2" pitchFamily="18" charset="2"/>
              <a:buNone/>
            </a:pPr>
            <a:r>
              <a:rPr lang="en-GB" smtClean="0"/>
              <a:t>import java.awt.event.*;</a:t>
            </a:r>
          </a:p>
          <a:p>
            <a:pPr eaLnBrk="1" hangingPunct="1">
              <a:buFont typeface="Wingdings 2" pitchFamily="18" charset="2"/>
              <a:buNone/>
            </a:pPr>
            <a:r>
              <a:rPr lang="en-GB" smtClean="0"/>
              <a:t>// Java extension packages</a:t>
            </a:r>
          </a:p>
          <a:p>
            <a:pPr eaLnBrk="1" hangingPunct="1">
              <a:buFont typeface="Wingdings 2" pitchFamily="18" charset="2"/>
              <a:buNone/>
            </a:pPr>
            <a:r>
              <a:rPr lang="en-GB" smtClean="0"/>
              <a:t>import javax.swing.*;</a:t>
            </a:r>
          </a:p>
          <a:p>
            <a:pPr eaLnBrk="1" hangingPunct="1">
              <a:buFont typeface="Wingdings 2" pitchFamily="18" charset="2"/>
              <a:buNone/>
            </a:pPr>
            <a:r>
              <a:rPr lang="en-GB" smtClean="0"/>
              <a:t>public class caseStudy2 extends JApplet {</a:t>
            </a:r>
          </a:p>
          <a:p>
            <a:pPr eaLnBrk="1" hangingPunct="1">
              <a:buFont typeface="Wingdings 2" pitchFamily="18" charset="2"/>
              <a:buNone/>
            </a:pPr>
            <a:r>
              <a:rPr lang="en-GB" smtClean="0"/>
              <a:t>private JTextField t1, t2, t3;</a:t>
            </a:r>
          </a:p>
          <a:p>
            <a:pPr eaLnBrk="1" hangingPunct="1">
              <a:buFont typeface="Wingdings 2" pitchFamily="18" charset="2"/>
              <a:buNone/>
            </a:pPr>
            <a:r>
              <a:rPr lang="en-GB" smtClean="0"/>
              <a:t>private JLabel label1, label2, label3;</a:t>
            </a:r>
          </a:p>
          <a:p>
            <a:pPr eaLnBrk="1" hangingPunct="1">
              <a:buFont typeface="Wingdings 2" pitchFamily="18" charset="2"/>
              <a:buNone/>
            </a:pPr>
            <a:r>
              <a:rPr lang="en-GB" smtClean="0"/>
              <a:t>JButton b1,b2;</a:t>
            </a:r>
          </a:p>
          <a:p>
            <a:pPr eaLnBrk="1" hangingPunct="1">
              <a:buFont typeface="Wingdings 2" pitchFamily="18" charset="2"/>
              <a:buNone/>
            </a:pPr>
            <a:r>
              <a:rPr lang="en-GB" smtClean="0"/>
              <a:t>JPanel panel1, panel2;</a:t>
            </a:r>
          </a:p>
          <a:p>
            <a:pPr eaLnBrk="1" hangingPunct="1">
              <a:buFont typeface="Wingdings 2" pitchFamily="18" charset="2"/>
              <a:buNone/>
            </a:pPr>
            <a:r>
              <a:rPr lang="en-GB" smtClean="0"/>
              <a:t>// set up GUI</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GB" smtClean="0"/>
              <a:t>Code for case Study 2</a:t>
            </a:r>
          </a:p>
        </p:txBody>
      </p:sp>
      <p:sp>
        <p:nvSpPr>
          <p:cNvPr id="72707" name="Content Placeholder 2"/>
          <p:cNvSpPr>
            <a:spLocks noGrp="1"/>
          </p:cNvSpPr>
          <p:nvPr>
            <p:ph idx="1"/>
          </p:nvPr>
        </p:nvSpPr>
        <p:spPr/>
        <p:txBody>
          <a:bodyPr/>
          <a:lstStyle/>
          <a:p>
            <a:pPr eaLnBrk="1" hangingPunct="1">
              <a:buFont typeface="Wingdings 2" pitchFamily="18" charset="2"/>
              <a:buNone/>
            </a:pPr>
            <a:r>
              <a:rPr lang="en-GB" dirty="0" smtClean="0"/>
              <a:t>public void init()</a:t>
            </a:r>
          </a:p>
          <a:p>
            <a:pPr eaLnBrk="1" hangingPunct="1">
              <a:buFont typeface="Wingdings 2" pitchFamily="18" charset="2"/>
              <a:buNone/>
            </a:pPr>
            <a:r>
              <a:rPr lang="en-GB" dirty="0" smtClean="0"/>
              <a:t>{</a:t>
            </a:r>
          </a:p>
          <a:p>
            <a:pPr eaLnBrk="1" hangingPunct="1">
              <a:buFont typeface="Wingdings 2" pitchFamily="18" charset="2"/>
              <a:buNone/>
            </a:pPr>
            <a:r>
              <a:rPr lang="en-GB" dirty="0" smtClean="0"/>
              <a:t>// get content pane</a:t>
            </a:r>
          </a:p>
          <a:p>
            <a:pPr eaLnBrk="1" hangingPunct="1">
              <a:buFont typeface="Wingdings 2" pitchFamily="18" charset="2"/>
              <a:buNone/>
            </a:pPr>
            <a:r>
              <a:rPr lang="en-GB" dirty="0" smtClean="0"/>
              <a:t>Container con = </a:t>
            </a:r>
            <a:r>
              <a:rPr lang="en-GB" dirty="0" err="1" smtClean="0"/>
              <a:t>getContentPane</a:t>
            </a:r>
            <a:r>
              <a:rPr lang="en-GB" dirty="0" smtClean="0"/>
              <a:t>();</a:t>
            </a:r>
          </a:p>
          <a:p>
            <a:pPr eaLnBrk="1" hangingPunct="1">
              <a:buFont typeface="Wingdings 2" pitchFamily="18" charset="2"/>
              <a:buNone/>
            </a:pPr>
            <a:r>
              <a:rPr lang="en-GB" dirty="0" err="1" smtClean="0"/>
              <a:t>con.setLayout</a:t>
            </a:r>
            <a:r>
              <a:rPr lang="en-GB" dirty="0" smtClean="0"/>
              <a:t>(new </a:t>
            </a:r>
            <a:r>
              <a:rPr lang="en-GB" dirty="0" err="1" smtClean="0"/>
              <a:t>GridLayout</a:t>
            </a:r>
            <a:r>
              <a:rPr lang="en-GB" dirty="0" smtClean="0"/>
              <a:t>(2,1));</a:t>
            </a:r>
          </a:p>
          <a:p>
            <a:pPr eaLnBrk="1" hangingPunct="1">
              <a:buFont typeface="Wingdings 2" pitchFamily="18" charset="2"/>
              <a:buNone/>
            </a:pPr>
            <a:r>
              <a:rPr lang="en-GB" dirty="0" smtClean="0"/>
              <a:t>panel1 = new </a:t>
            </a:r>
            <a:r>
              <a:rPr lang="en-GB" dirty="0" err="1" smtClean="0"/>
              <a:t>JPanel</a:t>
            </a:r>
            <a:r>
              <a:rPr lang="en-GB" dirty="0" smtClean="0"/>
              <a:t>();</a:t>
            </a:r>
          </a:p>
          <a:p>
            <a:pPr eaLnBrk="1" hangingPunct="1">
              <a:buFont typeface="Wingdings 2" pitchFamily="18" charset="2"/>
              <a:buNone/>
            </a:pPr>
            <a:r>
              <a:rPr lang="en-GB" dirty="0" smtClean="0"/>
              <a:t>panel1.setLayout(new </a:t>
            </a:r>
            <a:r>
              <a:rPr lang="en-GB" dirty="0" err="1" smtClean="0"/>
              <a:t>GridLayout</a:t>
            </a:r>
            <a:r>
              <a:rPr lang="en-GB" dirty="0" smtClean="0"/>
              <a:t>(3,2));</a:t>
            </a:r>
          </a:p>
          <a:p>
            <a:pPr eaLnBrk="1" hangingPunct="1">
              <a:buFont typeface="Wingdings 2" pitchFamily="18" charset="2"/>
              <a:buNone/>
            </a:pPr>
            <a:r>
              <a:rPr lang="en-GB" dirty="0" smtClean="0"/>
              <a:t>panel2 = new </a:t>
            </a:r>
            <a:r>
              <a:rPr lang="en-GB" dirty="0" err="1" smtClean="0"/>
              <a:t>JPanel</a:t>
            </a:r>
            <a:r>
              <a:rPr lang="en-GB" dirty="0" smtClean="0"/>
              <a:t>();</a:t>
            </a:r>
          </a:p>
          <a:p>
            <a:pPr eaLnBrk="1" hangingPunct="1">
              <a:buFont typeface="Wingdings 2" pitchFamily="18" charset="2"/>
              <a:buNone/>
            </a:pPr>
            <a:r>
              <a:rPr lang="en-GB" dirty="0" smtClean="0"/>
              <a:t>panel2.setLayout(new</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GB" smtClean="0"/>
              <a:t>Code for case Study 2</a:t>
            </a:r>
          </a:p>
        </p:txBody>
      </p:sp>
      <p:sp>
        <p:nvSpPr>
          <p:cNvPr id="73731" name="Content Placeholder 2"/>
          <p:cNvSpPr>
            <a:spLocks noGrp="1"/>
          </p:cNvSpPr>
          <p:nvPr>
            <p:ph idx="1"/>
          </p:nvPr>
        </p:nvSpPr>
        <p:spPr/>
        <p:txBody>
          <a:bodyPr>
            <a:normAutofit lnSpcReduction="10000"/>
          </a:bodyPr>
          <a:lstStyle/>
          <a:p>
            <a:pPr eaLnBrk="1" hangingPunct="1">
              <a:buFont typeface="Wingdings 2" pitchFamily="18" charset="2"/>
              <a:buNone/>
            </a:pPr>
            <a:r>
              <a:rPr lang="en-GB" dirty="0" err="1" smtClean="0"/>
              <a:t>FlowLayout</a:t>
            </a:r>
            <a:r>
              <a:rPr lang="en-GB" dirty="0" smtClean="0"/>
              <a:t>(</a:t>
            </a:r>
            <a:r>
              <a:rPr lang="en-GB" dirty="0" err="1" smtClean="0"/>
              <a:t>FlowLayout.CENTER</a:t>
            </a:r>
            <a:r>
              <a:rPr lang="en-GB" dirty="0" smtClean="0"/>
              <a:t>));</a:t>
            </a:r>
          </a:p>
          <a:p>
            <a:pPr eaLnBrk="1" hangingPunct="1">
              <a:buFont typeface="Wingdings 2" pitchFamily="18" charset="2"/>
              <a:buNone/>
            </a:pPr>
            <a:r>
              <a:rPr lang="en-GB" dirty="0" smtClean="0"/>
              <a:t>label1= new </a:t>
            </a:r>
            <a:r>
              <a:rPr lang="en-GB" dirty="0" err="1" smtClean="0"/>
              <a:t>JLabel</a:t>
            </a:r>
            <a:r>
              <a:rPr lang="en-GB" dirty="0" smtClean="0"/>
              <a:t>(“No1:”);</a:t>
            </a:r>
          </a:p>
          <a:p>
            <a:pPr eaLnBrk="1" hangingPunct="1">
              <a:buFont typeface="Wingdings 2" pitchFamily="18" charset="2"/>
              <a:buNone/>
            </a:pPr>
            <a:r>
              <a:rPr lang="en-GB" dirty="0" smtClean="0"/>
              <a:t>label2= new </a:t>
            </a:r>
            <a:r>
              <a:rPr lang="en-GB" dirty="0" err="1" smtClean="0"/>
              <a:t>JLabel</a:t>
            </a:r>
            <a:r>
              <a:rPr lang="en-GB" dirty="0" smtClean="0"/>
              <a:t>(“No2:”);</a:t>
            </a:r>
          </a:p>
          <a:p>
            <a:pPr eaLnBrk="1" hangingPunct="1">
              <a:buFont typeface="Wingdings 2" pitchFamily="18" charset="2"/>
              <a:buNone/>
            </a:pPr>
            <a:r>
              <a:rPr lang="en-GB" dirty="0" smtClean="0"/>
              <a:t>label3= new </a:t>
            </a:r>
            <a:r>
              <a:rPr lang="en-GB" dirty="0" err="1" smtClean="0"/>
              <a:t>JLabel</a:t>
            </a:r>
            <a:r>
              <a:rPr lang="en-GB" dirty="0" smtClean="0"/>
              <a:t>(“Name:”);</a:t>
            </a:r>
          </a:p>
          <a:p>
            <a:pPr eaLnBrk="1" hangingPunct="1">
              <a:buFont typeface="Wingdings 2" pitchFamily="18" charset="2"/>
              <a:buNone/>
            </a:pPr>
            <a:r>
              <a:rPr lang="en-GB" dirty="0" smtClean="0"/>
              <a:t>t1= new </a:t>
            </a:r>
            <a:r>
              <a:rPr lang="en-GB" dirty="0" err="1" smtClean="0"/>
              <a:t>JTextField</a:t>
            </a:r>
            <a:r>
              <a:rPr lang="en-GB" dirty="0" smtClean="0"/>
              <a:t>(10);</a:t>
            </a:r>
          </a:p>
          <a:p>
            <a:pPr eaLnBrk="1" hangingPunct="1">
              <a:buFont typeface="Wingdings 2" pitchFamily="18" charset="2"/>
              <a:buNone/>
            </a:pPr>
            <a:r>
              <a:rPr lang="en-GB" dirty="0" smtClean="0"/>
              <a:t>t2= new </a:t>
            </a:r>
            <a:r>
              <a:rPr lang="en-GB" dirty="0" err="1" smtClean="0"/>
              <a:t>JTextField</a:t>
            </a:r>
            <a:r>
              <a:rPr lang="en-GB" dirty="0" smtClean="0"/>
              <a:t>(10);</a:t>
            </a:r>
          </a:p>
          <a:p>
            <a:pPr eaLnBrk="1" hangingPunct="1">
              <a:buFont typeface="Wingdings 2" pitchFamily="18" charset="2"/>
              <a:buNone/>
            </a:pPr>
            <a:r>
              <a:rPr lang="en-GB" dirty="0" smtClean="0"/>
              <a:t>t3= new </a:t>
            </a:r>
            <a:r>
              <a:rPr lang="en-GB" dirty="0" err="1" smtClean="0"/>
              <a:t>JTextField</a:t>
            </a:r>
            <a:r>
              <a:rPr lang="en-GB" dirty="0" smtClean="0"/>
              <a:t>(10);</a:t>
            </a:r>
          </a:p>
          <a:p>
            <a:pPr eaLnBrk="1" hangingPunct="1">
              <a:buFont typeface="Wingdings 2" pitchFamily="18" charset="2"/>
              <a:buNone/>
            </a:pPr>
            <a:r>
              <a:rPr lang="en-GB" dirty="0" smtClean="0"/>
              <a:t>b1= new </a:t>
            </a:r>
            <a:r>
              <a:rPr lang="en-GB" dirty="0" err="1" smtClean="0"/>
              <a:t>JButton</a:t>
            </a:r>
            <a:r>
              <a:rPr lang="en-GB" dirty="0" smtClean="0"/>
              <a:t>(“Cancel”);</a:t>
            </a:r>
          </a:p>
          <a:p>
            <a:pPr eaLnBrk="1" hangingPunct="1">
              <a:buFont typeface="Wingdings 2" pitchFamily="18" charset="2"/>
              <a:buNone/>
            </a:pPr>
            <a:r>
              <a:rPr lang="en-GB" dirty="0" smtClean="0"/>
              <a:t>b2= new </a:t>
            </a:r>
            <a:r>
              <a:rPr lang="en-GB" dirty="0" err="1" smtClean="0"/>
              <a:t>JButton</a:t>
            </a:r>
            <a:r>
              <a:rPr lang="en-GB" dirty="0" smtClean="0"/>
              <a:t>(“</a:t>
            </a:r>
            <a:r>
              <a:rPr lang="en-GB" dirty="0" err="1" smtClean="0"/>
              <a:t>Okey</a:t>
            </a:r>
            <a:r>
              <a:rPr lang="en-GB" dirty="0" smtClean="0"/>
              <a:t>”);</a:t>
            </a:r>
          </a:p>
          <a:p>
            <a:pPr eaLnBrk="1" hangingPunct="1">
              <a:buFont typeface="Wingdings 2" pitchFamily="18" charset="2"/>
              <a:buNone/>
            </a:pPr>
            <a:r>
              <a:rPr lang="en-GB" dirty="0" smtClean="0"/>
              <a:t>panel1.add(label1); Outline</a:t>
            </a:r>
          </a:p>
          <a:p>
            <a:pPr eaLnBrk="1" hangingPunct="1">
              <a:buFont typeface="Wingdings 2" pitchFamily="18" charset="2"/>
              <a:buNone/>
            </a:pPr>
            <a:endParaRPr lang="en-GB" dirty="0" smtClean="0"/>
          </a:p>
          <a:p>
            <a:pPr eaLnBrk="1" hangingPunct="1">
              <a:buFont typeface="Wingdings 2" pitchFamily="18" charset="2"/>
              <a:buNone/>
            </a:pPr>
            <a:endParaRPr lang="en-GB"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parameters to Applet</a:t>
            </a:r>
            <a:endParaRPr lang="en-US" dirty="0"/>
          </a:p>
        </p:txBody>
      </p:sp>
      <p:sp>
        <p:nvSpPr>
          <p:cNvPr id="3" name="Content Placeholder 2"/>
          <p:cNvSpPr>
            <a:spLocks noGrp="1"/>
          </p:cNvSpPr>
          <p:nvPr>
            <p:ph idx="1"/>
          </p:nvPr>
        </p:nvSpPr>
        <p:spPr/>
        <p:txBody>
          <a:bodyPr/>
          <a:lstStyle/>
          <a:p>
            <a:r>
              <a:rPr lang="en-US" dirty="0" err="1" smtClean="0"/>
              <a:t>Param</a:t>
            </a:r>
            <a:r>
              <a:rPr lang="en-US" dirty="0" smtClean="0"/>
              <a:t> tag has two attributes :</a:t>
            </a:r>
          </a:p>
          <a:p>
            <a:pPr lvl="1"/>
            <a:r>
              <a:rPr lang="en-US" dirty="0" smtClean="0"/>
              <a:t>Name</a:t>
            </a:r>
          </a:p>
          <a:p>
            <a:pPr lvl="1"/>
            <a:r>
              <a:rPr lang="en-US" dirty="0" smtClean="0"/>
              <a:t>Value</a:t>
            </a:r>
          </a:p>
          <a:p>
            <a:r>
              <a:rPr lang="en-US" dirty="0" smtClean="0"/>
              <a:t>Steps to accomplish this task -:</a:t>
            </a:r>
          </a:p>
          <a:p>
            <a:pPr lvl="1"/>
            <a:r>
              <a:rPr lang="en-US" sz="2000" dirty="0" smtClean="0"/>
              <a:t>To pass the parameters to the Applet we need to use the </a:t>
            </a:r>
            <a:r>
              <a:rPr lang="en-US" sz="2000" b="1" dirty="0" err="1" smtClean="0"/>
              <a:t>param</a:t>
            </a:r>
            <a:r>
              <a:rPr lang="en-US" sz="2000" b="1" dirty="0" smtClean="0"/>
              <a:t> </a:t>
            </a:r>
            <a:r>
              <a:rPr lang="en-US" sz="2000" dirty="0" smtClean="0"/>
              <a:t>attribute of </a:t>
            </a:r>
            <a:r>
              <a:rPr lang="en-US" sz="2000" b="1" dirty="0" smtClean="0"/>
              <a:t>&lt;applet&gt; </a:t>
            </a:r>
            <a:r>
              <a:rPr lang="en-US" sz="2000" dirty="0" smtClean="0"/>
              <a:t>tag.</a:t>
            </a:r>
          </a:p>
          <a:p>
            <a:pPr lvl="1"/>
            <a:r>
              <a:rPr lang="en-US" sz="2000" dirty="0" smtClean="0"/>
              <a:t>To retrieve a parameter's value, we need to use the </a:t>
            </a:r>
            <a:r>
              <a:rPr lang="en-US" sz="2000" b="1" dirty="0" err="1" smtClean="0"/>
              <a:t>getParameter</a:t>
            </a:r>
            <a:r>
              <a:rPr lang="en-US" sz="2000" b="1" dirty="0" smtClean="0"/>
              <a:t>() </a:t>
            </a:r>
            <a:r>
              <a:rPr lang="en-US" sz="2000" dirty="0" smtClean="0"/>
              <a:t>method of </a:t>
            </a:r>
            <a:r>
              <a:rPr lang="en-US" sz="2000" b="1" dirty="0" smtClean="0"/>
              <a:t>Applet </a:t>
            </a:r>
            <a:r>
              <a:rPr lang="en-US" sz="2000" dirty="0" smtClean="0"/>
              <a:t>class.</a:t>
            </a:r>
          </a:p>
          <a:p>
            <a:endParaRPr lang="en-US" dirty="0" smtClean="0"/>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GB" smtClean="0"/>
              <a:t>Code for case Study 2</a:t>
            </a:r>
          </a:p>
        </p:txBody>
      </p:sp>
      <p:sp>
        <p:nvSpPr>
          <p:cNvPr id="74755" name="Content Placeholder 2"/>
          <p:cNvSpPr>
            <a:spLocks noGrp="1"/>
          </p:cNvSpPr>
          <p:nvPr>
            <p:ph idx="1"/>
          </p:nvPr>
        </p:nvSpPr>
        <p:spPr/>
        <p:txBody>
          <a:bodyPr>
            <a:normAutofit fontScale="92500" lnSpcReduction="20000"/>
          </a:bodyPr>
          <a:lstStyle/>
          <a:p>
            <a:pPr eaLnBrk="1" hangingPunct="1">
              <a:buFont typeface="Wingdings 2" pitchFamily="18" charset="2"/>
              <a:buNone/>
            </a:pPr>
            <a:r>
              <a:rPr lang="en-GB" dirty="0" smtClean="0"/>
              <a:t>panel1.add(t1);</a:t>
            </a:r>
          </a:p>
          <a:p>
            <a:pPr eaLnBrk="1" hangingPunct="1">
              <a:buFont typeface="Wingdings 2" pitchFamily="18" charset="2"/>
              <a:buNone/>
            </a:pPr>
            <a:r>
              <a:rPr lang="en-GB" dirty="0" smtClean="0"/>
              <a:t>panel1.add(label2);</a:t>
            </a:r>
          </a:p>
          <a:p>
            <a:pPr eaLnBrk="1" hangingPunct="1">
              <a:buFont typeface="Wingdings 2" pitchFamily="18" charset="2"/>
              <a:buNone/>
            </a:pPr>
            <a:r>
              <a:rPr lang="en-GB" dirty="0" smtClean="0"/>
              <a:t>panel1.add(t2);</a:t>
            </a:r>
          </a:p>
          <a:p>
            <a:pPr eaLnBrk="1" hangingPunct="1">
              <a:buFont typeface="Wingdings 2" pitchFamily="18" charset="2"/>
              <a:buNone/>
            </a:pPr>
            <a:r>
              <a:rPr lang="en-GB" dirty="0" smtClean="0"/>
              <a:t>panel1.add(label3);</a:t>
            </a:r>
          </a:p>
          <a:p>
            <a:pPr eaLnBrk="1" hangingPunct="1">
              <a:buFont typeface="Wingdings 2" pitchFamily="18" charset="2"/>
              <a:buNone/>
            </a:pPr>
            <a:r>
              <a:rPr lang="en-GB" dirty="0" smtClean="0"/>
              <a:t>panel1.add(t3);</a:t>
            </a:r>
          </a:p>
          <a:p>
            <a:pPr eaLnBrk="1" hangingPunct="1">
              <a:buFont typeface="Wingdings 2" pitchFamily="18" charset="2"/>
              <a:buNone/>
            </a:pPr>
            <a:r>
              <a:rPr lang="en-GB" dirty="0" smtClean="0"/>
              <a:t>panel2.add(b1);</a:t>
            </a:r>
          </a:p>
          <a:p>
            <a:pPr eaLnBrk="1" hangingPunct="1">
              <a:buFont typeface="Wingdings 2" pitchFamily="18" charset="2"/>
              <a:buNone/>
            </a:pPr>
            <a:r>
              <a:rPr lang="en-GB" dirty="0" smtClean="0"/>
              <a:t>panel2.add(b2);</a:t>
            </a:r>
          </a:p>
          <a:p>
            <a:pPr eaLnBrk="1" hangingPunct="1">
              <a:buFont typeface="Wingdings 2" pitchFamily="18" charset="2"/>
              <a:buNone/>
            </a:pPr>
            <a:r>
              <a:rPr lang="en-GB" dirty="0" err="1" smtClean="0"/>
              <a:t>con.add</a:t>
            </a:r>
            <a:r>
              <a:rPr lang="en-GB" dirty="0" smtClean="0"/>
              <a:t>(panel1);</a:t>
            </a:r>
          </a:p>
          <a:p>
            <a:pPr eaLnBrk="1" hangingPunct="1">
              <a:buFont typeface="Wingdings 2" pitchFamily="18" charset="2"/>
              <a:buNone/>
            </a:pPr>
            <a:r>
              <a:rPr lang="en-GB" dirty="0" err="1" smtClean="0"/>
              <a:t>con.add</a:t>
            </a:r>
            <a:r>
              <a:rPr lang="en-GB" dirty="0" smtClean="0"/>
              <a:t>(panel2);</a:t>
            </a:r>
          </a:p>
          <a:p>
            <a:pPr eaLnBrk="1" hangingPunct="1">
              <a:buFont typeface="Wingdings 2" pitchFamily="18" charset="2"/>
              <a:buNone/>
            </a:pPr>
            <a:r>
              <a:rPr lang="en-GB" dirty="0" smtClean="0"/>
              <a:t>}</a:t>
            </a:r>
          </a:p>
          <a:p>
            <a:pPr eaLnBrk="1" hangingPunct="1">
              <a:buFont typeface="Wingdings 2" pitchFamily="18" charset="2"/>
              <a:buNone/>
            </a:pPr>
            <a:r>
              <a:rPr lang="en-GB" dirty="0" smtClean="0"/>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GB" smtClean="0"/>
              <a:t>One more Applet example</a:t>
            </a:r>
          </a:p>
        </p:txBody>
      </p:sp>
      <p:sp>
        <p:nvSpPr>
          <p:cNvPr id="76803" name="Content Placeholder 2"/>
          <p:cNvSpPr>
            <a:spLocks noGrp="1"/>
          </p:cNvSpPr>
          <p:nvPr>
            <p:ph idx="1"/>
          </p:nvPr>
        </p:nvSpPr>
        <p:spPr/>
        <p:txBody>
          <a:bodyPr>
            <a:normAutofit lnSpcReduction="10000"/>
          </a:bodyPr>
          <a:lstStyle/>
          <a:p>
            <a:pPr eaLnBrk="1" hangingPunct="1">
              <a:buFont typeface="Wingdings 2" pitchFamily="18" charset="2"/>
              <a:buNone/>
            </a:pPr>
            <a:r>
              <a:rPr lang="en-US" smtClean="0"/>
              <a:t> 	import java.awt.*;</a:t>
            </a:r>
            <a:br>
              <a:rPr lang="en-US" smtClean="0"/>
            </a:br>
            <a:r>
              <a:rPr lang="en-US" smtClean="0"/>
              <a:t>     import java.applet.Applet;</a:t>
            </a:r>
            <a:br>
              <a:rPr lang="en-US" smtClean="0"/>
            </a:br>
            <a:r>
              <a:rPr lang="en-US" smtClean="0"/>
              <a:t>     public class ManyComp extends Applet {</a:t>
            </a:r>
            <a:br>
              <a:rPr lang="en-US" smtClean="0"/>
            </a:br>
            <a:r>
              <a:rPr lang="en-US" smtClean="0"/>
              <a:t>          Button aButton; </a:t>
            </a:r>
            <a:br>
              <a:rPr lang="en-US" smtClean="0"/>
            </a:br>
            <a:r>
              <a:rPr lang="en-US" smtClean="0"/>
              <a:t>          Canvas aCanvas; </a:t>
            </a:r>
            <a:br>
              <a:rPr lang="en-US" smtClean="0"/>
            </a:br>
            <a:r>
              <a:rPr lang="en-US" smtClean="0"/>
              <a:t>          Checkbox aBox; </a:t>
            </a:r>
            <a:br>
              <a:rPr lang="en-US" smtClean="0"/>
            </a:br>
            <a:r>
              <a:rPr lang="en-US" smtClean="0"/>
              <a:t>          Label aLabel; </a:t>
            </a:r>
            <a:br>
              <a:rPr lang="en-US" smtClean="0"/>
            </a:br>
            <a:r>
              <a:rPr lang="en-US" smtClean="0"/>
              <a:t>          List aList; </a:t>
            </a:r>
            <a:br>
              <a:rPr lang="en-US" smtClean="0"/>
            </a:br>
            <a:r>
              <a:rPr lang="en-US" smtClean="0"/>
              <a:t>          Scrollbar aScrollbar; </a:t>
            </a:r>
            <a:br>
              <a:rPr lang="en-US" smtClean="0"/>
            </a:br>
            <a:r>
              <a:rPr lang="en-US" smtClean="0"/>
              <a:t>          TextField aTextField; </a:t>
            </a:r>
            <a:br>
              <a:rPr lang="en-US" smtClean="0"/>
            </a:br>
            <a:r>
              <a:rPr lang="en-US" smtClean="0"/>
              <a:t>          TextArea aTextArea; </a:t>
            </a:r>
            <a:br>
              <a:rPr lang="en-US" smtClean="0"/>
            </a:br>
            <a:endParaRPr lang="en-GB"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GB" smtClean="0"/>
              <a:t>One  more Applet example</a:t>
            </a:r>
          </a:p>
        </p:txBody>
      </p:sp>
      <p:sp>
        <p:nvSpPr>
          <p:cNvPr id="77827" name="Content Placeholder 2"/>
          <p:cNvSpPr>
            <a:spLocks noGrp="1"/>
          </p:cNvSpPr>
          <p:nvPr>
            <p:ph idx="1"/>
          </p:nvPr>
        </p:nvSpPr>
        <p:spPr>
          <a:xfrm>
            <a:off x="457200" y="1968838"/>
            <a:ext cx="8229600" cy="4389120"/>
          </a:xfrm>
        </p:spPr>
        <p:txBody>
          <a:bodyPr>
            <a:normAutofit fontScale="92500" lnSpcReduction="10000"/>
          </a:bodyPr>
          <a:lstStyle/>
          <a:p>
            <a:pPr eaLnBrk="1" hangingPunct="1">
              <a:buNone/>
            </a:pPr>
            <a:r>
              <a:rPr lang="en-US" dirty="0" smtClean="0"/>
              <a:t>public void init() {</a:t>
            </a:r>
            <a:br>
              <a:rPr lang="en-US" dirty="0" smtClean="0"/>
            </a:br>
            <a:r>
              <a:rPr lang="en-US" dirty="0" smtClean="0"/>
              <a:t>               </a:t>
            </a:r>
            <a:r>
              <a:rPr lang="en-US" dirty="0" err="1" smtClean="0"/>
              <a:t>aButton</a:t>
            </a:r>
            <a:r>
              <a:rPr lang="en-US" dirty="0" smtClean="0"/>
              <a:t> = new Button(“Ok”);</a:t>
            </a:r>
            <a:br>
              <a:rPr lang="en-US" dirty="0" smtClean="0"/>
            </a:br>
            <a:r>
              <a:rPr lang="en-US" dirty="0" smtClean="0"/>
              <a:t>               </a:t>
            </a:r>
            <a:r>
              <a:rPr lang="en-US" dirty="0" err="1" smtClean="0"/>
              <a:t>aCanvas</a:t>
            </a:r>
            <a:r>
              <a:rPr lang="en-US" dirty="0" smtClean="0"/>
              <a:t> = new Canvas();</a:t>
            </a:r>
            <a:br>
              <a:rPr lang="en-US" dirty="0" smtClean="0"/>
            </a:br>
            <a:r>
              <a:rPr lang="en-US" dirty="0" smtClean="0"/>
              <a:t>               </a:t>
            </a:r>
            <a:r>
              <a:rPr lang="en-US" dirty="0" err="1" smtClean="0"/>
              <a:t>aBox</a:t>
            </a:r>
            <a:r>
              <a:rPr lang="en-US" dirty="0" smtClean="0"/>
              <a:t> = new Checkbox(“Show”);</a:t>
            </a:r>
            <a:br>
              <a:rPr lang="en-US" dirty="0" smtClean="0"/>
            </a:br>
            <a:r>
              <a:rPr lang="en-US" dirty="0" smtClean="0"/>
              <a:t>               </a:t>
            </a:r>
            <a:r>
              <a:rPr lang="en-US" dirty="0" err="1" smtClean="0"/>
              <a:t>aLabel</a:t>
            </a:r>
            <a:r>
              <a:rPr lang="en-US" dirty="0" smtClean="0"/>
              <a:t> = new Label(“Hello!”);</a:t>
            </a:r>
            <a:br>
              <a:rPr lang="en-US" dirty="0" smtClean="0"/>
            </a:br>
            <a:r>
              <a:rPr lang="en-US" dirty="0" smtClean="0"/>
              <a:t>               </a:t>
            </a:r>
            <a:r>
              <a:rPr lang="en-US" dirty="0" err="1" smtClean="0"/>
              <a:t>aList</a:t>
            </a:r>
            <a:r>
              <a:rPr lang="en-US" dirty="0" smtClean="0"/>
              <a:t> = new List();</a:t>
            </a:r>
            <a:br>
              <a:rPr lang="en-US" dirty="0" smtClean="0"/>
            </a:br>
            <a:r>
              <a:rPr lang="en-US" dirty="0" smtClean="0"/>
              <a:t>               </a:t>
            </a:r>
            <a:r>
              <a:rPr lang="en-US" dirty="0" err="1" smtClean="0"/>
              <a:t>aScrollbar</a:t>
            </a:r>
            <a:r>
              <a:rPr lang="en-US" dirty="0" smtClean="0"/>
              <a:t> = new Scrollbar(</a:t>
            </a:r>
            <a:r>
              <a:rPr lang="en-US" dirty="0" err="1" smtClean="0"/>
              <a:t>Scrollbar.HORIZONTAL</a:t>
            </a:r>
            <a:r>
              <a:rPr lang="en-US" dirty="0" smtClean="0"/>
              <a:t>);</a:t>
            </a:r>
            <a:br>
              <a:rPr lang="en-US" dirty="0" smtClean="0"/>
            </a:br>
            <a:r>
              <a:rPr lang="en-US" dirty="0" smtClean="0"/>
              <a:t>               </a:t>
            </a:r>
            <a:r>
              <a:rPr lang="en-US" dirty="0" err="1" smtClean="0"/>
              <a:t>aTextField</a:t>
            </a:r>
            <a:r>
              <a:rPr lang="en-US" dirty="0" smtClean="0"/>
              <a:t> = new </a:t>
            </a:r>
            <a:r>
              <a:rPr lang="en-US" dirty="0" err="1" smtClean="0"/>
              <a:t>TextField</a:t>
            </a:r>
            <a:r>
              <a:rPr lang="en-US" dirty="0" smtClean="0"/>
              <a:t>(“37”, 5);</a:t>
            </a:r>
            <a:br>
              <a:rPr lang="en-US" dirty="0" smtClean="0"/>
            </a:br>
            <a:r>
              <a:rPr lang="en-US" dirty="0" smtClean="0"/>
              <a:t>               </a:t>
            </a:r>
            <a:r>
              <a:rPr lang="en-US" dirty="0" err="1" smtClean="0"/>
              <a:t>aTextArea</a:t>
            </a:r>
            <a:r>
              <a:rPr lang="en-US" dirty="0" smtClean="0"/>
              <a:t> = new </a:t>
            </a:r>
            <a:r>
              <a:rPr lang="en-US" dirty="0" err="1" smtClean="0"/>
              <a:t>TextArea</a:t>
            </a:r>
            <a:r>
              <a:rPr lang="en-US" dirty="0" smtClean="0"/>
              <a:t>(“Ok”, 5, 40);</a:t>
            </a:r>
            <a:br>
              <a:rPr lang="en-US" dirty="0" smtClean="0"/>
            </a:br>
            <a:r>
              <a:rPr lang="en-US" dirty="0" smtClean="0"/>
              <a:t>               </a:t>
            </a:r>
            <a:r>
              <a:rPr lang="en-US" dirty="0" err="1" smtClean="0"/>
              <a:t>aList.addItem</a:t>
            </a:r>
            <a:r>
              <a:rPr lang="en-US" dirty="0" smtClean="0"/>
              <a:t>(“First”);</a:t>
            </a:r>
            <a:br>
              <a:rPr lang="en-US" dirty="0" smtClean="0"/>
            </a:br>
            <a:r>
              <a:rPr lang="en-US" dirty="0" smtClean="0"/>
              <a:t>               </a:t>
            </a:r>
            <a:r>
              <a:rPr lang="en-US" dirty="0" err="1" smtClean="0"/>
              <a:t>aList.addItem</a:t>
            </a:r>
            <a:r>
              <a:rPr lang="en-US" dirty="0" smtClean="0"/>
              <a:t>(“Second”);</a:t>
            </a:r>
            <a:br>
              <a:rPr lang="en-US" dirty="0" smtClean="0"/>
            </a:br>
            <a:endParaRPr lang="en-GB"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GB" smtClean="0"/>
              <a:t>One more Applet example</a:t>
            </a:r>
          </a:p>
        </p:txBody>
      </p:sp>
      <p:sp>
        <p:nvSpPr>
          <p:cNvPr id="78851" name="Content Placeholder 2"/>
          <p:cNvSpPr>
            <a:spLocks noGrp="1"/>
          </p:cNvSpPr>
          <p:nvPr>
            <p:ph idx="1"/>
          </p:nvPr>
        </p:nvSpPr>
        <p:spPr>
          <a:xfrm>
            <a:off x="457200" y="1968838"/>
            <a:ext cx="8229600" cy="4389120"/>
          </a:xfrm>
        </p:spPr>
        <p:txBody>
          <a:bodyPr>
            <a:normAutofit lnSpcReduction="10000"/>
          </a:bodyPr>
          <a:lstStyle/>
          <a:p>
            <a:pPr eaLnBrk="1" hangingPunct="1">
              <a:buNone/>
            </a:pPr>
            <a:r>
              <a:rPr lang="en-US" dirty="0" smtClean="0"/>
              <a:t>add(</a:t>
            </a:r>
            <a:r>
              <a:rPr lang="en-US" dirty="0" err="1" smtClean="0"/>
              <a:t>aButton</a:t>
            </a:r>
            <a:r>
              <a:rPr lang="en-US" dirty="0" smtClean="0"/>
              <a:t>);</a:t>
            </a:r>
            <a:br>
              <a:rPr lang="en-US" dirty="0" smtClean="0"/>
            </a:br>
            <a:r>
              <a:rPr lang="en-US" dirty="0" smtClean="0"/>
              <a:t>               add(</a:t>
            </a:r>
            <a:r>
              <a:rPr lang="en-US" dirty="0" err="1" smtClean="0"/>
              <a:t>aCanvas</a:t>
            </a:r>
            <a:r>
              <a:rPr lang="en-US" dirty="0" smtClean="0"/>
              <a:t>);</a:t>
            </a:r>
            <a:br>
              <a:rPr lang="en-US" dirty="0" smtClean="0"/>
            </a:br>
            <a:r>
              <a:rPr lang="en-US" dirty="0" smtClean="0"/>
              <a:t>               add(</a:t>
            </a:r>
            <a:r>
              <a:rPr lang="en-US" dirty="0" err="1" smtClean="0"/>
              <a:t>aBox</a:t>
            </a:r>
            <a:r>
              <a:rPr lang="en-US" dirty="0" smtClean="0"/>
              <a:t>);</a:t>
            </a:r>
            <a:br>
              <a:rPr lang="en-US" dirty="0" smtClean="0"/>
            </a:br>
            <a:r>
              <a:rPr lang="en-US" dirty="0" smtClean="0"/>
              <a:t>               add(</a:t>
            </a:r>
            <a:r>
              <a:rPr lang="en-US" dirty="0" err="1" smtClean="0"/>
              <a:t>aLabel</a:t>
            </a:r>
            <a:r>
              <a:rPr lang="en-US" dirty="0" smtClean="0"/>
              <a:t>);</a:t>
            </a:r>
            <a:br>
              <a:rPr lang="en-US" dirty="0" smtClean="0"/>
            </a:br>
            <a:r>
              <a:rPr lang="en-US" dirty="0" smtClean="0"/>
              <a:t>               add(</a:t>
            </a:r>
            <a:r>
              <a:rPr lang="en-US" dirty="0" err="1" smtClean="0"/>
              <a:t>aList</a:t>
            </a:r>
            <a:r>
              <a:rPr lang="en-US" dirty="0" smtClean="0"/>
              <a:t>);</a:t>
            </a:r>
            <a:br>
              <a:rPr lang="en-US" dirty="0" smtClean="0"/>
            </a:br>
            <a:r>
              <a:rPr lang="en-US" dirty="0" smtClean="0"/>
              <a:t>               add(</a:t>
            </a:r>
            <a:r>
              <a:rPr lang="en-US" dirty="0" err="1" smtClean="0"/>
              <a:t>aScrollbar</a:t>
            </a:r>
            <a:r>
              <a:rPr lang="en-US" dirty="0" smtClean="0"/>
              <a:t>);</a:t>
            </a:r>
            <a:br>
              <a:rPr lang="en-US" dirty="0" smtClean="0"/>
            </a:br>
            <a:r>
              <a:rPr lang="en-US" dirty="0" smtClean="0"/>
              <a:t>               add(</a:t>
            </a:r>
            <a:r>
              <a:rPr lang="en-US" dirty="0" err="1" smtClean="0"/>
              <a:t>aTextField</a:t>
            </a:r>
            <a:r>
              <a:rPr lang="en-US" dirty="0" smtClean="0"/>
              <a:t>);</a:t>
            </a:r>
            <a:br>
              <a:rPr lang="en-US" dirty="0" smtClean="0"/>
            </a:br>
            <a:r>
              <a:rPr lang="en-US" dirty="0" smtClean="0"/>
              <a:t>               add(</a:t>
            </a:r>
            <a:r>
              <a:rPr lang="en-US" dirty="0" err="1" smtClean="0"/>
              <a:t>aTextArea</a:t>
            </a:r>
            <a:r>
              <a:rPr lang="en-US" dirty="0" smtClean="0"/>
              <a:t>);</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GB"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r>
              <a:rPr lang="en-GB" smtClean="0"/>
              <a:t>One more Applet example</a:t>
            </a:r>
          </a:p>
        </p:txBody>
      </p:sp>
      <p:sp>
        <p:nvSpPr>
          <p:cNvPr id="79875" name="Content Placeholder 2"/>
          <p:cNvSpPr>
            <a:spLocks noGrp="1"/>
          </p:cNvSpPr>
          <p:nvPr>
            <p:ph idx="1"/>
          </p:nvPr>
        </p:nvSpPr>
        <p:spPr/>
        <p:txBody>
          <a:bodyPr/>
          <a:lstStyle/>
          <a:p>
            <a:pPr eaLnBrk="1" hangingPunct="1">
              <a:buFont typeface="Wingdings 2" pitchFamily="18" charset="2"/>
              <a:buNone/>
            </a:pPr>
            <a:r>
              <a:rPr lang="en-US" smtClean="0"/>
              <a:t>&lt;applet code=ManyComp.class width=250 height=600&gt;&lt;/applet&gt;</a:t>
            </a:r>
            <a:br>
              <a:rPr lang="en-US" smtClean="0"/>
            </a:br>
            <a:endParaRPr lang="en-GB" smtClean="0"/>
          </a:p>
          <a:p>
            <a:pPr eaLnBrk="1" hangingPunct="1"/>
            <a:endParaRPr lang="en-GB"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1516"/>
            <a:ext cx="8229600" cy="6032194"/>
          </a:xfrm>
        </p:spPr>
        <p:txBody>
          <a:bodyPr>
            <a:normAutofit fontScale="70000" lnSpcReduction="20000"/>
          </a:bodyPr>
          <a:lstStyle/>
          <a:p>
            <a:pPr>
              <a:buNone/>
            </a:pPr>
            <a:r>
              <a:rPr lang="en-US" b="1" dirty="0" smtClean="0"/>
              <a:t>Java program saved as : UseParam.java</a:t>
            </a:r>
          </a:p>
          <a:p>
            <a:pPr>
              <a:buNone/>
            </a:pPr>
            <a:r>
              <a:rPr lang="en-US" b="1" dirty="0" smtClean="0"/>
              <a:t>import </a:t>
            </a:r>
            <a:r>
              <a:rPr lang="en-US" dirty="0" err="1" smtClean="0"/>
              <a:t>java.applet.Applet</a:t>
            </a:r>
            <a:r>
              <a:rPr lang="en-US" dirty="0" smtClean="0"/>
              <a:t>; </a:t>
            </a:r>
            <a:r>
              <a:rPr lang="en-US" dirty="0" err="1" smtClean="0"/>
              <a:t>java.awt.Graphics</a:t>
            </a:r>
            <a:r>
              <a:rPr lang="en-US" dirty="0" smtClean="0"/>
              <a:t>;</a:t>
            </a:r>
          </a:p>
          <a:p>
            <a:pPr>
              <a:buNone/>
            </a:pPr>
            <a:r>
              <a:rPr lang="en-US" b="1" dirty="0" smtClean="0"/>
              <a:t>public class </a:t>
            </a:r>
            <a:r>
              <a:rPr lang="en-US" dirty="0" err="1" smtClean="0"/>
              <a:t>UseParam</a:t>
            </a:r>
            <a:r>
              <a:rPr lang="en-US" dirty="0" smtClean="0"/>
              <a:t> </a:t>
            </a:r>
            <a:r>
              <a:rPr lang="en-US" b="1" dirty="0" smtClean="0"/>
              <a:t>extends </a:t>
            </a:r>
            <a:r>
              <a:rPr lang="en-US" dirty="0" smtClean="0"/>
              <a:t>Applet</a:t>
            </a:r>
          </a:p>
          <a:p>
            <a:pPr>
              <a:buNone/>
            </a:pPr>
            <a:r>
              <a:rPr lang="en-US" dirty="0" smtClean="0"/>
              <a:t>{</a:t>
            </a:r>
          </a:p>
          <a:p>
            <a:pPr>
              <a:buNone/>
            </a:pPr>
            <a:r>
              <a:rPr lang="en-US" b="1" dirty="0" smtClean="0"/>
              <a:t>public void </a:t>
            </a:r>
            <a:r>
              <a:rPr lang="en-US" dirty="0" smtClean="0"/>
              <a:t>paint(Graphics g)</a:t>
            </a:r>
          </a:p>
          <a:p>
            <a:pPr>
              <a:buNone/>
            </a:pPr>
            <a:r>
              <a:rPr lang="en-US" dirty="0" smtClean="0"/>
              <a:t/>
            </a:r>
            <a:br>
              <a:rPr lang="en-US" dirty="0" smtClean="0"/>
            </a:br>
            <a:r>
              <a:rPr lang="en-US" dirty="0" smtClean="0"/>
              <a:t>{</a:t>
            </a:r>
          </a:p>
          <a:p>
            <a:pPr>
              <a:buNone/>
            </a:pPr>
            <a:r>
              <a:rPr lang="en-US" b="1" dirty="0" smtClean="0"/>
              <a:t>String </a:t>
            </a:r>
            <a:r>
              <a:rPr lang="en-US" b="1" dirty="0" err="1" smtClean="0"/>
              <a:t>str</a:t>
            </a:r>
            <a:r>
              <a:rPr lang="en-US" b="1" dirty="0" smtClean="0"/>
              <a:t>=</a:t>
            </a:r>
            <a:r>
              <a:rPr lang="en-US" b="1" dirty="0" err="1" smtClean="0"/>
              <a:t>getParameter</a:t>
            </a:r>
            <a:r>
              <a:rPr lang="en-US" b="1" dirty="0" smtClean="0"/>
              <a:t>("</a:t>
            </a:r>
            <a:r>
              <a:rPr lang="en-US" b="1" dirty="0" err="1" smtClean="0"/>
              <a:t>msg</a:t>
            </a:r>
            <a:r>
              <a:rPr lang="en-US" b="1" dirty="0" smtClean="0"/>
              <a:t>"); </a:t>
            </a:r>
          </a:p>
          <a:p>
            <a:pPr>
              <a:buNone/>
            </a:pPr>
            <a:r>
              <a:rPr lang="en-US" dirty="0" err="1" smtClean="0"/>
              <a:t>g.drawString</a:t>
            </a:r>
            <a:r>
              <a:rPr lang="en-US" dirty="0" smtClean="0"/>
              <a:t>(str,50, 50);</a:t>
            </a:r>
          </a:p>
          <a:p>
            <a:pPr>
              <a:buNone/>
            </a:pPr>
            <a:r>
              <a:rPr lang="en-US" dirty="0" smtClean="0"/>
              <a:t>}</a:t>
            </a:r>
          </a:p>
          <a:p>
            <a:pPr>
              <a:buNone/>
            </a:pPr>
            <a:r>
              <a:rPr lang="en-US" dirty="0" smtClean="0"/>
              <a:t>}</a:t>
            </a:r>
          </a:p>
          <a:p>
            <a:pPr>
              <a:buNone/>
            </a:pPr>
            <a:r>
              <a:rPr lang="en-US" dirty="0" smtClean="0"/>
              <a:t> </a:t>
            </a:r>
          </a:p>
          <a:p>
            <a:pPr>
              <a:buNone/>
            </a:pPr>
            <a:r>
              <a:rPr lang="en-US" b="1" dirty="0" smtClean="0"/>
              <a:t>Html document saved as : Myapplet.html</a:t>
            </a:r>
          </a:p>
          <a:p>
            <a:pPr>
              <a:buNone/>
            </a:pPr>
            <a:r>
              <a:rPr lang="en-US" dirty="0" smtClean="0"/>
              <a:t>&lt;html&gt;</a:t>
            </a:r>
          </a:p>
          <a:p>
            <a:pPr>
              <a:buNone/>
            </a:pPr>
            <a:r>
              <a:rPr lang="en-US" dirty="0" smtClean="0"/>
              <a:t>&lt;body&gt;</a:t>
            </a:r>
          </a:p>
          <a:p>
            <a:pPr>
              <a:buNone/>
            </a:pPr>
            <a:r>
              <a:rPr lang="en-US" dirty="0" smtClean="0"/>
              <a:t>&lt;applet code="</a:t>
            </a:r>
            <a:r>
              <a:rPr lang="en-US" dirty="0" err="1" smtClean="0"/>
              <a:t>UseParam.class</a:t>
            </a:r>
            <a:r>
              <a:rPr lang="en-US" dirty="0" smtClean="0"/>
              <a:t>" width="300" height="300"&gt;</a:t>
            </a:r>
          </a:p>
          <a:p>
            <a:pPr>
              <a:buNone/>
            </a:pPr>
            <a:r>
              <a:rPr lang="en-US" b="1" dirty="0" smtClean="0"/>
              <a:t>&lt;</a:t>
            </a:r>
            <a:r>
              <a:rPr lang="en-US" b="1" dirty="0" err="1" smtClean="0"/>
              <a:t>param</a:t>
            </a:r>
            <a:r>
              <a:rPr lang="en-US" b="1" dirty="0" smtClean="0"/>
              <a:t> name="</a:t>
            </a:r>
            <a:r>
              <a:rPr lang="en-US" b="1" dirty="0" err="1" smtClean="0"/>
              <a:t>msg</a:t>
            </a:r>
            <a:r>
              <a:rPr lang="en-US" b="1" dirty="0" smtClean="0"/>
              <a:t>" value="Welcome to applet"&gt;</a:t>
            </a:r>
          </a:p>
          <a:p>
            <a:pPr>
              <a:buNone/>
            </a:pPr>
            <a:r>
              <a:rPr lang="en-US" dirty="0" smtClean="0"/>
              <a:t>&lt;/applet&gt;</a:t>
            </a:r>
          </a:p>
          <a:p>
            <a:pPr>
              <a:buNone/>
            </a:pPr>
            <a:r>
              <a:rPr lang="en-US" dirty="0" smtClean="0"/>
              <a:t>&lt;/body&gt;</a:t>
            </a:r>
          </a:p>
          <a:p>
            <a:pPr>
              <a:buNone/>
            </a:pPr>
            <a:r>
              <a:rPr lang="en-US" dirty="0" smtClean="0"/>
              <a:t> </a:t>
            </a:r>
          </a:p>
          <a:p>
            <a:pPr>
              <a:buNone/>
            </a:pPr>
            <a:r>
              <a:rPr lang="en-US" dirty="0" smtClean="0"/>
              <a:t>Welcome to applet</a:t>
            </a:r>
          </a:p>
          <a:p>
            <a:pPr>
              <a:buNone/>
            </a:pPr>
            <a:r>
              <a:rPr lang="en-US" dirty="0" smtClean="0"/>
              <a:t>&lt;/html&gt;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3305</TotalTime>
  <Words>3652</Words>
  <Application>Microsoft Office PowerPoint</Application>
  <PresentationFormat>On-screen Show (4:3)</PresentationFormat>
  <Paragraphs>671</Paragraphs>
  <Slides>84</Slides>
  <Notes>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Flow</vt:lpstr>
      <vt:lpstr>JAVA PROGRAMMING</vt:lpstr>
      <vt:lpstr>Contents</vt:lpstr>
      <vt:lpstr>APPLET</vt:lpstr>
      <vt:lpstr>How To Develop an Applet</vt:lpstr>
      <vt:lpstr>How to Develop Applet</vt:lpstr>
      <vt:lpstr>How to Develop Applet</vt:lpstr>
      <vt:lpstr>Slide 7</vt:lpstr>
      <vt:lpstr>Passing parameters to Applet</vt:lpstr>
      <vt:lpstr>Slide 9</vt:lpstr>
      <vt:lpstr>Default Methods in class JApplet</vt:lpstr>
      <vt:lpstr>Default Methods in class JApplet</vt:lpstr>
      <vt:lpstr>Default Methods in class JApplet</vt:lpstr>
      <vt:lpstr>Default Methods in class JApplet</vt:lpstr>
      <vt:lpstr>Class Hierarchy for Applets</vt:lpstr>
      <vt:lpstr>Differences between applets and applications</vt:lpstr>
      <vt:lpstr>How to Passing Parameters to Applets</vt:lpstr>
      <vt:lpstr>Lifecycle of applets</vt:lpstr>
      <vt:lpstr>Slide 18</vt:lpstr>
      <vt:lpstr>Direct Positioning</vt:lpstr>
      <vt:lpstr>Slide 20</vt:lpstr>
      <vt:lpstr>Write a. Java Applet that sets the background color to cyan and foreground color to red and outputs a string message "A simple Applet”</vt:lpstr>
      <vt:lpstr>Graphical User Interface (GUI)</vt:lpstr>
      <vt:lpstr>Graphical User Interface</vt:lpstr>
      <vt:lpstr>Graphical User Interface</vt:lpstr>
      <vt:lpstr>Some basic GUI components</vt:lpstr>
      <vt:lpstr>Swing Overview</vt:lpstr>
      <vt:lpstr>Swing Overview</vt:lpstr>
      <vt:lpstr>Slide 28</vt:lpstr>
      <vt:lpstr>Component: JLabel</vt:lpstr>
      <vt:lpstr>Keypoints</vt:lpstr>
      <vt:lpstr>Key points cont..</vt:lpstr>
      <vt:lpstr>// Demonstrating the JLabel class. // Java core packages</vt:lpstr>
      <vt:lpstr>Example of Jlabel class</vt:lpstr>
      <vt:lpstr>Component: JTextField</vt:lpstr>
      <vt:lpstr>Component: JTextField</vt:lpstr>
      <vt:lpstr>Component: JTextField</vt:lpstr>
      <vt:lpstr>Component: JButton</vt:lpstr>
      <vt:lpstr>Component: JButton</vt:lpstr>
      <vt:lpstr>Component: JButton</vt:lpstr>
      <vt:lpstr>Component: JCheckBox and JRadioButton</vt:lpstr>
      <vt:lpstr>// Java core packages</vt:lpstr>
      <vt:lpstr>Java Core Packages</vt:lpstr>
      <vt:lpstr>Program example of how to develop applet using JRadioButton is shown in the next slide:</vt:lpstr>
      <vt:lpstr>Program example of how to develop applet using JRadioButton is shown in the next slide:</vt:lpstr>
      <vt:lpstr>Program example of how to develop applet using JRadioButton is shown in the next slide:</vt:lpstr>
      <vt:lpstr>Layout Managers</vt:lpstr>
      <vt:lpstr>Layout Managers</vt:lpstr>
      <vt:lpstr>Layout Manager: FlowLayout</vt:lpstr>
      <vt:lpstr>Layout Manager: FlowLayout</vt:lpstr>
      <vt:lpstr>Flow Layout</vt:lpstr>
      <vt:lpstr>Flow Layout</vt:lpstr>
      <vt:lpstr>//The program below showing how to use FlowLayout (Right Justified)</vt:lpstr>
      <vt:lpstr>//The program below showing how to use FlowLayout (Right Justified)</vt:lpstr>
      <vt:lpstr>Layout Manager: BorderLayout</vt:lpstr>
      <vt:lpstr>BorderLayout</vt:lpstr>
      <vt:lpstr>BorderLayout</vt:lpstr>
      <vt:lpstr>Layout Manager: GridLayout</vt:lpstr>
      <vt:lpstr>GridLayout</vt:lpstr>
      <vt:lpstr>GridLayout</vt:lpstr>
      <vt:lpstr>GridLayout</vt:lpstr>
      <vt:lpstr>Assignment</vt:lpstr>
      <vt:lpstr>Assignment</vt:lpstr>
      <vt:lpstr>Assignment</vt:lpstr>
      <vt:lpstr>Panels</vt:lpstr>
      <vt:lpstr>Panels</vt:lpstr>
      <vt:lpstr>Panels</vt:lpstr>
      <vt:lpstr>CASE STUDY 1</vt:lpstr>
      <vt:lpstr>IN ORDER TO DEVELOP THE GUI, FOLLOW THE FOLLOWING STEPS:</vt:lpstr>
      <vt:lpstr>STEP 2: IDENTIFY ALL THE COMPONENTS</vt:lpstr>
      <vt:lpstr>STEP 3: WRITE THE PROGRAM. </vt:lpstr>
      <vt:lpstr>STEP 3: WRITE THE PROGRAM. </vt:lpstr>
      <vt:lpstr>STEP 3: WRITE THE PROGRAM. </vt:lpstr>
      <vt:lpstr>CASE STUDY 2</vt:lpstr>
      <vt:lpstr>Use Divide and Conquer technique for GUI that has many layout managers:</vt:lpstr>
      <vt:lpstr>Before you write the code, you need to identify layout to be used for container, panel1 and panel2.</vt:lpstr>
      <vt:lpstr>The main container uses GridLayout(2,1) to accommodate panel1 and panel2 as shown in the next slide:</vt:lpstr>
      <vt:lpstr>Code for case Study 2</vt:lpstr>
      <vt:lpstr>Code for case Study 2</vt:lpstr>
      <vt:lpstr>Code for case Study 2</vt:lpstr>
      <vt:lpstr>Code for case Study 2</vt:lpstr>
      <vt:lpstr>One more Applet example</vt:lpstr>
      <vt:lpstr>One  more Applet example</vt:lpstr>
      <vt:lpstr>One more Applet example</vt:lpstr>
      <vt:lpstr>One more Applet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Edwin</dc:creator>
  <cp:lastModifiedBy>Saraswati Devadiga</cp:lastModifiedBy>
  <cp:revision>55</cp:revision>
  <dcterms:created xsi:type="dcterms:W3CDTF">2014-04-06T12:44:17Z</dcterms:created>
  <dcterms:modified xsi:type="dcterms:W3CDTF">2023-09-14T09:06:32Z</dcterms:modified>
</cp:coreProperties>
</file>