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3" d="100"/>
          <a:sy n="73" d="100"/>
        </p:scale>
        <p:origin x="618"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879590B-1A96-4BF1-BA81-1C594E0A5CD2}" type="datetimeFigureOut">
              <a:rPr lang="en-IN" smtClean="0"/>
              <a:t>02-04-2024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0D04A95C-8857-412B-B48C-797C3E11637D}" type="slidenum">
              <a:rPr lang="en-IN" smtClean="0"/>
              <a:t>‹#›</a:t>
            </a:fld>
            <a:endParaRPr lang="en-IN"/>
          </a:p>
        </p:txBody>
      </p:sp>
    </p:spTree>
    <p:extLst>
      <p:ext uri="{BB962C8B-B14F-4D97-AF65-F5344CB8AC3E}">
        <p14:creationId xmlns:p14="http://schemas.microsoft.com/office/powerpoint/2010/main" val="591456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79590B-1A96-4BF1-BA81-1C594E0A5CD2}"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04A95C-8857-412B-B48C-797C3E11637D}" type="slidenum">
              <a:rPr lang="en-IN" smtClean="0"/>
              <a:t>‹#›</a:t>
            </a:fld>
            <a:endParaRPr lang="en-IN"/>
          </a:p>
        </p:txBody>
      </p:sp>
    </p:spTree>
    <p:extLst>
      <p:ext uri="{BB962C8B-B14F-4D97-AF65-F5344CB8AC3E}">
        <p14:creationId xmlns:p14="http://schemas.microsoft.com/office/powerpoint/2010/main" val="3245506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879590B-1A96-4BF1-BA81-1C594E0A5CD2}" type="datetimeFigureOut">
              <a:rPr lang="en-IN" smtClean="0"/>
              <a:t>02-04-2024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0D04A95C-8857-412B-B48C-797C3E11637D}" type="slidenum">
              <a:rPr lang="en-IN" smtClean="0"/>
              <a:t>‹#›</a:t>
            </a:fld>
            <a:endParaRPr lang="en-IN"/>
          </a:p>
        </p:txBody>
      </p:sp>
    </p:spTree>
    <p:extLst>
      <p:ext uri="{BB962C8B-B14F-4D97-AF65-F5344CB8AC3E}">
        <p14:creationId xmlns:p14="http://schemas.microsoft.com/office/powerpoint/2010/main" val="1058464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879590B-1A96-4BF1-BA81-1C594E0A5CD2}" type="datetimeFigureOut">
              <a:rPr lang="en-IN" smtClean="0"/>
              <a:t>02-04-2024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0D04A95C-8857-412B-B48C-797C3E11637D}"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35805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879590B-1A96-4BF1-BA81-1C594E0A5CD2}" type="datetimeFigureOut">
              <a:rPr lang="en-IN" smtClean="0"/>
              <a:t>02-04-2024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0D04A95C-8857-412B-B48C-797C3E11637D}" type="slidenum">
              <a:rPr lang="en-IN" smtClean="0"/>
              <a:t>‹#›</a:t>
            </a:fld>
            <a:endParaRPr lang="en-IN"/>
          </a:p>
        </p:txBody>
      </p:sp>
    </p:spTree>
    <p:extLst>
      <p:ext uri="{BB962C8B-B14F-4D97-AF65-F5344CB8AC3E}">
        <p14:creationId xmlns:p14="http://schemas.microsoft.com/office/powerpoint/2010/main" val="115185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879590B-1A96-4BF1-BA81-1C594E0A5CD2}"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04A95C-8857-412B-B48C-797C3E11637D}" type="slidenum">
              <a:rPr lang="en-IN" smtClean="0"/>
              <a:t>‹#›</a:t>
            </a:fld>
            <a:endParaRPr lang="en-IN"/>
          </a:p>
        </p:txBody>
      </p:sp>
    </p:spTree>
    <p:extLst>
      <p:ext uri="{BB962C8B-B14F-4D97-AF65-F5344CB8AC3E}">
        <p14:creationId xmlns:p14="http://schemas.microsoft.com/office/powerpoint/2010/main" val="35437665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879590B-1A96-4BF1-BA81-1C594E0A5CD2}"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04A95C-8857-412B-B48C-797C3E11637D}" type="slidenum">
              <a:rPr lang="en-IN" smtClean="0"/>
              <a:t>‹#›</a:t>
            </a:fld>
            <a:endParaRPr lang="en-IN"/>
          </a:p>
        </p:txBody>
      </p:sp>
    </p:spTree>
    <p:extLst>
      <p:ext uri="{BB962C8B-B14F-4D97-AF65-F5344CB8AC3E}">
        <p14:creationId xmlns:p14="http://schemas.microsoft.com/office/powerpoint/2010/main" val="2259170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79590B-1A96-4BF1-BA81-1C594E0A5CD2}"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04A95C-8857-412B-B48C-797C3E11637D}" type="slidenum">
              <a:rPr lang="en-IN" smtClean="0"/>
              <a:t>‹#›</a:t>
            </a:fld>
            <a:endParaRPr lang="en-IN"/>
          </a:p>
        </p:txBody>
      </p:sp>
    </p:spTree>
    <p:extLst>
      <p:ext uri="{BB962C8B-B14F-4D97-AF65-F5344CB8AC3E}">
        <p14:creationId xmlns:p14="http://schemas.microsoft.com/office/powerpoint/2010/main" val="42596652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879590B-1A96-4BF1-BA81-1C594E0A5CD2}" type="datetimeFigureOut">
              <a:rPr lang="en-IN" smtClean="0"/>
              <a:t>02-04-2024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0D04A95C-8857-412B-B48C-797C3E11637D}" type="slidenum">
              <a:rPr lang="en-IN" smtClean="0"/>
              <a:t>‹#›</a:t>
            </a:fld>
            <a:endParaRPr lang="en-IN"/>
          </a:p>
        </p:txBody>
      </p:sp>
    </p:spTree>
    <p:extLst>
      <p:ext uri="{BB962C8B-B14F-4D97-AF65-F5344CB8AC3E}">
        <p14:creationId xmlns:p14="http://schemas.microsoft.com/office/powerpoint/2010/main" val="2566324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79590B-1A96-4BF1-BA81-1C594E0A5CD2}"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04A95C-8857-412B-B48C-797C3E11637D}" type="slidenum">
              <a:rPr lang="en-IN" smtClean="0"/>
              <a:t>‹#›</a:t>
            </a:fld>
            <a:endParaRPr lang="en-IN"/>
          </a:p>
        </p:txBody>
      </p:sp>
    </p:spTree>
    <p:extLst>
      <p:ext uri="{BB962C8B-B14F-4D97-AF65-F5344CB8AC3E}">
        <p14:creationId xmlns:p14="http://schemas.microsoft.com/office/powerpoint/2010/main" val="3418749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879590B-1A96-4BF1-BA81-1C594E0A5CD2}" type="datetimeFigureOut">
              <a:rPr lang="en-IN" smtClean="0"/>
              <a:t>02-04-2024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0D04A95C-8857-412B-B48C-797C3E11637D}" type="slidenum">
              <a:rPr lang="en-IN" smtClean="0"/>
              <a:t>‹#›</a:t>
            </a:fld>
            <a:endParaRPr lang="en-IN"/>
          </a:p>
        </p:txBody>
      </p:sp>
    </p:spTree>
    <p:extLst>
      <p:ext uri="{BB962C8B-B14F-4D97-AF65-F5344CB8AC3E}">
        <p14:creationId xmlns:p14="http://schemas.microsoft.com/office/powerpoint/2010/main" val="1170756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79590B-1A96-4BF1-BA81-1C594E0A5CD2}"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04A95C-8857-412B-B48C-797C3E11637D}" type="slidenum">
              <a:rPr lang="en-IN" smtClean="0"/>
              <a:t>‹#›</a:t>
            </a:fld>
            <a:endParaRPr lang="en-IN"/>
          </a:p>
        </p:txBody>
      </p:sp>
    </p:spTree>
    <p:extLst>
      <p:ext uri="{BB962C8B-B14F-4D97-AF65-F5344CB8AC3E}">
        <p14:creationId xmlns:p14="http://schemas.microsoft.com/office/powerpoint/2010/main" val="3035298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79590B-1A96-4BF1-BA81-1C594E0A5CD2}"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04A95C-8857-412B-B48C-797C3E11637D}" type="slidenum">
              <a:rPr lang="en-IN" smtClean="0"/>
              <a:t>‹#›</a:t>
            </a:fld>
            <a:endParaRPr lang="en-IN"/>
          </a:p>
        </p:txBody>
      </p:sp>
    </p:spTree>
    <p:extLst>
      <p:ext uri="{BB962C8B-B14F-4D97-AF65-F5344CB8AC3E}">
        <p14:creationId xmlns:p14="http://schemas.microsoft.com/office/powerpoint/2010/main" val="1350856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79590B-1A96-4BF1-BA81-1C594E0A5CD2}"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04A95C-8857-412B-B48C-797C3E11637D}" type="slidenum">
              <a:rPr lang="en-IN" smtClean="0"/>
              <a:t>‹#›</a:t>
            </a:fld>
            <a:endParaRPr lang="en-IN"/>
          </a:p>
        </p:txBody>
      </p:sp>
    </p:spTree>
    <p:extLst>
      <p:ext uri="{BB962C8B-B14F-4D97-AF65-F5344CB8AC3E}">
        <p14:creationId xmlns:p14="http://schemas.microsoft.com/office/powerpoint/2010/main" val="3405887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79590B-1A96-4BF1-BA81-1C594E0A5CD2}"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04A95C-8857-412B-B48C-797C3E11637D}" type="slidenum">
              <a:rPr lang="en-IN" smtClean="0"/>
              <a:t>‹#›</a:t>
            </a:fld>
            <a:endParaRPr lang="en-IN"/>
          </a:p>
        </p:txBody>
      </p:sp>
    </p:spTree>
    <p:extLst>
      <p:ext uri="{BB962C8B-B14F-4D97-AF65-F5344CB8AC3E}">
        <p14:creationId xmlns:p14="http://schemas.microsoft.com/office/powerpoint/2010/main" val="2331608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79590B-1A96-4BF1-BA81-1C594E0A5CD2}"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04A95C-8857-412B-B48C-797C3E11637D}" type="slidenum">
              <a:rPr lang="en-IN" smtClean="0"/>
              <a:t>‹#›</a:t>
            </a:fld>
            <a:endParaRPr lang="en-IN"/>
          </a:p>
        </p:txBody>
      </p:sp>
    </p:spTree>
    <p:extLst>
      <p:ext uri="{BB962C8B-B14F-4D97-AF65-F5344CB8AC3E}">
        <p14:creationId xmlns:p14="http://schemas.microsoft.com/office/powerpoint/2010/main" val="742220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79590B-1A96-4BF1-BA81-1C594E0A5CD2}"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D04A95C-8857-412B-B48C-797C3E11637D}" type="slidenum">
              <a:rPr lang="en-IN" smtClean="0"/>
              <a:t>‹#›</a:t>
            </a:fld>
            <a:endParaRPr lang="en-IN"/>
          </a:p>
        </p:txBody>
      </p:sp>
    </p:spTree>
    <p:extLst>
      <p:ext uri="{BB962C8B-B14F-4D97-AF65-F5344CB8AC3E}">
        <p14:creationId xmlns:p14="http://schemas.microsoft.com/office/powerpoint/2010/main" val="801400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879590B-1A96-4BF1-BA81-1C594E0A5CD2}" type="datetimeFigureOut">
              <a:rPr lang="en-IN" smtClean="0"/>
              <a:t>02-04-2024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D04A95C-8857-412B-B48C-797C3E11637D}" type="slidenum">
              <a:rPr lang="en-IN" smtClean="0"/>
              <a:t>‹#›</a:t>
            </a:fld>
            <a:endParaRPr lang="en-IN"/>
          </a:p>
        </p:txBody>
      </p:sp>
    </p:spTree>
    <p:extLst>
      <p:ext uri="{BB962C8B-B14F-4D97-AF65-F5344CB8AC3E}">
        <p14:creationId xmlns:p14="http://schemas.microsoft.com/office/powerpoint/2010/main" val="44676461"/>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 id="2147483989" r:id="rId12"/>
    <p:sldLayoutId id="2147483990" r:id="rId13"/>
    <p:sldLayoutId id="2147483991" r:id="rId14"/>
    <p:sldLayoutId id="2147483992" r:id="rId15"/>
    <p:sldLayoutId id="2147483993" r:id="rId16"/>
    <p:sldLayoutId id="214748399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E9F4970-A42B-A424-E8A1-EB166EE5A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2" name="Title 1">
            <a:extLst>
              <a:ext uri="{FF2B5EF4-FFF2-40B4-BE49-F238E27FC236}">
                <a16:creationId xmlns:a16="http://schemas.microsoft.com/office/drawing/2014/main" id="{C2D59480-C609-FF61-AFBE-EB35624F09C3}"/>
              </a:ext>
            </a:extLst>
          </p:cNvPr>
          <p:cNvSpPr>
            <a:spLocks noGrp="1"/>
          </p:cNvSpPr>
          <p:nvPr>
            <p:ph type="ctrTitle"/>
          </p:nvPr>
        </p:nvSpPr>
        <p:spPr>
          <a:xfrm>
            <a:off x="-175364" y="1271099"/>
            <a:ext cx="11941479" cy="1221581"/>
          </a:xfrm>
        </p:spPr>
        <p:txBody>
          <a:bodyPr>
            <a:normAutofit/>
          </a:bodyPr>
          <a:lstStyle/>
          <a:p>
            <a:pPr algn="l"/>
            <a:r>
              <a:rPr lang="en-US" b="1" i="1" dirty="0">
                <a:solidFill>
                  <a:schemeClr val="bg1"/>
                </a:solidFill>
                <a:latin typeface="Algerian" panose="04020705040A02060702" pitchFamily="82" charset="0"/>
                <a:ea typeface="SimSun" panose="02010600030101010101" pitchFamily="2" charset="-122"/>
              </a:rPr>
              <a:t>   </a:t>
            </a:r>
            <a:r>
              <a:rPr lang="en-US" b="1" i="1" dirty="0">
                <a:latin typeface="Algerian" panose="04020705040A02060702" pitchFamily="82" charset="0"/>
                <a:ea typeface="SimSun" panose="02010600030101010101" pitchFamily="2" charset="-122"/>
              </a:rPr>
              <a:t>Security                     Hacking</a:t>
            </a:r>
            <a:endParaRPr lang="en-IN" b="1" i="1" dirty="0">
              <a:latin typeface="Algerian" panose="04020705040A02060702" pitchFamily="82" charset="0"/>
              <a:ea typeface="SimSun" panose="02010600030101010101" pitchFamily="2" charset="-122"/>
            </a:endParaRPr>
          </a:p>
        </p:txBody>
      </p:sp>
      <p:sp>
        <p:nvSpPr>
          <p:cNvPr id="3" name="Subtitle 2">
            <a:extLst>
              <a:ext uri="{FF2B5EF4-FFF2-40B4-BE49-F238E27FC236}">
                <a16:creationId xmlns:a16="http://schemas.microsoft.com/office/drawing/2014/main" id="{DC919B7D-616D-095A-9219-D3DFCD59A827}"/>
              </a:ext>
            </a:extLst>
          </p:cNvPr>
          <p:cNvSpPr>
            <a:spLocks noGrp="1"/>
          </p:cNvSpPr>
          <p:nvPr>
            <p:ph type="subTitle" idx="1"/>
          </p:nvPr>
        </p:nvSpPr>
        <p:spPr>
          <a:xfrm>
            <a:off x="4192043" y="3563348"/>
            <a:ext cx="3473886" cy="1328373"/>
          </a:xfrm>
        </p:spPr>
        <p:txBody>
          <a:bodyPr>
            <a:normAutofit/>
          </a:bodyPr>
          <a:lstStyle/>
          <a:p>
            <a:r>
              <a:rPr lang="en-US" sz="1600" b="1" dirty="0">
                <a:solidFill>
                  <a:schemeClr val="bg1"/>
                </a:solidFill>
                <a:latin typeface="Bahnschrift SemiBold Condensed" panose="020B0502040204020203" pitchFamily="34" charset="0"/>
              </a:rPr>
              <a:t>Student name : I. Deva</a:t>
            </a:r>
          </a:p>
          <a:p>
            <a:r>
              <a:rPr lang="en-US" sz="1600" b="1" dirty="0">
                <a:solidFill>
                  <a:schemeClr val="bg1"/>
                </a:solidFill>
                <a:latin typeface="Bahnschrift SemiBold Condensed" panose="020B0502040204020203" pitchFamily="34" charset="0"/>
              </a:rPr>
              <a:t>College name : The </a:t>
            </a:r>
            <a:r>
              <a:rPr lang="en-US" sz="1600" b="1" dirty="0" err="1">
                <a:solidFill>
                  <a:schemeClr val="bg1"/>
                </a:solidFill>
                <a:latin typeface="Bahnschrift SemiBold Condensed" panose="020B0502040204020203" pitchFamily="34" charset="0"/>
              </a:rPr>
              <a:t>Kavery</a:t>
            </a:r>
            <a:r>
              <a:rPr lang="en-US" sz="1600" b="1" dirty="0">
                <a:solidFill>
                  <a:schemeClr val="bg1"/>
                </a:solidFill>
                <a:latin typeface="Bahnschrift SemiBold Condensed" panose="020B0502040204020203" pitchFamily="34" charset="0"/>
              </a:rPr>
              <a:t> Engineering college</a:t>
            </a:r>
          </a:p>
          <a:p>
            <a:r>
              <a:rPr lang="en-US" sz="1600" b="1" dirty="0" err="1">
                <a:solidFill>
                  <a:schemeClr val="bg1"/>
                </a:solidFill>
                <a:latin typeface="Bahnschrift SemiBold Condensed" panose="020B0502040204020203" pitchFamily="34" charset="0"/>
              </a:rPr>
              <a:t>Deparment</a:t>
            </a:r>
            <a:r>
              <a:rPr lang="en-US" sz="1600" b="1" dirty="0">
                <a:solidFill>
                  <a:schemeClr val="bg1"/>
                </a:solidFill>
                <a:latin typeface="Bahnschrift SemiBold Condensed" panose="020B0502040204020203" pitchFamily="34" charset="0"/>
              </a:rPr>
              <a:t>: computer science and engineering </a:t>
            </a:r>
          </a:p>
          <a:p>
            <a:endParaRPr lang="en-IN" dirty="0"/>
          </a:p>
        </p:txBody>
      </p:sp>
    </p:spTree>
    <p:extLst>
      <p:ext uri="{BB962C8B-B14F-4D97-AF65-F5344CB8AC3E}">
        <p14:creationId xmlns:p14="http://schemas.microsoft.com/office/powerpoint/2010/main" val="2884715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FDC3C41-3215-4D22-BF75-DE31D416B5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F0DFE67-B22A-AE3D-F4E5-5BD30F8FEA66}"/>
              </a:ext>
            </a:extLst>
          </p:cNvPr>
          <p:cNvSpPr>
            <a:spLocks noGrp="1"/>
          </p:cNvSpPr>
          <p:nvPr>
            <p:ph type="title"/>
          </p:nvPr>
        </p:nvSpPr>
        <p:spPr>
          <a:xfrm>
            <a:off x="8079377" y="444332"/>
            <a:ext cx="3426823" cy="1293028"/>
          </a:xfrm>
        </p:spPr>
        <p:txBody>
          <a:bodyPr/>
          <a:lstStyle/>
          <a:p>
            <a:pPr algn="l"/>
            <a:r>
              <a:rPr lang="en-US" b="1" i="1" dirty="0">
                <a:solidFill>
                  <a:srgbClr val="00B050"/>
                </a:solidFill>
                <a:latin typeface="Algerian" panose="04020705040A02060702" pitchFamily="82" charset="0"/>
              </a:rPr>
              <a:t>reference</a:t>
            </a:r>
            <a:endParaRPr lang="en-IN" b="1" i="1" dirty="0">
              <a:solidFill>
                <a:srgbClr val="00B05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3A23CDFC-F1E3-F1B0-F63E-A9DC7BB6F556}"/>
              </a:ext>
            </a:extLst>
          </p:cNvPr>
          <p:cNvSpPr>
            <a:spLocks noGrp="1"/>
          </p:cNvSpPr>
          <p:nvPr>
            <p:ph idx="1"/>
          </p:nvPr>
        </p:nvSpPr>
        <p:spPr/>
        <p:txBody>
          <a:bodyPr/>
          <a:lstStyle/>
          <a:p>
            <a:pPr algn="ctr"/>
            <a:r>
              <a:rPr lang="en-US" dirty="0">
                <a:solidFill>
                  <a:schemeClr val="bg1"/>
                </a:solidFill>
                <a:latin typeface="Century Schoolbook" panose="02040604050505020304" pitchFamily="18" charset="0"/>
              </a:rPr>
              <a:t>these sources can provide valuable insights into the various aspects of security hacking, including methodologies, case studies, and mitigation strategies. </a:t>
            </a:r>
          </a:p>
          <a:p>
            <a:pPr algn="ctr"/>
            <a:endParaRPr lang="en-US" dirty="0">
              <a:solidFill>
                <a:schemeClr val="bg1"/>
              </a:solidFill>
              <a:latin typeface="Century Schoolbook" panose="02040604050505020304" pitchFamily="18" charset="0"/>
            </a:endParaRPr>
          </a:p>
          <a:p>
            <a:pPr algn="ctr"/>
            <a:r>
              <a:rPr lang="en-US" dirty="0">
                <a:solidFill>
                  <a:schemeClr val="bg1"/>
                </a:solidFill>
                <a:latin typeface="Century Schoolbook" panose="02040604050505020304" pitchFamily="18" charset="0"/>
              </a:rPr>
              <a:t>Make sure to verify the credibility of the sources and cross-reference information from multiple reputable sources for a comprehensive understanding.</a:t>
            </a:r>
          </a:p>
          <a:p>
            <a:pPr algn="ctr"/>
            <a:r>
              <a:rPr lang="en-US" dirty="0">
                <a:solidFill>
                  <a:schemeClr val="bg1"/>
                </a:solidFill>
                <a:latin typeface="Century Schoolbook" panose="02040604050505020304" pitchFamily="18" charset="0"/>
              </a:rPr>
              <a:t>For references on security hacking, you can explore academic journals, books, and reputable websites dedicated to cybersecurity</a:t>
            </a:r>
            <a:endParaRPr lang="en-IN" dirty="0">
              <a:solidFill>
                <a:schemeClr val="bg1"/>
              </a:solidFill>
              <a:latin typeface="Century Schoolbook" panose="02040604050505020304" pitchFamily="18" charset="0"/>
            </a:endParaRPr>
          </a:p>
        </p:txBody>
      </p:sp>
    </p:spTree>
    <p:extLst>
      <p:ext uri="{BB962C8B-B14F-4D97-AF65-F5344CB8AC3E}">
        <p14:creationId xmlns:p14="http://schemas.microsoft.com/office/powerpoint/2010/main" val="3598981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52C3363-70D8-8ECC-86F0-3EDE79EC53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7999"/>
          </a:xfrm>
        </p:spPr>
      </p:pic>
      <p:sp>
        <p:nvSpPr>
          <p:cNvPr id="2" name="Title 1">
            <a:extLst>
              <a:ext uri="{FF2B5EF4-FFF2-40B4-BE49-F238E27FC236}">
                <a16:creationId xmlns:a16="http://schemas.microsoft.com/office/drawing/2014/main" id="{16DCCFEC-B178-0143-A181-CEFF24F18597}"/>
              </a:ext>
            </a:extLst>
          </p:cNvPr>
          <p:cNvSpPr>
            <a:spLocks noGrp="1"/>
          </p:cNvSpPr>
          <p:nvPr>
            <p:ph type="title"/>
          </p:nvPr>
        </p:nvSpPr>
        <p:spPr>
          <a:xfrm>
            <a:off x="1367245" y="5741321"/>
            <a:ext cx="8610600" cy="1293028"/>
          </a:xfrm>
        </p:spPr>
        <p:txBody>
          <a:bodyPr/>
          <a:lstStyle/>
          <a:p>
            <a:pPr algn="ctr"/>
            <a:r>
              <a:rPr lang="en-US" b="1" i="1" dirty="0">
                <a:solidFill>
                  <a:srgbClr val="FFC000"/>
                </a:solidFill>
                <a:latin typeface="Goudy Stout" panose="0202090407030B020401" pitchFamily="18" charset="0"/>
              </a:rPr>
              <a:t>THANKYOU</a:t>
            </a:r>
            <a:endParaRPr lang="en-IN" b="1" i="1" dirty="0">
              <a:solidFill>
                <a:srgbClr val="FFC000"/>
              </a:solidFill>
              <a:latin typeface="Goudy Stout" panose="0202090407030B020401" pitchFamily="18" charset="0"/>
            </a:endParaRPr>
          </a:p>
        </p:txBody>
      </p:sp>
    </p:spTree>
    <p:extLst>
      <p:ext uri="{BB962C8B-B14F-4D97-AF65-F5344CB8AC3E}">
        <p14:creationId xmlns:p14="http://schemas.microsoft.com/office/powerpoint/2010/main" val="1309129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67090B46-9060-FD5C-6233-F9AC1BA3F2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265597" cy="6857999"/>
          </a:xfrm>
        </p:spPr>
      </p:pic>
      <p:sp>
        <p:nvSpPr>
          <p:cNvPr id="2" name="Title 1">
            <a:extLst>
              <a:ext uri="{FF2B5EF4-FFF2-40B4-BE49-F238E27FC236}">
                <a16:creationId xmlns:a16="http://schemas.microsoft.com/office/drawing/2014/main" id="{260508E9-A230-EA61-9568-D7913DF0F940}"/>
              </a:ext>
            </a:extLst>
          </p:cNvPr>
          <p:cNvSpPr>
            <a:spLocks noGrp="1"/>
          </p:cNvSpPr>
          <p:nvPr>
            <p:ph type="title"/>
          </p:nvPr>
        </p:nvSpPr>
        <p:spPr>
          <a:xfrm>
            <a:off x="369518" y="1895496"/>
            <a:ext cx="7153500" cy="4526086"/>
          </a:xfrm>
        </p:spPr>
        <p:txBody>
          <a:bodyPr>
            <a:noAutofit/>
          </a:bodyPr>
          <a:lstStyle/>
          <a:p>
            <a:pPr algn="l"/>
            <a:r>
              <a:rPr lang="en-US" b="1" i="1" dirty="0">
                <a:solidFill>
                  <a:schemeClr val="bg1"/>
                </a:solidFill>
                <a:latin typeface="Goudy Stout" panose="0202090407030B020401" pitchFamily="18" charset="0"/>
              </a:rPr>
              <a:t>Outline</a:t>
            </a:r>
            <a:br>
              <a:rPr lang="en-US" b="1" i="1" dirty="0">
                <a:solidFill>
                  <a:schemeClr val="bg1"/>
                </a:solidFill>
                <a:latin typeface="Goudy Stout" panose="0202090407030B020401" pitchFamily="18" charset="0"/>
              </a:rPr>
            </a:br>
            <a:br>
              <a:rPr lang="en-US" b="1" i="1" dirty="0">
                <a:solidFill>
                  <a:schemeClr val="bg1"/>
                </a:solidFill>
                <a:latin typeface="Goudy Stout" panose="0202090407030B020401" pitchFamily="18" charset="0"/>
              </a:rPr>
            </a:br>
            <a:r>
              <a:rPr lang="en-US" b="1" i="1" dirty="0">
                <a:solidFill>
                  <a:schemeClr val="bg1"/>
                </a:solidFill>
                <a:latin typeface="Arial" panose="020B0604020202020204" pitchFamily="34" charset="0"/>
                <a:cs typeface="Arial" panose="020B0604020202020204" pitchFamily="34" charset="0"/>
              </a:rPr>
              <a:t>.</a:t>
            </a:r>
            <a:r>
              <a:rPr lang="en-US" sz="1600" b="1" dirty="0">
                <a:solidFill>
                  <a:schemeClr val="bg1"/>
                </a:solidFill>
                <a:latin typeface="+mn-lt"/>
                <a:cs typeface="Arial" panose="020B0604020202020204" pitchFamily="34" charset="0"/>
              </a:rPr>
              <a:t>problem statement (should not  include solution)</a:t>
            </a:r>
            <a:br>
              <a:rPr lang="en-US" sz="1600" b="1" dirty="0">
                <a:solidFill>
                  <a:schemeClr val="bg1"/>
                </a:solidFill>
                <a:latin typeface="+mn-lt"/>
                <a:cs typeface="Arial" panose="020B0604020202020204" pitchFamily="34" charset="0"/>
              </a:rPr>
            </a:br>
            <a:br>
              <a:rPr lang="en-US" sz="1600" b="1" dirty="0">
                <a:solidFill>
                  <a:schemeClr val="bg1"/>
                </a:solidFill>
                <a:latin typeface="+mn-lt"/>
                <a:cs typeface="Arial" panose="020B0604020202020204" pitchFamily="34" charset="0"/>
              </a:rPr>
            </a:br>
            <a:r>
              <a:rPr lang="en-US" sz="1600" b="1" dirty="0">
                <a:solidFill>
                  <a:schemeClr val="bg1"/>
                </a:solidFill>
                <a:latin typeface="+mn-lt"/>
                <a:cs typeface="Arial" panose="020B0604020202020204" pitchFamily="34" charset="0"/>
              </a:rPr>
              <a:t>. </a:t>
            </a:r>
            <a:r>
              <a:rPr lang="en-US" sz="1600" b="1" dirty="0" err="1">
                <a:solidFill>
                  <a:schemeClr val="bg1"/>
                </a:solidFill>
                <a:latin typeface="+mn-lt"/>
                <a:cs typeface="Arial" panose="020B0604020202020204" pitchFamily="34" charset="0"/>
              </a:rPr>
              <a:t>Proposd</a:t>
            </a:r>
            <a:r>
              <a:rPr lang="en-US" sz="1600" b="1" dirty="0">
                <a:solidFill>
                  <a:schemeClr val="bg1"/>
                </a:solidFill>
                <a:latin typeface="+mn-lt"/>
                <a:cs typeface="Arial" panose="020B0604020202020204" pitchFamily="34" charset="0"/>
              </a:rPr>
              <a:t> system /solution </a:t>
            </a:r>
            <a:br>
              <a:rPr lang="en-US" sz="1600" b="1" dirty="0">
                <a:solidFill>
                  <a:schemeClr val="bg1"/>
                </a:solidFill>
                <a:latin typeface="+mn-lt"/>
                <a:cs typeface="Arial" panose="020B0604020202020204" pitchFamily="34" charset="0"/>
              </a:rPr>
            </a:br>
            <a:br>
              <a:rPr lang="en-US" sz="1600" b="1" dirty="0">
                <a:solidFill>
                  <a:schemeClr val="bg1"/>
                </a:solidFill>
                <a:latin typeface="+mn-lt"/>
                <a:cs typeface="Arial" panose="020B0604020202020204" pitchFamily="34" charset="0"/>
              </a:rPr>
            </a:br>
            <a:r>
              <a:rPr lang="en-US" sz="1600" b="1" dirty="0">
                <a:solidFill>
                  <a:schemeClr val="bg1"/>
                </a:solidFill>
                <a:latin typeface="+mn-lt"/>
                <a:cs typeface="Arial" panose="020B0604020202020204" pitchFamily="34" charset="0"/>
              </a:rPr>
              <a:t>. System </a:t>
            </a:r>
            <a:r>
              <a:rPr lang="en-US" sz="1600" b="1" dirty="0" err="1">
                <a:solidFill>
                  <a:schemeClr val="bg1"/>
                </a:solidFill>
                <a:latin typeface="+mn-lt"/>
                <a:cs typeface="Arial" panose="020B0604020202020204" pitchFamily="34" charset="0"/>
              </a:rPr>
              <a:t>Develoment</a:t>
            </a:r>
            <a:r>
              <a:rPr lang="en-US" sz="1600" b="1" dirty="0">
                <a:solidFill>
                  <a:schemeClr val="bg1"/>
                </a:solidFill>
                <a:latin typeface="+mn-lt"/>
                <a:cs typeface="Arial" panose="020B0604020202020204" pitchFamily="34" charset="0"/>
              </a:rPr>
              <a:t> </a:t>
            </a:r>
            <a:r>
              <a:rPr lang="en-US" sz="1600" b="1" dirty="0" err="1">
                <a:solidFill>
                  <a:schemeClr val="bg1"/>
                </a:solidFill>
                <a:latin typeface="+mn-lt"/>
                <a:cs typeface="Arial" panose="020B0604020202020204" pitchFamily="34" charset="0"/>
              </a:rPr>
              <a:t>Approch</a:t>
            </a:r>
            <a:r>
              <a:rPr lang="en-US" sz="1600" b="1" dirty="0">
                <a:solidFill>
                  <a:schemeClr val="bg1"/>
                </a:solidFill>
                <a:latin typeface="+mn-lt"/>
                <a:cs typeface="Arial" panose="020B0604020202020204" pitchFamily="34" charset="0"/>
              </a:rPr>
              <a:t> ( Technology used) </a:t>
            </a:r>
            <a:br>
              <a:rPr lang="en-US" sz="1600" b="1" dirty="0">
                <a:solidFill>
                  <a:schemeClr val="bg1"/>
                </a:solidFill>
                <a:latin typeface="+mn-lt"/>
                <a:cs typeface="Arial" panose="020B0604020202020204" pitchFamily="34" charset="0"/>
              </a:rPr>
            </a:br>
            <a:br>
              <a:rPr lang="en-US" sz="1600" b="1" dirty="0">
                <a:solidFill>
                  <a:schemeClr val="bg1"/>
                </a:solidFill>
                <a:latin typeface="+mn-lt"/>
                <a:cs typeface="Arial" panose="020B0604020202020204" pitchFamily="34" charset="0"/>
              </a:rPr>
            </a:br>
            <a:r>
              <a:rPr lang="en-US" sz="1600" b="1" dirty="0">
                <a:solidFill>
                  <a:schemeClr val="bg1"/>
                </a:solidFill>
                <a:latin typeface="+mn-lt"/>
                <a:cs typeface="Arial" panose="020B0604020202020204" pitchFamily="34" charset="0"/>
              </a:rPr>
              <a:t>. Algorithm &amp; Deployment </a:t>
            </a:r>
            <a:br>
              <a:rPr lang="en-US" sz="1600" b="1" dirty="0">
                <a:solidFill>
                  <a:schemeClr val="bg1"/>
                </a:solidFill>
                <a:latin typeface="+mn-lt"/>
                <a:cs typeface="Arial" panose="020B0604020202020204" pitchFamily="34" charset="0"/>
              </a:rPr>
            </a:br>
            <a:br>
              <a:rPr lang="en-US" sz="1600" b="1" dirty="0">
                <a:solidFill>
                  <a:schemeClr val="bg1"/>
                </a:solidFill>
                <a:latin typeface="+mn-lt"/>
                <a:cs typeface="Arial" panose="020B0604020202020204" pitchFamily="34" charset="0"/>
              </a:rPr>
            </a:br>
            <a:r>
              <a:rPr lang="en-US" sz="1600" b="1" dirty="0">
                <a:solidFill>
                  <a:schemeClr val="bg1"/>
                </a:solidFill>
                <a:latin typeface="+mn-lt"/>
                <a:cs typeface="Arial" panose="020B0604020202020204" pitchFamily="34" charset="0"/>
              </a:rPr>
              <a:t>. Result { output image}</a:t>
            </a:r>
            <a:br>
              <a:rPr lang="en-US" sz="1600" b="1" dirty="0">
                <a:solidFill>
                  <a:schemeClr val="bg1"/>
                </a:solidFill>
                <a:latin typeface="+mn-lt"/>
                <a:cs typeface="Arial" panose="020B0604020202020204" pitchFamily="34" charset="0"/>
              </a:rPr>
            </a:br>
            <a:br>
              <a:rPr lang="en-US" sz="1600" b="1" dirty="0">
                <a:solidFill>
                  <a:schemeClr val="bg1"/>
                </a:solidFill>
                <a:latin typeface="+mn-lt"/>
                <a:cs typeface="Arial" panose="020B0604020202020204" pitchFamily="34" charset="0"/>
              </a:rPr>
            </a:br>
            <a:r>
              <a:rPr lang="en-US" sz="1600" b="1" dirty="0">
                <a:solidFill>
                  <a:schemeClr val="bg1"/>
                </a:solidFill>
                <a:latin typeface="+mn-lt"/>
                <a:cs typeface="Arial" panose="020B0604020202020204" pitchFamily="34" charset="0"/>
              </a:rPr>
              <a:t>. Conclusion </a:t>
            </a:r>
            <a:br>
              <a:rPr lang="en-US" sz="1600" b="1" dirty="0">
                <a:solidFill>
                  <a:schemeClr val="bg1"/>
                </a:solidFill>
                <a:latin typeface="+mn-lt"/>
                <a:cs typeface="Arial" panose="020B0604020202020204" pitchFamily="34" charset="0"/>
              </a:rPr>
            </a:br>
            <a:br>
              <a:rPr lang="en-US" sz="1600" b="1" dirty="0">
                <a:solidFill>
                  <a:schemeClr val="bg1"/>
                </a:solidFill>
                <a:latin typeface="+mn-lt"/>
                <a:cs typeface="Arial" panose="020B0604020202020204" pitchFamily="34" charset="0"/>
              </a:rPr>
            </a:br>
            <a:r>
              <a:rPr lang="en-US" sz="1600" b="1" dirty="0">
                <a:solidFill>
                  <a:schemeClr val="bg1"/>
                </a:solidFill>
                <a:latin typeface="+mn-lt"/>
                <a:cs typeface="Arial" panose="020B0604020202020204" pitchFamily="34" charset="0"/>
              </a:rPr>
              <a:t>. Future scope</a:t>
            </a:r>
            <a:br>
              <a:rPr lang="en-US" sz="1600" b="1" dirty="0">
                <a:solidFill>
                  <a:schemeClr val="bg1"/>
                </a:solidFill>
                <a:latin typeface="+mn-lt"/>
                <a:cs typeface="Arial" panose="020B0604020202020204" pitchFamily="34" charset="0"/>
              </a:rPr>
            </a:br>
            <a:br>
              <a:rPr lang="en-US" sz="1600" b="1" dirty="0">
                <a:solidFill>
                  <a:schemeClr val="bg1"/>
                </a:solidFill>
                <a:latin typeface="+mn-lt"/>
                <a:cs typeface="Arial" panose="020B0604020202020204" pitchFamily="34" charset="0"/>
              </a:rPr>
            </a:br>
            <a:r>
              <a:rPr lang="en-US" sz="1600" b="1" dirty="0">
                <a:solidFill>
                  <a:schemeClr val="bg1"/>
                </a:solidFill>
                <a:latin typeface="+mn-lt"/>
                <a:cs typeface="Arial" panose="020B0604020202020204" pitchFamily="34" charset="0"/>
              </a:rPr>
              <a:t>. References</a:t>
            </a:r>
            <a:br>
              <a:rPr lang="en-US" b="1" i="1" dirty="0">
                <a:solidFill>
                  <a:schemeClr val="bg1"/>
                </a:solidFill>
                <a:latin typeface="Arial" panose="020B0604020202020204" pitchFamily="34" charset="0"/>
                <a:cs typeface="Arial" panose="020B0604020202020204" pitchFamily="34" charset="0"/>
              </a:rPr>
            </a:br>
            <a:endParaRPr lang="en-IN" b="1" i="1" dirty="0">
              <a:solidFill>
                <a:schemeClr val="bg1"/>
              </a:solidFill>
              <a:latin typeface="Goudy Stout" panose="0202090407030B020401" pitchFamily="18" charset="0"/>
            </a:endParaRPr>
          </a:p>
        </p:txBody>
      </p:sp>
    </p:spTree>
    <p:extLst>
      <p:ext uri="{BB962C8B-B14F-4D97-AF65-F5344CB8AC3E}">
        <p14:creationId xmlns:p14="http://schemas.microsoft.com/office/powerpoint/2010/main" val="2067835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85812-35BB-39EA-09D2-31C644F72715}"/>
              </a:ext>
            </a:extLst>
          </p:cNvPr>
          <p:cNvSpPr>
            <a:spLocks noGrp="1"/>
          </p:cNvSpPr>
          <p:nvPr>
            <p:ph type="title"/>
          </p:nvPr>
        </p:nvSpPr>
        <p:spPr/>
        <p:txBody>
          <a:bodyPr>
            <a:normAutofit fontScale="90000"/>
          </a:bodyPr>
          <a:lstStyle/>
          <a:p>
            <a:r>
              <a:rPr lang="en-US" dirty="0">
                <a:solidFill>
                  <a:schemeClr val="bg1"/>
                </a:solidFill>
              </a:rPr>
              <a:t>Problem statement</a:t>
            </a:r>
            <a:br>
              <a:rPr lang="en-US" dirty="0">
                <a:solidFill>
                  <a:schemeClr val="bg1"/>
                </a:solidFill>
              </a:rPr>
            </a:br>
            <a:br>
              <a:rPr lang="en-US" dirty="0">
                <a:solidFill>
                  <a:schemeClr val="bg1"/>
                </a:solidFill>
              </a:rPr>
            </a:br>
            <a:endParaRPr lang="en-IN" dirty="0">
              <a:solidFill>
                <a:schemeClr val="bg1"/>
              </a:solidFill>
            </a:endParaRPr>
          </a:p>
        </p:txBody>
      </p:sp>
      <p:sp>
        <p:nvSpPr>
          <p:cNvPr id="7" name="Content Placeholder 6">
            <a:extLst>
              <a:ext uri="{FF2B5EF4-FFF2-40B4-BE49-F238E27FC236}">
                <a16:creationId xmlns:a16="http://schemas.microsoft.com/office/drawing/2014/main" id="{19183A97-9131-3581-AC59-B1EFA8A3128F}"/>
              </a:ext>
            </a:extLst>
          </p:cNvPr>
          <p:cNvSpPr>
            <a:spLocks noGrp="1"/>
          </p:cNvSpPr>
          <p:nvPr>
            <p:ph idx="1"/>
          </p:nvPr>
        </p:nvSpPr>
        <p:spPr>
          <a:xfrm>
            <a:off x="777240" y="332141"/>
            <a:ext cx="10820400" cy="5761486"/>
          </a:xfrm>
        </p:spPr>
        <p:txBody>
          <a:bodyPr>
            <a:normAutofit/>
          </a:bodyPr>
          <a:lstStyle/>
          <a:p>
            <a:pPr marL="0" indent="0">
              <a:buNone/>
            </a:pPr>
            <a:r>
              <a:rPr lang="en-US" sz="4300" b="1" dirty="0">
                <a:solidFill>
                  <a:srgbClr val="00B050"/>
                </a:solidFill>
                <a:latin typeface="Algerian" panose="04020705040A02060702" pitchFamily="82" charset="0"/>
              </a:rPr>
              <a:t>                        </a:t>
            </a:r>
          </a:p>
          <a:p>
            <a:pPr marL="0" indent="0">
              <a:buNone/>
            </a:pPr>
            <a:r>
              <a:rPr lang="en-US" sz="4300" b="1" dirty="0">
                <a:solidFill>
                  <a:srgbClr val="00B050"/>
                </a:solidFill>
                <a:latin typeface="Algerian" panose="04020705040A02060702" pitchFamily="82" charset="0"/>
              </a:rPr>
              <a:t>                 Problem statement</a:t>
            </a:r>
          </a:p>
          <a:p>
            <a:endParaRPr lang="en-US" b="1" dirty="0"/>
          </a:p>
          <a:p>
            <a:endParaRPr lang="en-US" sz="2000" b="1" dirty="0">
              <a:latin typeface="Century Schoolbook" panose="02040604050505020304" pitchFamily="18" charset="0"/>
            </a:endParaRPr>
          </a:p>
          <a:p>
            <a:r>
              <a:rPr lang="en-US" sz="2000" dirty="0">
                <a:latin typeface="Century Schoolbook" panose="02040604050505020304" pitchFamily="18" charset="0"/>
              </a:rPr>
              <a:t>The problem statement for security hacking typically revolves around identifying vulnerabilities in systems, networks, or software, and exploiting them for unauthorized access, data theft, or disruption of services. </a:t>
            </a:r>
          </a:p>
          <a:p>
            <a:r>
              <a:rPr lang="en-US" sz="2000" dirty="0">
                <a:latin typeface="Century Schoolbook" panose="02040604050505020304" pitchFamily="18" charset="0"/>
              </a:rPr>
              <a:t>It involves understanding and exploiting weaknesses in security measures, such as outdated software, misconfigurations, or human errors, to gain unauthorized access or cause harm.</a:t>
            </a:r>
          </a:p>
          <a:p>
            <a:r>
              <a:rPr lang="en-US" sz="2000" dirty="0">
                <a:latin typeface="Century Schoolbook" panose="02040604050505020304" pitchFamily="18" charset="0"/>
              </a:rPr>
              <a:t> This can encompass various domains including network security, web application security, cryptography, social engineering, and more.</a:t>
            </a:r>
          </a:p>
          <a:p>
            <a:r>
              <a:rPr lang="en-US" sz="2000" dirty="0">
                <a:latin typeface="Century Schoolbook" panose="02040604050505020304" pitchFamily="18" charset="0"/>
              </a:rPr>
              <a:t> The goal is to highlight the importance of robust security measures and strategies to mitigate the risk of hacking incidents</a:t>
            </a:r>
            <a:endParaRPr lang="en-IN" sz="2000" dirty="0">
              <a:latin typeface="Century Schoolbook" panose="02040604050505020304" pitchFamily="18" charset="0"/>
            </a:endParaRPr>
          </a:p>
        </p:txBody>
      </p:sp>
    </p:spTree>
    <p:extLst>
      <p:ext uri="{BB962C8B-B14F-4D97-AF65-F5344CB8AC3E}">
        <p14:creationId xmlns:p14="http://schemas.microsoft.com/office/powerpoint/2010/main" val="2863062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63920-3D2F-D371-23AB-9CF38A206B09}"/>
              </a:ext>
            </a:extLst>
          </p:cNvPr>
          <p:cNvSpPr>
            <a:spLocks noGrp="1"/>
          </p:cNvSpPr>
          <p:nvPr>
            <p:ph type="title"/>
          </p:nvPr>
        </p:nvSpPr>
        <p:spPr>
          <a:xfrm>
            <a:off x="2204357" y="756881"/>
            <a:ext cx="6241868" cy="1293028"/>
          </a:xfrm>
        </p:spPr>
        <p:txBody>
          <a:bodyPr>
            <a:normAutofit/>
          </a:bodyPr>
          <a:lstStyle/>
          <a:p>
            <a:r>
              <a:rPr lang="en-US" i="1" dirty="0">
                <a:solidFill>
                  <a:srgbClr val="00B050"/>
                </a:solidFill>
                <a:latin typeface="Algerian" panose="04020705040A02060702" pitchFamily="82" charset="0"/>
              </a:rPr>
              <a:t>Proposed solution</a:t>
            </a:r>
            <a:endParaRPr lang="en-IN" i="1" dirty="0">
              <a:solidFill>
                <a:srgbClr val="00B05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A3983C12-3D6E-0D27-D821-278B404CC0E0}"/>
              </a:ext>
            </a:extLst>
          </p:cNvPr>
          <p:cNvSpPr>
            <a:spLocks noGrp="1"/>
          </p:cNvSpPr>
          <p:nvPr>
            <p:ph idx="1"/>
          </p:nvPr>
        </p:nvSpPr>
        <p:spPr>
          <a:xfrm>
            <a:off x="568234" y="1932343"/>
            <a:ext cx="10820400" cy="4024125"/>
          </a:xfrm>
        </p:spPr>
        <p:txBody>
          <a:bodyPr>
            <a:normAutofit/>
          </a:bodyPr>
          <a:lstStyle/>
          <a:p>
            <a:r>
              <a:rPr lang="en-US" dirty="0">
                <a:latin typeface="Century Schoolbook" panose="02040604050505020304" pitchFamily="18" charset="0"/>
              </a:rPr>
              <a:t>Regular Security Audits Conduct thorough assessments to identify vulnerabilities in systems, networks, and applications. </a:t>
            </a:r>
          </a:p>
          <a:p>
            <a:r>
              <a:rPr lang="en-US" dirty="0">
                <a:latin typeface="Century Schoolbook" panose="02040604050505020304" pitchFamily="18" charset="0"/>
              </a:rPr>
              <a:t>Strong Authentication Implement multi-factor authentication to prevent unauthorized access, especially for sensitive systems and data. </a:t>
            </a:r>
          </a:p>
          <a:p>
            <a:r>
              <a:rPr lang="en-US" dirty="0">
                <a:latin typeface="Century Schoolbook" panose="02040604050505020304" pitchFamily="18" charset="0"/>
              </a:rPr>
              <a:t>Robust Encryption Encrypt sensitive data both in transit and at rest to prevent unauthorized access even if systems are breached.</a:t>
            </a:r>
          </a:p>
          <a:p>
            <a:r>
              <a:rPr lang="en-US" dirty="0">
                <a:latin typeface="Century Schoolbook" panose="02040604050505020304" pitchFamily="18" charset="0"/>
              </a:rPr>
              <a:t>Patch Management Keep systems and software up-to-date with the latest security patches to address known vulnerabilities.</a:t>
            </a:r>
          </a:p>
          <a:p>
            <a:r>
              <a:rPr lang="en-US" dirty="0">
                <a:latin typeface="Century Schoolbook" panose="02040604050505020304" pitchFamily="18" charset="0"/>
              </a:rPr>
              <a:t>Employee Training Educate employees about security best practices, such as avoiding phishing emails, using strong passwords, and recognizing suspicious activities.</a:t>
            </a:r>
            <a:endParaRPr lang="en-IN" dirty="0">
              <a:latin typeface="Century Schoolbook" panose="02040604050505020304" pitchFamily="18" charset="0"/>
            </a:endParaRPr>
          </a:p>
        </p:txBody>
      </p:sp>
    </p:spTree>
    <p:extLst>
      <p:ext uri="{BB962C8B-B14F-4D97-AF65-F5344CB8AC3E}">
        <p14:creationId xmlns:p14="http://schemas.microsoft.com/office/powerpoint/2010/main" val="1645153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FF3A5-AB74-44BE-09C9-8C6718C363B3}"/>
              </a:ext>
            </a:extLst>
          </p:cNvPr>
          <p:cNvSpPr>
            <a:spLocks noGrp="1"/>
          </p:cNvSpPr>
          <p:nvPr>
            <p:ph type="title"/>
          </p:nvPr>
        </p:nvSpPr>
        <p:spPr>
          <a:xfrm>
            <a:off x="3958045" y="757840"/>
            <a:ext cx="4752703" cy="1293028"/>
          </a:xfrm>
        </p:spPr>
        <p:txBody>
          <a:bodyPr>
            <a:normAutofit/>
          </a:bodyPr>
          <a:lstStyle/>
          <a:p>
            <a:r>
              <a:rPr lang="en-US" i="1" dirty="0">
                <a:solidFill>
                  <a:srgbClr val="00B050"/>
                </a:solidFill>
                <a:latin typeface="Algerian" panose="04020705040A02060702" pitchFamily="82" charset="0"/>
              </a:rPr>
              <a:t>System </a:t>
            </a:r>
            <a:r>
              <a:rPr lang="en-US" i="1" dirty="0" err="1">
                <a:solidFill>
                  <a:srgbClr val="00B050"/>
                </a:solidFill>
                <a:latin typeface="Algerian" panose="04020705040A02060702" pitchFamily="82" charset="0"/>
              </a:rPr>
              <a:t>apporoch</a:t>
            </a:r>
            <a:endParaRPr lang="en-IN" i="1" dirty="0">
              <a:solidFill>
                <a:srgbClr val="00B05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1359936C-7D35-92EF-B822-0375EABEB577}"/>
              </a:ext>
            </a:extLst>
          </p:cNvPr>
          <p:cNvSpPr>
            <a:spLocks noGrp="1"/>
          </p:cNvSpPr>
          <p:nvPr>
            <p:ph idx="1"/>
          </p:nvPr>
        </p:nvSpPr>
        <p:spPr/>
        <p:txBody>
          <a:bodyPr>
            <a:normAutofit fontScale="92500"/>
          </a:bodyPr>
          <a:lstStyle/>
          <a:p>
            <a:r>
              <a:rPr lang="en-US" dirty="0">
                <a:latin typeface="Century Schoolbook" panose="02040604050505020304" pitchFamily="18" charset="0"/>
              </a:rPr>
              <a:t>Identify Assets Identify all the assets within the system, including hardware, software, data, and personnel, that need protection.</a:t>
            </a:r>
          </a:p>
          <a:p>
            <a:r>
              <a:rPr lang="en-US" dirty="0">
                <a:latin typeface="Century Schoolbook" panose="02040604050505020304" pitchFamily="18" charset="0"/>
              </a:rPr>
              <a:t>Assess Threats and Risks Conduct a thorough risk assessment to identify potential threats and vulnerabilities that could compromise the security of the system.</a:t>
            </a:r>
          </a:p>
          <a:p>
            <a:r>
              <a:rPr lang="en-US" dirty="0">
                <a:latin typeface="Century Schoolbook" panose="02040604050505020304" pitchFamily="18" charset="0"/>
              </a:rPr>
              <a:t>Implement Controls Implement a range of security controls such as access controls, encryption, firewalls, intrusion detection systems, and antivirus software to mitigate identified risks.</a:t>
            </a:r>
          </a:p>
          <a:p>
            <a:r>
              <a:rPr lang="en-US" dirty="0">
                <a:latin typeface="Century Schoolbook" panose="02040604050505020304" pitchFamily="18" charset="0"/>
              </a:rPr>
              <a:t>Monitor and Detect Implement monitoring and detection systems to detect and respond to security incidents in real-time.</a:t>
            </a:r>
          </a:p>
          <a:p>
            <a:r>
              <a:rPr lang="en-US" dirty="0">
                <a:latin typeface="Century Schoolbook" panose="02040604050505020304" pitchFamily="18" charset="0"/>
              </a:rPr>
              <a:t>Respond and Recover Develop and implement an incident response plan to effectively respond to security incidents and minimize their impact. This includes containment, eradication, and recovery procedures.</a:t>
            </a:r>
            <a:endParaRPr lang="en-IN" dirty="0">
              <a:latin typeface="Century Schoolbook" panose="02040604050505020304" pitchFamily="18" charset="0"/>
            </a:endParaRPr>
          </a:p>
          <a:p>
            <a:endParaRPr lang="en-IN" dirty="0"/>
          </a:p>
        </p:txBody>
      </p:sp>
    </p:spTree>
    <p:extLst>
      <p:ext uri="{BB962C8B-B14F-4D97-AF65-F5344CB8AC3E}">
        <p14:creationId xmlns:p14="http://schemas.microsoft.com/office/powerpoint/2010/main" val="3649296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22136-96CA-400E-F95E-5075719CE902}"/>
              </a:ext>
            </a:extLst>
          </p:cNvPr>
          <p:cNvSpPr>
            <a:spLocks noGrp="1"/>
          </p:cNvSpPr>
          <p:nvPr>
            <p:ph type="title"/>
          </p:nvPr>
        </p:nvSpPr>
        <p:spPr>
          <a:xfrm>
            <a:off x="2717074" y="901532"/>
            <a:ext cx="7234646" cy="1293028"/>
          </a:xfrm>
        </p:spPr>
        <p:txBody>
          <a:bodyPr>
            <a:normAutofit/>
          </a:bodyPr>
          <a:lstStyle/>
          <a:p>
            <a:r>
              <a:rPr lang="en-US" b="1" i="1" dirty="0">
                <a:solidFill>
                  <a:srgbClr val="00B050"/>
                </a:solidFill>
                <a:latin typeface="Algerian" panose="04020705040A02060702" pitchFamily="82" charset="0"/>
              </a:rPr>
              <a:t>Algorithm &amp; deployment</a:t>
            </a:r>
            <a:endParaRPr lang="en-IN" b="1" i="1" dirty="0">
              <a:solidFill>
                <a:srgbClr val="00B05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A92A7A17-BBE7-A910-E2C6-D3A6140E0DFA}"/>
              </a:ext>
            </a:extLst>
          </p:cNvPr>
          <p:cNvSpPr>
            <a:spLocks noGrp="1"/>
          </p:cNvSpPr>
          <p:nvPr>
            <p:ph idx="1"/>
          </p:nvPr>
        </p:nvSpPr>
        <p:spPr/>
        <p:txBody>
          <a:bodyPr>
            <a:normAutofit fontScale="92500"/>
          </a:bodyPr>
          <a:lstStyle/>
          <a:p>
            <a:r>
              <a:rPr lang="en-US" dirty="0">
                <a:latin typeface="Century Schoolbook" panose="02040604050505020304" pitchFamily="18" charset="0"/>
              </a:rPr>
              <a:t>Hashing Algorithms: Use secure hashing algorithms like SHA-256 for password hashing and data integrity verification.</a:t>
            </a:r>
          </a:p>
          <a:p>
            <a:r>
              <a:rPr lang="en-US" dirty="0">
                <a:latin typeface="Century Schoolbook" panose="02040604050505020304" pitchFamily="18" charset="0"/>
              </a:rPr>
              <a:t>Secure Authentication Protocols: Deploy secure authentication protocols like OAuth 2.0 or OpenID Connect to ensure secure access to systems and services.</a:t>
            </a:r>
          </a:p>
          <a:p>
            <a:r>
              <a:rPr lang="en-US" dirty="0">
                <a:latin typeface="Century Schoolbook" panose="02040604050505020304" pitchFamily="18" charset="0"/>
              </a:rPr>
              <a:t>Access Control Lists (ACLs): Implement ACLs to control access to resources based on user roles and permissions.</a:t>
            </a:r>
          </a:p>
          <a:p>
            <a:r>
              <a:rPr lang="en-US" dirty="0">
                <a:latin typeface="Century Schoolbook" panose="02040604050505020304" pitchFamily="18" charset="0"/>
              </a:rPr>
              <a:t>Firewalls: Use firewalls to monitor and control incoming and outgoing network traffic based on predetermined security rules.</a:t>
            </a:r>
          </a:p>
          <a:p>
            <a:r>
              <a:rPr lang="en-US" dirty="0">
                <a:latin typeface="Century Schoolbook" panose="02040604050505020304" pitchFamily="18" charset="0"/>
              </a:rPr>
              <a:t>Intrusion Detection Systems (IDS): Deploy IDS to detect and respond to potential security threats in real-time.</a:t>
            </a:r>
          </a:p>
          <a:p>
            <a:r>
              <a:rPr lang="en-US" dirty="0">
                <a:latin typeface="Century Schoolbook" panose="02040604050505020304" pitchFamily="18" charset="0"/>
              </a:rPr>
              <a:t>Endpoint Protection: Utilize endpoint protection solutions such as antivirus software and host-based intrusion detection systems to safeguard individual devices.</a:t>
            </a:r>
            <a:endParaRPr lang="en-IN" dirty="0">
              <a:latin typeface="Century Schoolbook" panose="02040604050505020304" pitchFamily="18" charset="0"/>
            </a:endParaRPr>
          </a:p>
        </p:txBody>
      </p:sp>
    </p:spTree>
    <p:extLst>
      <p:ext uri="{BB962C8B-B14F-4D97-AF65-F5344CB8AC3E}">
        <p14:creationId xmlns:p14="http://schemas.microsoft.com/office/powerpoint/2010/main" val="3039102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A34B2-9D09-8D26-566F-CF0BFB4A77C6}"/>
              </a:ext>
            </a:extLst>
          </p:cNvPr>
          <p:cNvSpPr>
            <a:spLocks noGrp="1"/>
          </p:cNvSpPr>
          <p:nvPr>
            <p:ph type="title"/>
          </p:nvPr>
        </p:nvSpPr>
        <p:spPr>
          <a:xfrm>
            <a:off x="1589314" y="639315"/>
            <a:ext cx="8610600" cy="1293028"/>
          </a:xfrm>
        </p:spPr>
        <p:txBody>
          <a:bodyPr/>
          <a:lstStyle/>
          <a:p>
            <a:pPr algn="ctr"/>
            <a:r>
              <a:rPr lang="en-US" b="1" i="1" dirty="0">
                <a:solidFill>
                  <a:srgbClr val="00B050"/>
                </a:solidFill>
                <a:latin typeface="Algerian" panose="04020705040A02060702" pitchFamily="82" charset="0"/>
              </a:rPr>
              <a:t>result</a:t>
            </a:r>
            <a:endParaRPr lang="en-IN" b="1" i="1" dirty="0">
              <a:solidFill>
                <a:srgbClr val="00B05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B6C8CBAF-87EF-AB42-27A6-075E636EC5C4}"/>
              </a:ext>
            </a:extLst>
          </p:cNvPr>
          <p:cNvSpPr>
            <a:spLocks noGrp="1"/>
          </p:cNvSpPr>
          <p:nvPr>
            <p:ph idx="1"/>
          </p:nvPr>
        </p:nvSpPr>
        <p:spPr/>
        <p:txBody>
          <a:bodyPr/>
          <a:lstStyle/>
          <a:p>
            <a:r>
              <a:rPr lang="en-US" dirty="0">
                <a:latin typeface="Century Schoolbook" panose="02040604050505020304" pitchFamily="18" charset="0"/>
              </a:rPr>
              <a:t>Cybersecurity is crucial because it safeguards all types of data against theft and loss. </a:t>
            </a:r>
          </a:p>
          <a:p>
            <a:r>
              <a:rPr lang="en-US" dirty="0">
                <a:latin typeface="Century Schoolbook" panose="02040604050505020304" pitchFamily="18" charset="0"/>
              </a:rPr>
              <a:t>Sensitive data, protected health information (PHI), personally identifiable information (PII), intellectual property, personal information, data, and government and business information systems are all included</a:t>
            </a:r>
            <a:r>
              <a:rPr lang="en-US" dirty="0"/>
              <a:t>.</a:t>
            </a:r>
            <a:endParaRPr lang="en-IN" dirty="0"/>
          </a:p>
        </p:txBody>
      </p:sp>
    </p:spTree>
    <p:extLst>
      <p:ext uri="{BB962C8B-B14F-4D97-AF65-F5344CB8AC3E}">
        <p14:creationId xmlns:p14="http://schemas.microsoft.com/office/powerpoint/2010/main" val="3702836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EC7586-60C8-D772-EFD6-BA3B96ED8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4831190-CF03-FD18-766A-C7E59A547DB9}"/>
              </a:ext>
            </a:extLst>
          </p:cNvPr>
          <p:cNvSpPr>
            <a:spLocks noGrp="1"/>
          </p:cNvSpPr>
          <p:nvPr>
            <p:ph type="title"/>
          </p:nvPr>
        </p:nvSpPr>
        <p:spPr>
          <a:xfrm>
            <a:off x="1541417" y="436938"/>
            <a:ext cx="7458891" cy="1293028"/>
          </a:xfrm>
        </p:spPr>
        <p:txBody>
          <a:bodyPr>
            <a:normAutofit/>
          </a:bodyPr>
          <a:lstStyle/>
          <a:p>
            <a:pPr algn="ctr"/>
            <a:r>
              <a:rPr lang="en-US" sz="6000" b="1" i="1" dirty="0">
                <a:solidFill>
                  <a:srgbClr val="00B050"/>
                </a:solidFill>
                <a:latin typeface="Algerian" panose="04020705040A02060702" pitchFamily="82" charset="0"/>
              </a:rPr>
              <a:t>conclusion</a:t>
            </a:r>
            <a:endParaRPr lang="en-IN" sz="6000" b="1" i="1" dirty="0">
              <a:solidFill>
                <a:srgbClr val="00B05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1F0713E5-9497-0E5F-3564-7FED382DF7F1}"/>
              </a:ext>
            </a:extLst>
          </p:cNvPr>
          <p:cNvSpPr>
            <a:spLocks noGrp="1"/>
          </p:cNvSpPr>
          <p:nvPr>
            <p:ph idx="1"/>
          </p:nvPr>
        </p:nvSpPr>
        <p:spPr/>
        <p:txBody>
          <a:bodyPr/>
          <a:lstStyle/>
          <a:p>
            <a:r>
              <a:rPr lang="en-US" dirty="0">
                <a:solidFill>
                  <a:schemeClr val="bg1"/>
                </a:solidFill>
              </a:rPr>
              <a:t>The conclusion for a discussion on security hacking would typically emphasize the importance of proactive measures to prevent hacking, such as robust cybersecurity protocols, regular system updates, employee training on security awareness, and the implementation of intrusion detection systems.</a:t>
            </a:r>
          </a:p>
          <a:p>
            <a:r>
              <a:rPr lang="en-US" dirty="0">
                <a:solidFill>
                  <a:schemeClr val="bg1"/>
                </a:solidFill>
              </a:rPr>
              <a:t> Additionally, it would underscore the need for constant vigilance and adaptation in the face of evolving hacking techniques and technologies. </a:t>
            </a:r>
          </a:p>
          <a:p>
            <a:r>
              <a:rPr lang="en-US" dirty="0">
                <a:solidFill>
                  <a:schemeClr val="bg1"/>
                </a:solidFill>
              </a:rPr>
              <a:t>Ultimately, a multi-layered approach that combines technological solutions with human vigilance is crucial in mitigating the risks posed by hacking and safeguarding sensitive information and systems</a:t>
            </a:r>
            <a:r>
              <a:rPr lang="en-US" dirty="0"/>
              <a:t>.</a:t>
            </a:r>
            <a:endParaRPr lang="en-IN" dirty="0"/>
          </a:p>
        </p:txBody>
      </p:sp>
    </p:spTree>
    <p:extLst>
      <p:ext uri="{BB962C8B-B14F-4D97-AF65-F5344CB8AC3E}">
        <p14:creationId xmlns:p14="http://schemas.microsoft.com/office/powerpoint/2010/main" val="449434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BFD980-F581-BA73-CBEA-46DBBF7BD7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353"/>
            <a:ext cx="12192000" cy="6839647"/>
          </a:xfrm>
          <a:prstGeom prst="rect">
            <a:avLst/>
          </a:prstGeom>
        </p:spPr>
      </p:pic>
      <p:sp>
        <p:nvSpPr>
          <p:cNvPr id="2" name="Title 1">
            <a:extLst>
              <a:ext uri="{FF2B5EF4-FFF2-40B4-BE49-F238E27FC236}">
                <a16:creationId xmlns:a16="http://schemas.microsoft.com/office/drawing/2014/main" id="{C499D2BF-3681-D80E-2510-2ECEA903A45D}"/>
              </a:ext>
            </a:extLst>
          </p:cNvPr>
          <p:cNvSpPr>
            <a:spLocks noGrp="1"/>
          </p:cNvSpPr>
          <p:nvPr>
            <p:ph type="title"/>
          </p:nvPr>
        </p:nvSpPr>
        <p:spPr>
          <a:xfrm>
            <a:off x="697775" y="-241468"/>
            <a:ext cx="10430690" cy="1913513"/>
          </a:xfrm>
        </p:spPr>
        <p:txBody>
          <a:bodyPr/>
          <a:lstStyle/>
          <a:p>
            <a:pPr algn="ctr"/>
            <a:r>
              <a:rPr lang="en-US" b="1" i="1" dirty="0">
                <a:solidFill>
                  <a:srgbClr val="00B050"/>
                </a:solidFill>
                <a:latin typeface="Algerian" panose="04020705040A02060702" pitchFamily="82" charset="0"/>
              </a:rPr>
              <a:t>Future scope</a:t>
            </a:r>
            <a:endParaRPr lang="en-IN" b="1" i="1" dirty="0">
              <a:solidFill>
                <a:srgbClr val="00B05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6D496609-4CEE-8E00-E816-10DDC267C8E9}"/>
              </a:ext>
            </a:extLst>
          </p:cNvPr>
          <p:cNvSpPr>
            <a:spLocks noGrp="1"/>
          </p:cNvSpPr>
          <p:nvPr>
            <p:ph idx="1"/>
          </p:nvPr>
        </p:nvSpPr>
        <p:spPr>
          <a:xfrm>
            <a:off x="650967" y="2290712"/>
            <a:ext cx="10820400" cy="4024125"/>
          </a:xfrm>
        </p:spPr>
        <p:txBody>
          <a:bodyPr>
            <a:normAutofit/>
          </a:bodyPr>
          <a:lstStyle/>
          <a:p>
            <a:r>
              <a:rPr lang="en-US" sz="2000" b="1" i="1" dirty="0">
                <a:solidFill>
                  <a:schemeClr val="bg1"/>
                </a:solidFill>
                <a:latin typeface="Century Schoolbook" panose="02040604050505020304" pitchFamily="18" charset="0"/>
              </a:rPr>
              <a:t>AI-Powered Attacks- As artificial intelligence (AI) and machine learning (ML) become more prevalent, hackers may leverage these technologies to develop more sophisticated and automated attack techniques, such as AI-powered malware and targeted phishing attacks.</a:t>
            </a:r>
          </a:p>
          <a:p>
            <a:r>
              <a:rPr lang="en-US" sz="2000" b="1" i="1" dirty="0">
                <a:solidFill>
                  <a:schemeClr val="bg1"/>
                </a:solidFill>
                <a:latin typeface="Century Schoolbook" panose="02040604050505020304" pitchFamily="18" charset="0"/>
              </a:rPr>
              <a:t>IoT Exploitation- With the proliferation of Internet of Things (IoT) devices, there's a growing attack surface for hackers to exploit.</a:t>
            </a:r>
          </a:p>
          <a:p>
            <a:r>
              <a:rPr lang="en-US" sz="2000" b="1" i="1" dirty="0">
                <a:solidFill>
                  <a:schemeClr val="bg1"/>
                </a:solidFill>
                <a:latin typeface="Century Schoolbook" panose="02040604050505020304" pitchFamily="18" charset="0"/>
              </a:rPr>
              <a:t> Future hacking efforts may focus on compromising IoT devices for purposes such as data theft, surveillance, or launching large-scale botnet attacks.</a:t>
            </a:r>
            <a:endParaRPr lang="en-IN" sz="2000" b="1" i="1" dirty="0">
              <a:solidFill>
                <a:schemeClr val="bg1"/>
              </a:solidFill>
              <a:latin typeface="Century Schoolbook" panose="02040604050505020304" pitchFamily="18" charset="0"/>
            </a:endParaRPr>
          </a:p>
        </p:txBody>
      </p:sp>
    </p:spTree>
    <p:extLst>
      <p:ext uri="{BB962C8B-B14F-4D97-AF65-F5344CB8AC3E}">
        <p14:creationId xmlns:p14="http://schemas.microsoft.com/office/powerpoint/2010/main" val="108466262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63</TotalTime>
  <Words>845</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Algerian</vt:lpstr>
      <vt:lpstr>Arial</vt:lpstr>
      <vt:lpstr>Bahnschrift SemiBold Condensed</vt:lpstr>
      <vt:lpstr>Century Gothic</vt:lpstr>
      <vt:lpstr>Century Schoolbook</vt:lpstr>
      <vt:lpstr>Goudy Stout</vt:lpstr>
      <vt:lpstr>Vapor Trail</vt:lpstr>
      <vt:lpstr>   Security                     Hacking</vt:lpstr>
      <vt:lpstr>Outline  .problem statement (should not  include solution)  . Proposd system /solution   . System Develoment Approch ( Technology used)   . Algorithm &amp; Deployment   . Result { output image}  . Conclusion   . Future scope  . References </vt:lpstr>
      <vt:lpstr>Problem statement  </vt:lpstr>
      <vt:lpstr>Proposed solution</vt:lpstr>
      <vt:lpstr>System apporoch</vt:lpstr>
      <vt:lpstr>Algorithm &amp; deployment</vt:lpstr>
      <vt:lpstr>result</vt:lpstr>
      <vt:lpstr>conclusion</vt:lpstr>
      <vt:lpstr>Future scope</vt:lpstr>
      <vt:lpstr>reference</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Security                     Hacking</dc:title>
  <dc:creator>mohanraj</dc:creator>
  <cp:lastModifiedBy>mohanraj</cp:lastModifiedBy>
  <cp:revision>1</cp:revision>
  <dcterms:created xsi:type="dcterms:W3CDTF">2024-04-02T09:00:38Z</dcterms:created>
  <dcterms:modified xsi:type="dcterms:W3CDTF">2024-04-02T10:04:22Z</dcterms:modified>
</cp:coreProperties>
</file>