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2"/>
  </p:notesMasterIdLst>
  <p:sldIdLst>
    <p:sldId id="266" r:id="rId2"/>
    <p:sldId id="256" r:id="rId3"/>
    <p:sldId id="257" r:id="rId4"/>
    <p:sldId id="258" r:id="rId5"/>
    <p:sldId id="259" r:id="rId6"/>
    <p:sldId id="260" r:id="rId7"/>
    <p:sldId id="261" r:id="rId8"/>
    <p:sldId id="262" r:id="rId9"/>
    <p:sldId id="263" r:id="rId10"/>
    <p:sldId id="264" r:id="rId11"/>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565525" cy="7334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660900" y="0"/>
            <a:ext cx="3567113" cy="733425"/>
          </a:xfrm>
          <a:prstGeom prst="rect">
            <a:avLst/>
          </a:prstGeom>
        </p:spPr>
        <p:txBody>
          <a:bodyPr vert="horz" lIns="91440" tIns="45720" rIns="91440" bIns="45720" rtlCol="0"/>
          <a:lstStyle>
            <a:lvl1pPr algn="r">
              <a:defRPr sz="1200"/>
            </a:lvl1pPr>
          </a:lstStyle>
          <a:p>
            <a:fld id="{3BDF18BC-AE22-0A46-BA95-6AE46A620C43}" type="datetimeFigureOut">
              <a:rPr lang="en-US" smtClean="0"/>
              <a:t>4/16/2024</a:t>
            </a:fld>
            <a:endParaRPr lang="en-US"/>
          </a:p>
        </p:txBody>
      </p:sp>
      <p:sp>
        <p:nvSpPr>
          <p:cNvPr id="4" name="Slide Image Placeholder 3"/>
          <p:cNvSpPr>
            <a:spLocks noGrp="1" noRot="1" noChangeAspect="1"/>
          </p:cNvSpPr>
          <p:nvPr>
            <p:ph type="sldImg" idx="2"/>
          </p:nvPr>
        </p:nvSpPr>
        <p:spPr>
          <a:xfrm>
            <a:off x="-273050" y="1828800"/>
            <a:ext cx="8775700" cy="49371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822325" y="7040563"/>
            <a:ext cx="6584950" cy="576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3896975"/>
            <a:ext cx="3565525" cy="7334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660900" y="13896975"/>
            <a:ext cx="3567113" cy="733425"/>
          </a:xfrm>
          <a:prstGeom prst="rect">
            <a:avLst/>
          </a:prstGeom>
        </p:spPr>
        <p:txBody>
          <a:bodyPr vert="horz" lIns="91440" tIns="45720" rIns="91440" bIns="45720" rtlCol="0" anchor="b"/>
          <a:lstStyle>
            <a:lvl1pPr algn="r">
              <a:defRPr sz="1200"/>
            </a:lvl1pPr>
          </a:lstStyle>
          <a:p>
            <a:fld id="{5835FD65-5BEC-1046-AB63-56C3CC1ED141}" type="slidenum">
              <a:rPr lang="en-US" smtClean="0"/>
              <a:t>‹#›</a:t>
            </a:fld>
            <a:endParaRPr lang="en-US"/>
          </a:p>
        </p:txBody>
      </p:sp>
    </p:spTree>
    <p:extLst>
      <p:ext uri="{BB962C8B-B14F-4D97-AF65-F5344CB8AC3E}">
        <p14:creationId xmlns:p14="http://schemas.microsoft.com/office/powerpoint/2010/main" val="30717342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 /><Relationship Id="rId1" Type="http://schemas.openxmlformats.org/officeDocument/2006/relationships/slideLayout" Target="../slideLayouts/slideLayout1.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0.xml" /><Relationship Id="rId1" Type="http://schemas.openxmlformats.org/officeDocument/2006/relationships/slideLayout" Target="../slideLayouts/slideLayout1.xml" /><Relationship Id="rId6" Type="http://schemas.openxmlformats.org/officeDocument/2006/relationships/hyperlink" Target="https://csrc.nist.gov/publications/detail/sp/800-177/final" TargetMode="External" /><Relationship Id="rId5" Type="http://schemas.openxmlformats.org/officeDocument/2006/relationships/hyperlink" Target="https://apwg.org/trendsreports/" TargetMode="External" /><Relationship Id="rId4" Type="http://schemas.openxmlformats.org/officeDocument/2006/relationships/hyperlink" Target="https://www.verizon.com/business/resources/reports/dbir/" TargetMode="External" /></Relationships>
</file>

<file path=ppt/slides/_rels/slide2.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3.xml" /><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5.xml" /><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6.xml" /><Relationship Id="rId1" Type="http://schemas.openxmlformats.org/officeDocument/2006/relationships/slideLayout" Target="../slideLayouts/slideLayout1.xml" /><Relationship Id="rId6" Type="http://schemas.openxmlformats.org/officeDocument/2006/relationships/image" Target="../media/image4.png" /><Relationship Id="rId5" Type="http://schemas.openxmlformats.org/officeDocument/2006/relationships/image" Target="../media/image3.png" /><Relationship Id="rId4" Type="http://schemas.openxmlformats.org/officeDocument/2006/relationships/image" Target="../media/image2.png"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7.xml" /><Relationship Id="rId1" Type="http://schemas.openxmlformats.org/officeDocument/2006/relationships/slideLayout" Target="../slideLayouts/slideLayout1.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9.xml" /><Relationship Id="rId1" Type="http://schemas.openxmlformats.org/officeDocument/2006/relationships/slideLayout" Target="../slideLayouts/slideLayout1.xml" /><Relationship Id="rId5" Type="http://schemas.openxmlformats.org/officeDocument/2006/relationships/image" Target="../media/image6.png" /><Relationship Id="rId4"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9144000" cy="8229600"/>
          </a:xfrm>
          <a:prstGeom prst="rect">
            <a:avLst/>
          </a:prstGeom>
          <a:noFill/>
          <a:ln/>
        </p:spPr>
      </p:sp>
      <p:sp>
        <p:nvSpPr>
          <p:cNvPr id="5" name="Text 1"/>
          <p:cNvSpPr/>
          <p:nvPr/>
        </p:nvSpPr>
        <p:spPr>
          <a:xfrm>
            <a:off x="4409599" y="261502"/>
            <a:ext cx="7477601" cy="958215"/>
          </a:xfrm>
          <a:prstGeom prst="rect">
            <a:avLst/>
          </a:prstGeom>
          <a:noFill/>
          <a:ln/>
        </p:spPr>
        <p:txBody>
          <a:bodyPr wrap="none" rtlCol="0" anchor="t"/>
          <a:lstStyle/>
          <a:p>
            <a:pPr marL="0" indent="0">
              <a:lnSpc>
                <a:spcPts val="7545"/>
              </a:lnSpc>
              <a:buNone/>
            </a:pPr>
            <a:r>
              <a:rPr lang="en-US" sz="6036" dirty="0">
                <a:solidFill>
                  <a:srgbClr val="FAEBEB"/>
                </a:solidFill>
                <a:latin typeface="Dela Gothic One" pitchFamily="34" charset="0"/>
                <a:ea typeface="Dela Gothic One" pitchFamily="34" charset="-122"/>
                <a:cs typeface="Dela Gothic One" pitchFamily="34" charset="-120"/>
              </a:rPr>
              <a:t>Email Phishing</a:t>
            </a:r>
            <a:endParaRPr lang="en-US" sz="6036" dirty="0"/>
          </a:p>
        </p:txBody>
      </p:sp>
      <p:sp>
        <p:nvSpPr>
          <p:cNvPr id="7" name="Text 2">
            <a:extLst>
              <a:ext uri="{FF2B5EF4-FFF2-40B4-BE49-F238E27FC236}">
                <a16:creationId xmlns:a16="http://schemas.microsoft.com/office/drawing/2014/main" id="{1C07DB38-9E62-7CC3-F3A5-695635B0D9B6}"/>
              </a:ext>
            </a:extLst>
          </p:cNvPr>
          <p:cNvSpPr/>
          <p:nvPr/>
        </p:nvSpPr>
        <p:spPr>
          <a:xfrm>
            <a:off x="3576399" y="3212830"/>
            <a:ext cx="7477601" cy="3198614"/>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 Presented By</a:t>
            </a:r>
          </a:p>
          <a:p>
            <a:pPr marL="0" indent="0">
              <a:lnSpc>
                <a:spcPts val="2799"/>
              </a:lnSpc>
              <a:buNone/>
            </a:pPr>
            <a:r>
              <a:rPr lang="en-US" sz="1750" dirty="0">
                <a:solidFill>
                  <a:srgbClr val="FFE5E5"/>
                </a:solidFill>
                <a:latin typeface="DM Sans" pitchFamily="34" charset="0"/>
              </a:rPr>
              <a:t>                      </a:t>
            </a:r>
          </a:p>
          <a:p>
            <a:pPr marL="0" indent="0">
              <a:lnSpc>
                <a:spcPts val="2799"/>
              </a:lnSpc>
              <a:buNone/>
            </a:pPr>
            <a:r>
              <a:rPr lang="en-US" sz="1750" dirty="0">
                <a:solidFill>
                  <a:srgbClr val="FFE5E5"/>
                </a:solidFill>
                <a:latin typeface="DM Sans" pitchFamily="34" charset="0"/>
              </a:rPr>
              <a:t>                          I.DEVA</a:t>
            </a:r>
          </a:p>
          <a:p>
            <a:pPr marL="0" indent="0">
              <a:lnSpc>
                <a:spcPts val="2799"/>
              </a:lnSpc>
              <a:buNone/>
            </a:pPr>
            <a:r>
              <a:rPr lang="en-US" sz="1750" dirty="0">
                <a:solidFill>
                  <a:srgbClr val="FFE5E5"/>
                </a:solidFill>
                <a:latin typeface="DM Sans" pitchFamily="34" charset="0"/>
              </a:rPr>
              <a:t>                          B.E COMPUTER SCIENCE &amp; ENGINEERING</a:t>
            </a:r>
          </a:p>
          <a:p>
            <a:pPr marL="0" indent="0">
              <a:lnSpc>
                <a:spcPts val="2799"/>
              </a:lnSpc>
              <a:buNone/>
            </a:pPr>
            <a:r>
              <a:rPr lang="en-US" sz="1750" dirty="0">
                <a:solidFill>
                  <a:srgbClr val="FFE5E5"/>
                </a:solidFill>
                <a:latin typeface="DM Sans" pitchFamily="34" charset="0"/>
              </a:rPr>
              <a:t>.                         THE KAVERY ENGINEERING COLLEGE </a:t>
            </a:r>
            <a:endParaRPr lang="en-US" sz="1750" dirty="0"/>
          </a:p>
        </p:txBody>
      </p:sp>
    </p:spTree>
    <p:extLst>
      <p:ext uri="{BB962C8B-B14F-4D97-AF65-F5344CB8AC3E}">
        <p14:creationId xmlns:p14="http://schemas.microsoft.com/office/powerpoint/2010/main" val="18496383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2168247"/>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References</a:t>
            </a:r>
            <a:endParaRPr lang="en-US" sz="4374" dirty="0"/>
          </a:p>
        </p:txBody>
      </p:sp>
      <p:sp>
        <p:nvSpPr>
          <p:cNvPr id="5" name="Text 2"/>
          <p:cNvSpPr/>
          <p:nvPr/>
        </p:nvSpPr>
        <p:spPr>
          <a:xfrm>
            <a:off x="2115622" y="3306961"/>
            <a:ext cx="10754558"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E5E5"/>
                </a:solidFill>
                <a:latin typeface="DM Sans" pitchFamily="34" charset="0"/>
                <a:ea typeface="DM Sans" pitchFamily="34" charset="-122"/>
                <a:cs typeface="DM Sans" pitchFamily="34" charset="-120"/>
              </a:rPr>
              <a:t>Verizon. (2022). 2022 Data Breach Investigations Report. </a:t>
            </a:r>
            <a:r>
              <a:rPr lang="en-US" sz="1750" u="sng" dirty="0">
                <a:solidFill>
                  <a:srgbClr val="C91313"/>
                </a:solidFill>
                <a:latin typeface="DM Sans" pitchFamily="34" charset="0"/>
                <a:ea typeface="DM Sans" pitchFamily="34" charset="-122"/>
                <a:cs typeface="DM Sans" pitchFamily="34" charset="-120"/>
                <a:hlinkClick r:id="rId4">
                  <a:extLst>
                    <a:ext uri="{A12FA001-AC4F-418D-AE19-62706E023703}">
                      <ahyp:hlinkClr xmlns:ahyp="http://schemas.microsoft.com/office/drawing/2018/hyperlinkcolor" val="tx"/>
                    </a:ext>
                  </a:extLst>
                </a:hlinkClick>
              </a:rPr>
              <a:t>https://www.verizon.com/business/resources/reports/dbir/</a:t>
            </a:r>
            <a:endParaRPr lang="en-US" sz="1750" dirty="0"/>
          </a:p>
        </p:txBody>
      </p:sp>
      <p:sp>
        <p:nvSpPr>
          <p:cNvPr id="6" name="Text 3"/>
          <p:cNvSpPr/>
          <p:nvPr/>
        </p:nvSpPr>
        <p:spPr>
          <a:xfrm>
            <a:off x="2115622" y="4106585"/>
            <a:ext cx="10754558" cy="355402"/>
          </a:xfrm>
          <a:prstGeom prst="rect">
            <a:avLst/>
          </a:prstGeom>
          <a:noFill/>
          <a:ln/>
        </p:spPr>
        <p:txBody>
          <a:bodyPr wrap="none" rtlCol="0" anchor="t"/>
          <a:lstStyle/>
          <a:p>
            <a:pPr marL="342900" indent="-342900" algn="l">
              <a:lnSpc>
                <a:spcPts val="2799"/>
              </a:lnSpc>
              <a:buSzPct val="100000"/>
              <a:buChar char="•"/>
            </a:pPr>
            <a:r>
              <a:rPr lang="en-US" sz="1750" dirty="0">
                <a:solidFill>
                  <a:srgbClr val="FFE5E5"/>
                </a:solidFill>
                <a:latin typeface="DM Sans" pitchFamily="34" charset="0"/>
                <a:ea typeface="DM Sans" pitchFamily="34" charset="-122"/>
                <a:cs typeface="DM Sans" pitchFamily="34" charset="-120"/>
              </a:rPr>
              <a:t>APWG. (2022). Phishing Activity Trends Report. </a:t>
            </a:r>
            <a:r>
              <a:rPr lang="en-US" sz="1750" u="sng" dirty="0">
                <a:solidFill>
                  <a:srgbClr val="C91313"/>
                </a:solidFill>
                <a:latin typeface="DM Sans" pitchFamily="34" charset="0"/>
                <a:ea typeface="DM Sans" pitchFamily="34" charset="-122"/>
                <a:cs typeface="DM Sans" pitchFamily="34" charset="-120"/>
                <a:hlinkClick r:id="rId5">
                  <a:extLst>
                    <a:ext uri="{A12FA001-AC4F-418D-AE19-62706E023703}">
                      <ahyp:hlinkClr xmlns:ahyp="http://schemas.microsoft.com/office/drawing/2018/hyperlinkcolor" val="tx"/>
                    </a:ext>
                  </a:extLst>
                </a:hlinkClick>
              </a:rPr>
              <a:t>https://apwg.org/trendsreports/</a:t>
            </a:r>
            <a:endParaRPr lang="en-US" sz="1750" dirty="0"/>
          </a:p>
        </p:txBody>
      </p:sp>
      <p:sp>
        <p:nvSpPr>
          <p:cNvPr id="7" name="Text 4"/>
          <p:cNvSpPr/>
          <p:nvPr/>
        </p:nvSpPr>
        <p:spPr>
          <a:xfrm>
            <a:off x="2115622" y="4550807"/>
            <a:ext cx="10754558"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E5E5"/>
                </a:solidFill>
                <a:latin typeface="DM Sans" pitchFamily="34" charset="0"/>
                <a:ea typeface="DM Sans" pitchFamily="34" charset="-122"/>
                <a:cs typeface="DM Sans" pitchFamily="34" charset="-120"/>
              </a:rPr>
              <a:t>NIST. (2016). NIST Special Publication 800-177: Trustworthy Email. </a:t>
            </a:r>
            <a:r>
              <a:rPr lang="en-US" sz="1750" u="sng" dirty="0">
                <a:solidFill>
                  <a:srgbClr val="C91313"/>
                </a:solidFill>
                <a:latin typeface="DM Sans" pitchFamily="34" charset="0"/>
                <a:ea typeface="DM Sans" pitchFamily="34" charset="-122"/>
                <a:cs typeface="DM Sans" pitchFamily="34" charset="-120"/>
                <a:hlinkClick r:id="rId6">
                  <a:extLst>
                    <a:ext uri="{A12FA001-AC4F-418D-AE19-62706E023703}">
                      <ahyp:hlinkClr xmlns:ahyp="http://schemas.microsoft.com/office/drawing/2018/hyperlinkcolor" val="tx"/>
                    </a:ext>
                  </a:extLst>
                </a:hlinkClick>
              </a:rPr>
              <a:t>https://csrc.nist.gov/publications/detail/sp/800-177/final</a:t>
            </a:r>
            <a:endParaRPr lang="en-US" sz="1750" dirty="0"/>
          </a:p>
        </p:txBody>
      </p:sp>
      <p:sp>
        <p:nvSpPr>
          <p:cNvPr id="8" name="Text 5"/>
          <p:cNvSpPr/>
          <p:nvPr/>
        </p:nvSpPr>
        <p:spPr>
          <a:xfrm>
            <a:off x="2115622" y="5350431"/>
            <a:ext cx="10754558" cy="710803"/>
          </a:xfrm>
          <a:prstGeom prst="rect">
            <a:avLst/>
          </a:prstGeom>
          <a:noFill/>
          <a:ln/>
        </p:spPr>
        <p:txBody>
          <a:bodyPr wrap="square" rtlCol="0" anchor="t"/>
          <a:lstStyle/>
          <a:p>
            <a:pPr marL="342900" indent="-342900" algn="l">
              <a:lnSpc>
                <a:spcPts val="2799"/>
              </a:lnSpc>
              <a:buSzPct val="100000"/>
              <a:buChar char="•"/>
            </a:pPr>
            <a:r>
              <a:rPr lang="en-US" sz="1750" dirty="0">
                <a:solidFill>
                  <a:srgbClr val="FFE5E5"/>
                </a:solidFill>
                <a:latin typeface="DM Sans" pitchFamily="34" charset="0"/>
                <a:ea typeface="DM Sans" pitchFamily="34" charset="-122"/>
                <a:cs typeface="DM Sans" pitchFamily="34" charset="-120"/>
              </a:rPr>
              <a:t>FBI. (2022). Internet Crime Complaint Center (IC3) 2021 Report. https://www.ic3.gov/Media/PDF/AnnualReport/2021_IC3Report.pdf</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9144000" cy="8229600"/>
          </a:xfrm>
          <a:prstGeom prst="rect">
            <a:avLst/>
          </a:prstGeom>
          <a:solidFill>
            <a:srgbClr val="0A0A0A">
              <a:alpha val="75000"/>
            </a:srgbClr>
          </a:solidFill>
          <a:ln/>
        </p:spPr>
      </p:sp>
      <p:sp>
        <p:nvSpPr>
          <p:cNvPr id="5" name="Text 1"/>
          <p:cNvSpPr/>
          <p:nvPr/>
        </p:nvSpPr>
        <p:spPr>
          <a:xfrm>
            <a:off x="833199" y="1550313"/>
            <a:ext cx="7477601" cy="958215"/>
          </a:xfrm>
          <a:prstGeom prst="rect">
            <a:avLst/>
          </a:prstGeom>
          <a:noFill/>
          <a:ln/>
        </p:spPr>
        <p:txBody>
          <a:bodyPr wrap="none" rtlCol="0" anchor="t"/>
          <a:lstStyle/>
          <a:p>
            <a:pPr marL="0" indent="0">
              <a:lnSpc>
                <a:spcPts val="7545"/>
              </a:lnSpc>
              <a:buNone/>
            </a:pPr>
            <a:r>
              <a:rPr lang="en-US" sz="6036" dirty="0">
                <a:solidFill>
                  <a:srgbClr val="FAEBEB"/>
                </a:solidFill>
                <a:latin typeface="Dela Gothic One" pitchFamily="34" charset="0"/>
                <a:ea typeface="Dela Gothic One" pitchFamily="34" charset="-122"/>
                <a:cs typeface="Dela Gothic One" pitchFamily="34" charset="-120"/>
              </a:rPr>
              <a:t>Email Phishing</a:t>
            </a:r>
            <a:endParaRPr lang="en-US" sz="6036" dirty="0"/>
          </a:p>
        </p:txBody>
      </p:sp>
      <p:sp>
        <p:nvSpPr>
          <p:cNvPr id="6" name="Text 2"/>
          <p:cNvSpPr/>
          <p:nvPr/>
        </p:nvSpPr>
        <p:spPr>
          <a:xfrm>
            <a:off x="833199" y="2841784"/>
            <a:ext cx="7477601" cy="3198614"/>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 Email phishing is a type of cybercrime where fraudsters send deceptive emails to trick recipients into revealing sensitive information or performing actions that benefit the attacker. These scams often impersonate legitimate businesses, authorities, or individuals to gain the victim's trust and exploit their vulnerability. Phishing emails can lead to financial losses, identity theft, and other serious consequences if the recipient falls for the scam. Understanding the tactics used in email phishing is crucial for protecting oneself and others from these harmful attacks.</a:t>
            </a: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6319599" y="1823918"/>
            <a:ext cx="6499622"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Problem Statement</a:t>
            </a:r>
            <a:endParaRPr lang="en-US" sz="4374" dirty="0"/>
          </a:p>
        </p:txBody>
      </p:sp>
      <p:sp>
        <p:nvSpPr>
          <p:cNvPr id="6" name="Text 2"/>
          <p:cNvSpPr/>
          <p:nvPr/>
        </p:nvSpPr>
        <p:spPr>
          <a:xfrm>
            <a:off x="6319599" y="2851547"/>
            <a:ext cx="7477601" cy="3554016"/>
          </a:xfrm>
          <a:prstGeom prst="rect">
            <a:avLst/>
          </a:prstGeom>
          <a:noFill/>
          <a:ln/>
        </p:spPr>
        <p:txBody>
          <a:bodyPr wrap="square" rtlCol="0" anchor="t"/>
          <a:lstStyle/>
          <a:p>
            <a:pPr marL="0" indent="0">
              <a:lnSpc>
                <a:spcPts val="2799"/>
              </a:lnSpc>
              <a:buNone/>
            </a:pPr>
            <a:r>
              <a:rPr lang="en-US" sz="1750" dirty="0">
                <a:solidFill>
                  <a:srgbClr val="FFE5E5"/>
                </a:solidFill>
                <a:latin typeface="DM Sans" pitchFamily="34" charset="0"/>
                <a:ea typeface="DM Sans" pitchFamily="34" charset="-122"/>
                <a:cs typeface="DM Sans" pitchFamily="34" charset="-120"/>
              </a:rPr>
              <a:t> The primary problem with email phishing is the ease with which cybercriminals can target a large number of victims with minimal effort. Phishing scams leverage the inherent trust people have in email communications and take advantage of their desire to be helpful or responsive. Attackers can quickly create and send thousands of fake emails, and even a small percentage of victims falling for the scam can result in significant financial and reputational damage. Additionally, the rise of sophisticated social engineering techniques and the increasing complexity of phishing emails make it challenging for individuals and organizations to consistently identify and prevent these attacks.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977628" y="587812"/>
            <a:ext cx="8601789" cy="667107"/>
          </a:xfrm>
          <a:prstGeom prst="rect">
            <a:avLst/>
          </a:prstGeom>
          <a:noFill/>
          <a:ln/>
        </p:spPr>
        <p:txBody>
          <a:bodyPr wrap="none" rtlCol="0" anchor="t"/>
          <a:lstStyle/>
          <a:p>
            <a:pPr marL="0" indent="0">
              <a:lnSpc>
                <a:spcPts val="5253"/>
              </a:lnSpc>
              <a:buNone/>
            </a:pPr>
            <a:r>
              <a:rPr lang="en-US" sz="4203" dirty="0">
                <a:solidFill>
                  <a:srgbClr val="FAEBEB"/>
                </a:solidFill>
                <a:latin typeface="Dela Gothic One" pitchFamily="34" charset="0"/>
                <a:ea typeface="Dela Gothic One" pitchFamily="34" charset="-122"/>
                <a:cs typeface="Dela Gothic One" pitchFamily="34" charset="-120"/>
              </a:rPr>
              <a:t>Proposed System/Solution</a:t>
            </a:r>
            <a:endParaRPr lang="en-US" sz="4203" dirty="0"/>
          </a:p>
        </p:txBody>
      </p:sp>
      <p:sp>
        <p:nvSpPr>
          <p:cNvPr id="5" name="Text 2"/>
          <p:cNvSpPr/>
          <p:nvPr/>
        </p:nvSpPr>
        <p:spPr>
          <a:xfrm>
            <a:off x="1977628" y="1788557"/>
            <a:ext cx="2668667" cy="333494"/>
          </a:xfrm>
          <a:prstGeom prst="rect">
            <a:avLst/>
          </a:prstGeom>
          <a:noFill/>
          <a:ln/>
        </p:spPr>
        <p:txBody>
          <a:bodyPr wrap="none" rtlCol="0" anchor="t"/>
          <a:lstStyle/>
          <a:p>
            <a:pPr marL="0" indent="0">
              <a:lnSpc>
                <a:spcPts val="2627"/>
              </a:lnSpc>
              <a:buNone/>
            </a:pPr>
            <a:r>
              <a:rPr lang="en-US" sz="2101" dirty="0">
                <a:solidFill>
                  <a:srgbClr val="FAEBEB"/>
                </a:solidFill>
                <a:latin typeface="Dela Gothic One" pitchFamily="34" charset="0"/>
                <a:ea typeface="Dela Gothic One" pitchFamily="34" charset="-122"/>
                <a:cs typeface="Dela Gothic One" pitchFamily="34" charset="-120"/>
              </a:rPr>
              <a:t>User Education</a:t>
            </a:r>
            <a:endParaRPr lang="en-US" sz="2101" dirty="0"/>
          </a:p>
        </p:txBody>
      </p:sp>
      <p:sp>
        <p:nvSpPr>
          <p:cNvPr id="6" name="Text 3"/>
          <p:cNvSpPr/>
          <p:nvPr/>
        </p:nvSpPr>
        <p:spPr>
          <a:xfrm>
            <a:off x="1977628" y="2335530"/>
            <a:ext cx="3210758" cy="4780598"/>
          </a:xfrm>
          <a:prstGeom prst="rect">
            <a:avLst/>
          </a:prstGeom>
          <a:noFill/>
          <a:ln/>
        </p:spPr>
        <p:txBody>
          <a:bodyPr wrap="square" rtlCol="0" anchor="t"/>
          <a:lstStyle/>
          <a:p>
            <a:pPr marL="0" indent="0">
              <a:lnSpc>
                <a:spcPts val="2690"/>
              </a:lnSpc>
              <a:buNone/>
            </a:pPr>
            <a:r>
              <a:rPr lang="en-US" sz="1681" dirty="0">
                <a:solidFill>
                  <a:srgbClr val="FFE5E5"/>
                </a:solidFill>
                <a:latin typeface="DM Sans" pitchFamily="34" charset="0"/>
                <a:ea typeface="DM Sans" pitchFamily="34" charset="-122"/>
                <a:cs typeface="DM Sans" pitchFamily="34" charset="-120"/>
              </a:rPr>
              <a:t>Comprehensive user education programs can help individuals recognize the warning signs of phishing emails and develop the necessary skills to identify and report suspicious messages. This includes teaching users to scrutinize email sender information, be wary of unsolicited requests for personal data, and verify the legitimacy of any links or attachments before interacting with them.</a:t>
            </a:r>
            <a:endParaRPr lang="en-US" sz="1681" dirty="0"/>
          </a:p>
        </p:txBody>
      </p:sp>
      <p:sp>
        <p:nvSpPr>
          <p:cNvPr id="7" name="Text 4"/>
          <p:cNvSpPr/>
          <p:nvPr/>
        </p:nvSpPr>
        <p:spPr>
          <a:xfrm>
            <a:off x="5716786" y="1788557"/>
            <a:ext cx="3210758" cy="666988"/>
          </a:xfrm>
          <a:prstGeom prst="rect">
            <a:avLst/>
          </a:prstGeom>
          <a:noFill/>
          <a:ln/>
        </p:spPr>
        <p:txBody>
          <a:bodyPr wrap="square" rtlCol="0" anchor="t"/>
          <a:lstStyle/>
          <a:p>
            <a:pPr marL="0" indent="0">
              <a:lnSpc>
                <a:spcPts val="2627"/>
              </a:lnSpc>
              <a:buNone/>
            </a:pPr>
            <a:r>
              <a:rPr lang="en-US" sz="2101" dirty="0">
                <a:solidFill>
                  <a:srgbClr val="FAEBEB"/>
                </a:solidFill>
                <a:latin typeface="Dela Gothic One" pitchFamily="34" charset="0"/>
                <a:ea typeface="Dela Gothic One" pitchFamily="34" charset="-122"/>
                <a:cs typeface="Dela Gothic One" pitchFamily="34" charset="-120"/>
              </a:rPr>
              <a:t>Technical Safeguards</a:t>
            </a:r>
            <a:endParaRPr lang="en-US" sz="2101" dirty="0"/>
          </a:p>
        </p:txBody>
      </p:sp>
      <p:sp>
        <p:nvSpPr>
          <p:cNvPr id="8" name="Text 5"/>
          <p:cNvSpPr/>
          <p:nvPr/>
        </p:nvSpPr>
        <p:spPr>
          <a:xfrm>
            <a:off x="5716786" y="2669024"/>
            <a:ext cx="3210758" cy="4780598"/>
          </a:xfrm>
          <a:prstGeom prst="rect">
            <a:avLst/>
          </a:prstGeom>
          <a:noFill/>
          <a:ln/>
        </p:spPr>
        <p:txBody>
          <a:bodyPr wrap="square" rtlCol="0" anchor="t"/>
          <a:lstStyle/>
          <a:p>
            <a:pPr marL="0" indent="0">
              <a:lnSpc>
                <a:spcPts val="2690"/>
              </a:lnSpc>
              <a:buNone/>
            </a:pPr>
            <a:r>
              <a:rPr lang="en-US" sz="1681" dirty="0">
                <a:solidFill>
                  <a:srgbClr val="FFE5E5"/>
                </a:solidFill>
                <a:latin typeface="DM Sans" pitchFamily="34" charset="0"/>
                <a:ea typeface="DM Sans" pitchFamily="34" charset="-122"/>
                <a:cs typeface="DM Sans" pitchFamily="34" charset="-120"/>
              </a:rPr>
              <a:t>Implementing robust technical safeguards, such as email filtering, can help organizations and service providers detect and block phishing attempts before they reach users' inboxes. Advanced machine learning algorithms and threat intelligence can be used to continuously improve the detection and prevention of phishing emails, staying ahead of the evolving tactics used by cybercriminals.</a:t>
            </a:r>
            <a:endParaRPr lang="en-US" sz="1681" dirty="0"/>
          </a:p>
        </p:txBody>
      </p:sp>
      <p:sp>
        <p:nvSpPr>
          <p:cNvPr id="9" name="Text 6"/>
          <p:cNvSpPr/>
          <p:nvPr/>
        </p:nvSpPr>
        <p:spPr>
          <a:xfrm>
            <a:off x="9455944" y="1788557"/>
            <a:ext cx="2973467" cy="333494"/>
          </a:xfrm>
          <a:prstGeom prst="rect">
            <a:avLst/>
          </a:prstGeom>
          <a:noFill/>
          <a:ln/>
        </p:spPr>
        <p:txBody>
          <a:bodyPr wrap="none" rtlCol="0" anchor="t"/>
          <a:lstStyle/>
          <a:p>
            <a:pPr marL="0" indent="0">
              <a:lnSpc>
                <a:spcPts val="2627"/>
              </a:lnSpc>
              <a:buNone/>
            </a:pPr>
            <a:r>
              <a:rPr lang="en-US" sz="2101" dirty="0">
                <a:solidFill>
                  <a:srgbClr val="FAEBEB"/>
                </a:solidFill>
                <a:latin typeface="Dela Gothic One" pitchFamily="34" charset="0"/>
                <a:ea typeface="Dela Gothic One" pitchFamily="34" charset="-122"/>
                <a:cs typeface="Dela Gothic One" pitchFamily="34" charset="-120"/>
              </a:rPr>
              <a:t>Incident Response</a:t>
            </a:r>
            <a:endParaRPr lang="en-US" sz="2101" dirty="0"/>
          </a:p>
        </p:txBody>
      </p:sp>
      <p:sp>
        <p:nvSpPr>
          <p:cNvPr id="10" name="Text 7"/>
          <p:cNvSpPr/>
          <p:nvPr/>
        </p:nvSpPr>
        <p:spPr>
          <a:xfrm>
            <a:off x="9455944" y="2335530"/>
            <a:ext cx="3210758" cy="4439126"/>
          </a:xfrm>
          <a:prstGeom prst="rect">
            <a:avLst/>
          </a:prstGeom>
          <a:noFill/>
          <a:ln/>
        </p:spPr>
        <p:txBody>
          <a:bodyPr wrap="square" rtlCol="0" anchor="t"/>
          <a:lstStyle/>
          <a:p>
            <a:pPr marL="0" indent="0">
              <a:lnSpc>
                <a:spcPts val="2690"/>
              </a:lnSpc>
              <a:buNone/>
            </a:pPr>
            <a:r>
              <a:rPr lang="en-US" sz="1681" dirty="0">
                <a:solidFill>
                  <a:srgbClr val="FFE5E5"/>
                </a:solidFill>
                <a:latin typeface="DM Sans" pitchFamily="34" charset="0"/>
                <a:ea typeface="DM Sans" pitchFamily="34" charset="-122"/>
                <a:cs typeface="DM Sans" pitchFamily="34" charset="-120"/>
              </a:rPr>
              <a:t>Developing a comprehensive incident response plan is crucial for mitigating the impact of successful phishing attacks. This includes having clear protocols for reporting incidents, containing the damage, and restoring affected systems or accounts. Effective incident response can help minimize the financial and reputational consequences of a phishing attack.</a:t>
            </a:r>
            <a:endParaRPr lang="en-US" sz="168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1597938" y="1012150"/>
            <a:ext cx="7250787" cy="486013"/>
          </a:xfrm>
          <a:prstGeom prst="rect">
            <a:avLst/>
          </a:prstGeom>
          <a:noFill/>
          <a:ln/>
        </p:spPr>
        <p:txBody>
          <a:bodyPr wrap="none" rtlCol="0" anchor="t"/>
          <a:lstStyle/>
          <a:p>
            <a:pPr marL="0" indent="0">
              <a:lnSpc>
                <a:spcPts val="3827"/>
              </a:lnSpc>
              <a:buNone/>
            </a:pPr>
            <a:r>
              <a:rPr lang="en-US" sz="3062" dirty="0">
                <a:solidFill>
                  <a:srgbClr val="FAEBEB"/>
                </a:solidFill>
                <a:latin typeface="Dela Gothic One" pitchFamily="34" charset="0"/>
                <a:ea typeface="Dela Gothic One" pitchFamily="34" charset="-122"/>
                <a:cs typeface="Dela Gothic One" pitchFamily="34" charset="-120"/>
              </a:rPr>
              <a:t>System Development Approach</a:t>
            </a:r>
            <a:endParaRPr lang="en-US" sz="3062" dirty="0"/>
          </a:p>
        </p:txBody>
      </p:sp>
      <p:sp>
        <p:nvSpPr>
          <p:cNvPr id="6" name="Shape 2"/>
          <p:cNvSpPr/>
          <p:nvPr/>
        </p:nvSpPr>
        <p:spPr>
          <a:xfrm>
            <a:off x="1815703" y="1731407"/>
            <a:ext cx="31075" cy="5486043"/>
          </a:xfrm>
          <a:prstGeom prst="roundRect">
            <a:avLst>
              <a:gd name="adj" fmla="val 225238"/>
            </a:avLst>
          </a:prstGeom>
          <a:solidFill>
            <a:srgbClr val="8D2424"/>
          </a:solidFill>
          <a:ln/>
        </p:spPr>
      </p:sp>
      <p:sp>
        <p:nvSpPr>
          <p:cNvPr id="7" name="Shape 3"/>
          <p:cNvSpPr/>
          <p:nvPr/>
        </p:nvSpPr>
        <p:spPr>
          <a:xfrm>
            <a:off x="2006144" y="2012216"/>
            <a:ext cx="544354" cy="31075"/>
          </a:xfrm>
          <a:prstGeom prst="roundRect">
            <a:avLst>
              <a:gd name="adj" fmla="val 225238"/>
            </a:avLst>
          </a:prstGeom>
          <a:solidFill>
            <a:srgbClr val="8D2424"/>
          </a:solidFill>
          <a:ln/>
        </p:spPr>
      </p:sp>
      <p:sp>
        <p:nvSpPr>
          <p:cNvPr id="8" name="Shape 4"/>
          <p:cNvSpPr/>
          <p:nvPr/>
        </p:nvSpPr>
        <p:spPr>
          <a:xfrm>
            <a:off x="1656219" y="1852851"/>
            <a:ext cx="349925" cy="349925"/>
          </a:xfrm>
          <a:prstGeom prst="roundRect">
            <a:avLst>
              <a:gd name="adj" fmla="val 20002"/>
            </a:avLst>
          </a:prstGeom>
          <a:solidFill>
            <a:srgbClr val="740B0B"/>
          </a:solidFill>
          <a:ln w="7620">
            <a:solidFill>
              <a:srgbClr val="8D2424"/>
            </a:solidFill>
            <a:prstDash val="solid"/>
          </a:ln>
        </p:spPr>
      </p:sp>
      <p:sp>
        <p:nvSpPr>
          <p:cNvPr id="9" name="Text 5"/>
          <p:cNvSpPr/>
          <p:nvPr/>
        </p:nvSpPr>
        <p:spPr>
          <a:xfrm>
            <a:off x="1762542" y="1881902"/>
            <a:ext cx="137160"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1</a:t>
            </a:r>
            <a:endParaRPr lang="en-US" sz="1837" dirty="0"/>
          </a:p>
        </p:txBody>
      </p:sp>
      <p:sp>
        <p:nvSpPr>
          <p:cNvPr id="10" name="Text 6"/>
          <p:cNvSpPr/>
          <p:nvPr/>
        </p:nvSpPr>
        <p:spPr>
          <a:xfrm>
            <a:off x="2686645" y="1886903"/>
            <a:ext cx="2025015" cy="243007"/>
          </a:xfrm>
          <a:prstGeom prst="rect">
            <a:avLst/>
          </a:prstGeom>
          <a:noFill/>
          <a:ln/>
        </p:spPr>
        <p:txBody>
          <a:bodyPr wrap="none" rtlCol="0" anchor="t"/>
          <a:lstStyle/>
          <a:p>
            <a:pPr marL="0" indent="0" algn="l">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Risk Assessment</a:t>
            </a:r>
            <a:endParaRPr lang="en-US" sz="1531" dirty="0"/>
          </a:p>
        </p:txBody>
      </p:sp>
      <p:sp>
        <p:nvSpPr>
          <p:cNvPr id="11" name="Text 7"/>
          <p:cNvSpPr/>
          <p:nvPr/>
        </p:nvSpPr>
        <p:spPr>
          <a:xfrm>
            <a:off x="2686645" y="2223135"/>
            <a:ext cx="6688217" cy="1243608"/>
          </a:xfrm>
          <a:prstGeom prst="rect">
            <a:avLst/>
          </a:prstGeom>
          <a:noFill/>
          <a:ln/>
        </p:spPr>
        <p:txBody>
          <a:bodyPr wrap="square" rtlCol="0" anchor="t"/>
          <a:lstStyle/>
          <a:p>
            <a:pPr marL="0" indent="0" algn="l">
              <a:lnSpc>
                <a:spcPts val="1960"/>
              </a:lnSpc>
              <a:buNone/>
            </a:pPr>
            <a:r>
              <a:rPr lang="en-US" sz="1225" dirty="0">
                <a:solidFill>
                  <a:srgbClr val="FFE5E5"/>
                </a:solidFill>
                <a:latin typeface="DM Sans" pitchFamily="34" charset="0"/>
                <a:ea typeface="DM Sans" pitchFamily="34" charset="-122"/>
                <a:cs typeface="DM Sans" pitchFamily="34" charset="-120"/>
              </a:rPr>
              <a:t>The first step in developing an effective anti-phishing system is to conduct a comprehensive risk assessment. This involves identifying the organization's critical assets, analyzing the potential impact of phishing attacks, and evaluating the existing security controls and their effectiveness. This assessment will help prioritize the necessary countermeasures and allocate resources accordingly.</a:t>
            </a:r>
            <a:endParaRPr lang="en-US" sz="1225" dirty="0"/>
          </a:p>
        </p:txBody>
      </p:sp>
      <p:sp>
        <p:nvSpPr>
          <p:cNvPr id="12" name="Shape 8"/>
          <p:cNvSpPr/>
          <p:nvPr/>
        </p:nvSpPr>
        <p:spPr>
          <a:xfrm>
            <a:off x="2006144" y="4058543"/>
            <a:ext cx="544354" cy="31075"/>
          </a:xfrm>
          <a:prstGeom prst="roundRect">
            <a:avLst>
              <a:gd name="adj" fmla="val 225238"/>
            </a:avLst>
          </a:prstGeom>
          <a:solidFill>
            <a:srgbClr val="8D2424"/>
          </a:solidFill>
          <a:ln/>
        </p:spPr>
      </p:sp>
      <p:sp>
        <p:nvSpPr>
          <p:cNvPr id="13" name="Shape 9"/>
          <p:cNvSpPr/>
          <p:nvPr/>
        </p:nvSpPr>
        <p:spPr>
          <a:xfrm>
            <a:off x="1656219" y="3899178"/>
            <a:ext cx="349925" cy="349925"/>
          </a:xfrm>
          <a:prstGeom prst="roundRect">
            <a:avLst>
              <a:gd name="adj" fmla="val 20002"/>
            </a:avLst>
          </a:prstGeom>
          <a:solidFill>
            <a:srgbClr val="740B0B"/>
          </a:solidFill>
          <a:ln w="7620">
            <a:solidFill>
              <a:srgbClr val="8D2424"/>
            </a:solidFill>
            <a:prstDash val="solid"/>
          </a:ln>
        </p:spPr>
      </p:sp>
      <p:sp>
        <p:nvSpPr>
          <p:cNvPr id="14" name="Text 10"/>
          <p:cNvSpPr/>
          <p:nvPr/>
        </p:nvSpPr>
        <p:spPr>
          <a:xfrm>
            <a:off x="1733729" y="3928229"/>
            <a:ext cx="194786"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2</a:t>
            </a:r>
            <a:endParaRPr lang="en-US" sz="1837" dirty="0"/>
          </a:p>
        </p:txBody>
      </p:sp>
      <p:sp>
        <p:nvSpPr>
          <p:cNvPr id="15" name="Text 11"/>
          <p:cNvSpPr/>
          <p:nvPr/>
        </p:nvSpPr>
        <p:spPr>
          <a:xfrm>
            <a:off x="2686645" y="3933230"/>
            <a:ext cx="2528649" cy="243007"/>
          </a:xfrm>
          <a:prstGeom prst="rect">
            <a:avLst/>
          </a:prstGeom>
          <a:noFill/>
          <a:ln/>
        </p:spPr>
        <p:txBody>
          <a:bodyPr wrap="none" rtlCol="0" anchor="t"/>
          <a:lstStyle/>
          <a:p>
            <a:pPr marL="0" indent="0" algn="l">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Multi-layered Defense</a:t>
            </a:r>
            <a:endParaRPr lang="en-US" sz="1531" dirty="0"/>
          </a:p>
        </p:txBody>
      </p:sp>
      <p:sp>
        <p:nvSpPr>
          <p:cNvPr id="16" name="Text 12"/>
          <p:cNvSpPr/>
          <p:nvPr/>
        </p:nvSpPr>
        <p:spPr>
          <a:xfrm>
            <a:off x="2686645" y="4269462"/>
            <a:ext cx="6688217" cy="994886"/>
          </a:xfrm>
          <a:prstGeom prst="rect">
            <a:avLst/>
          </a:prstGeom>
          <a:noFill/>
          <a:ln/>
        </p:spPr>
        <p:txBody>
          <a:bodyPr wrap="square" rtlCol="0" anchor="t"/>
          <a:lstStyle/>
          <a:p>
            <a:pPr marL="0" indent="0" algn="l">
              <a:lnSpc>
                <a:spcPts val="1960"/>
              </a:lnSpc>
              <a:buNone/>
            </a:pPr>
            <a:r>
              <a:rPr lang="en-US" sz="1225" dirty="0">
                <a:solidFill>
                  <a:srgbClr val="FFE5E5"/>
                </a:solidFill>
                <a:latin typeface="DM Sans" pitchFamily="34" charset="0"/>
                <a:ea typeface="DM Sans" pitchFamily="34" charset="-122"/>
                <a:cs typeface="DM Sans" pitchFamily="34" charset="-120"/>
              </a:rPr>
              <a:t>Implementing a multi-layered defense strategy is crucial for combating email phishing. This includes deploying robust email filtering, using advanced threat detection and analysis tools, and fostering a security-conscious culture among employees. By having multiple layers of protection, organizations can increase the overall resilience against phishing attacks.</a:t>
            </a:r>
            <a:endParaRPr lang="en-US" sz="1225" dirty="0"/>
          </a:p>
        </p:txBody>
      </p:sp>
      <p:sp>
        <p:nvSpPr>
          <p:cNvPr id="17" name="Shape 13"/>
          <p:cNvSpPr/>
          <p:nvPr/>
        </p:nvSpPr>
        <p:spPr>
          <a:xfrm>
            <a:off x="2006144" y="5856149"/>
            <a:ext cx="544354" cy="31075"/>
          </a:xfrm>
          <a:prstGeom prst="roundRect">
            <a:avLst>
              <a:gd name="adj" fmla="val 225238"/>
            </a:avLst>
          </a:prstGeom>
          <a:solidFill>
            <a:srgbClr val="8D2424"/>
          </a:solidFill>
          <a:ln/>
        </p:spPr>
      </p:sp>
      <p:sp>
        <p:nvSpPr>
          <p:cNvPr id="18" name="Shape 14"/>
          <p:cNvSpPr/>
          <p:nvPr/>
        </p:nvSpPr>
        <p:spPr>
          <a:xfrm>
            <a:off x="1656219" y="5696783"/>
            <a:ext cx="349925" cy="349925"/>
          </a:xfrm>
          <a:prstGeom prst="roundRect">
            <a:avLst>
              <a:gd name="adj" fmla="val 20002"/>
            </a:avLst>
          </a:prstGeom>
          <a:solidFill>
            <a:srgbClr val="740B0B"/>
          </a:solidFill>
          <a:ln w="7620">
            <a:solidFill>
              <a:srgbClr val="8D2424"/>
            </a:solidFill>
            <a:prstDash val="solid"/>
          </a:ln>
        </p:spPr>
      </p:sp>
      <p:sp>
        <p:nvSpPr>
          <p:cNvPr id="19" name="Text 15"/>
          <p:cNvSpPr/>
          <p:nvPr/>
        </p:nvSpPr>
        <p:spPr>
          <a:xfrm>
            <a:off x="1728371" y="5725835"/>
            <a:ext cx="205502" cy="291703"/>
          </a:xfrm>
          <a:prstGeom prst="rect">
            <a:avLst/>
          </a:prstGeom>
          <a:noFill/>
          <a:ln/>
        </p:spPr>
        <p:txBody>
          <a:bodyPr wrap="none" rtlCol="0" anchor="t"/>
          <a:lstStyle/>
          <a:p>
            <a:pPr marL="0" indent="0" algn="ctr">
              <a:lnSpc>
                <a:spcPts val="2296"/>
              </a:lnSpc>
              <a:buNone/>
            </a:pPr>
            <a:r>
              <a:rPr lang="en-US" sz="1837" dirty="0">
                <a:solidFill>
                  <a:srgbClr val="FFE5E5"/>
                </a:solidFill>
                <a:latin typeface="Dela Gothic One" pitchFamily="34" charset="0"/>
                <a:ea typeface="Dela Gothic One" pitchFamily="34" charset="-122"/>
                <a:cs typeface="Dela Gothic One" pitchFamily="34" charset="-120"/>
              </a:rPr>
              <a:t>3</a:t>
            </a:r>
            <a:endParaRPr lang="en-US" sz="1837" dirty="0"/>
          </a:p>
        </p:txBody>
      </p:sp>
      <p:sp>
        <p:nvSpPr>
          <p:cNvPr id="20" name="Text 16"/>
          <p:cNvSpPr/>
          <p:nvPr/>
        </p:nvSpPr>
        <p:spPr>
          <a:xfrm>
            <a:off x="2686645" y="5730835"/>
            <a:ext cx="2935129" cy="243007"/>
          </a:xfrm>
          <a:prstGeom prst="rect">
            <a:avLst/>
          </a:prstGeom>
          <a:noFill/>
          <a:ln/>
        </p:spPr>
        <p:txBody>
          <a:bodyPr wrap="none" rtlCol="0" anchor="t"/>
          <a:lstStyle/>
          <a:p>
            <a:pPr marL="0" indent="0" algn="l">
              <a:lnSpc>
                <a:spcPts val="1914"/>
              </a:lnSpc>
              <a:buNone/>
            </a:pPr>
            <a:r>
              <a:rPr lang="en-US" sz="1531" dirty="0">
                <a:solidFill>
                  <a:srgbClr val="FFE5E5"/>
                </a:solidFill>
                <a:latin typeface="Dela Gothic One" pitchFamily="34" charset="0"/>
                <a:ea typeface="Dela Gothic One" pitchFamily="34" charset="-122"/>
                <a:cs typeface="Dela Gothic One" pitchFamily="34" charset="-120"/>
              </a:rPr>
              <a:t>Continuous Improvement</a:t>
            </a:r>
            <a:endParaRPr lang="en-US" sz="1531" dirty="0"/>
          </a:p>
        </p:txBody>
      </p:sp>
      <p:sp>
        <p:nvSpPr>
          <p:cNvPr id="21" name="Text 17"/>
          <p:cNvSpPr/>
          <p:nvPr/>
        </p:nvSpPr>
        <p:spPr>
          <a:xfrm>
            <a:off x="2686645" y="6067068"/>
            <a:ext cx="6688217" cy="994886"/>
          </a:xfrm>
          <a:prstGeom prst="rect">
            <a:avLst/>
          </a:prstGeom>
          <a:noFill/>
          <a:ln/>
        </p:spPr>
        <p:txBody>
          <a:bodyPr wrap="square" rtlCol="0" anchor="t"/>
          <a:lstStyle/>
          <a:p>
            <a:pPr marL="0" indent="0" algn="l">
              <a:lnSpc>
                <a:spcPts val="1960"/>
              </a:lnSpc>
              <a:buNone/>
            </a:pPr>
            <a:r>
              <a:rPr lang="en-US" sz="1225" dirty="0">
                <a:solidFill>
                  <a:srgbClr val="FFE5E5"/>
                </a:solidFill>
                <a:latin typeface="DM Sans" pitchFamily="34" charset="0"/>
                <a:ea typeface="DM Sans" pitchFamily="34" charset="-122"/>
                <a:cs typeface="DM Sans" pitchFamily="34" charset="-120"/>
              </a:rPr>
              <a:t>Developing an anti-phishing system is an ongoing process that requires continuous monitoring, evaluation, and improvement. Regular security assessments, user training updates, and threat intelligence gathering can help organizations stay ahead of evolving phishing tactics and ensure the effectiveness of their countermeasures over time.</a:t>
            </a:r>
            <a:endParaRPr lang="en-US" sz="1225"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4395788" y="699254"/>
            <a:ext cx="6984682" cy="615196"/>
          </a:xfrm>
          <a:prstGeom prst="rect">
            <a:avLst/>
          </a:prstGeom>
          <a:noFill/>
          <a:ln/>
        </p:spPr>
        <p:txBody>
          <a:bodyPr wrap="none" rtlCol="0" anchor="t"/>
          <a:lstStyle/>
          <a:p>
            <a:pPr marL="0" indent="0">
              <a:lnSpc>
                <a:spcPts val="4844"/>
              </a:lnSpc>
              <a:buNone/>
            </a:pPr>
            <a:r>
              <a:rPr lang="en-US" sz="3875" dirty="0">
                <a:solidFill>
                  <a:srgbClr val="FAEBEB"/>
                </a:solidFill>
                <a:latin typeface="Dela Gothic One" pitchFamily="34" charset="0"/>
                <a:ea typeface="Dela Gothic One" pitchFamily="34" charset="-122"/>
                <a:cs typeface="Dela Gothic One" pitchFamily="34" charset="-120"/>
              </a:rPr>
              <a:t>Algorithm &amp; Deployment</a:t>
            </a:r>
            <a:endParaRPr lang="en-US" sz="3875" dirty="0"/>
          </a:p>
        </p:txBody>
      </p:sp>
      <p:pic>
        <p:nvPicPr>
          <p:cNvPr id="6" name="Image 2" descr="preencoded.png"/>
          <p:cNvPicPr>
            <a:picLocks noChangeAspect="1"/>
          </p:cNvPicPr>
          <p:nvPr/>
        </p:nvPicPr>
        <p:blipFill>
          <a:blip r:embed="rId4"/>
          <a:stretch>
            <a:fillRect/>
          </a:stretch>
        </p:blipFill>
        <p:spPr>
          <a:xfrm>
            <a:off x="4395788" y="1609725"/>
            <a:ext cx="984290" cy="1763673"/>
          </a:xfrm>
          <a:prstGeom prst="rect">
            <a:avLst/>
          </a:prstGeom>
        </p:spPr>
      </p:pic>
      <p:sp>
        <p:nvSpPr>
          <p:cNvPr id="7" name="Text 2"/>
          <p:cNvSpPr/>
          <p:nvPr/>
        </p:nvSpPr>
        <p:spPr>
          <a:xfrm>
            <a:off x="5675352" y="1806535"/>
            <a:ext cx="3046571" cy="307538"/>
          </a:xfrm>
          <a:prstGeom prst="rect">
            <a:avLst/>
          </a:prstGeom>
          <a:noFill/>
          <a:ln/>
        </p:spPr>
        <p:txBody>
          <a:bodyPr wrap="none" rtlCol="0" anchor="t"/>
          <a:lstStyle/>
          <a:p>
            <a:pPr marL="0" indent="0" algn="l">
              <a:lnSpc>
                <a:spcPts val="2422"/>
              </a:lnSpc>
              <a:buNone/>
            </a:pPr>
            <a:r>
              <a:rPr lang="en-US" sz="1938" dirty="0">
                <a:solidFill>
                  <a:srgbClr val="FFE5E5"/>
                </a:solidFill>
                <a:latin typeface="Dela Gothic One" pitchFamily="34" charset="0"/>
                <a:ea typeface="Dela Gothic One" pitchFamily="34" charset="-122"/>
                <a:cs typeface="Dela Gothic One" pitchFamily="34" charset="-120"/>
              </a:rPr>
              <a:t>Email Preprocessing</a:t>
            </a:r>
            <a:endParaRPr lang="en-US" sz="1938" dirty="0"/>
          </a:p>
        </p:txBody>
      </p:sp>
      <p:sp>
        <p:nvSpPr>
          <p:cNvPr id="8" name="Text 3"/>
          <p:cNvSpPr/>
          <p:nvPr/>
        </p:nvSpPr>
        <p:spPr>
          <a:xfrm>
            <a:off x="5675352" y="2355306"/>
            <a:ext cx="9496424" cy="7002173"/>
          </a:xfrm>
          <a:prstGeom prst="rect">
            <a:avLst/>
          </a:prstGeom>
          <a:noFill/>
          <a:ln/>
        </p:spPr>
        <p:txBody>
          <a:bodyPr wrap="square" rtlCol="0" anchor="t"/>
          <a:lstStyle/>
          <a:p>
            <a:pPr marL="0" indent="0" algn="l">
              <a:lnSpc>
                <a:spcPts val="2480"/>
              </a:lnSpc>
              <a:buNone/>
            </a:pPr>
            <a:r>
              <a:rPr lang="en-US" sz="1550" dirty="0">
                <a:solidFill>
                  <a:srgbClr val="FFE5E5"/>
                </a:solidFill>
                <a:latin typeface="DM Sans" pitchFamily="34" charset="0"/>
                <a:ea typeface="DM Sans" pitchFamily="34" charset="-122"/>
                <a:cs typeface="DM Sans" pitchFamily="34" charset="-120"/>
              </a:rPr>
              <a:t>The first step in the anti-phishing algorithm is to preprocess the incoming email. This involves extracting and analyzing various features, such as the sender's email address, subject line, body content, and any attached files or links.</a:t>
            </a:r>
            <a:endParaRPr lang="en-US" sz="1550" dirty="0"/>
          </a:p>
        </p:txBody>
      </p:sp>
      <p:pic>
        <p:nvPicPr>
          <p:cNvPr id="9" name="Image 3" descr="preencoded.png"/>
          <p:cNvPicPr>
            <a:picLocks noChangeAspect="1"/>
          </p:cNvPicPr>
          <p:nvPr/>
        </p:nvPicPr>
        <p:blipFill>
          <a:blip r:embed="rId5"/>
          <a:stretch>
            <a:fillRect/>
          </a:stretch>
        </p:blipFill>
        <p:spPr>
          <a:xfrm>
            <a:off x="4395788" y="3373398"/>
            <a:ext cx="984290" cy="2078474"/>
          </a:xfrm>
          <a:prstGeom prst="rect">
            <a:avLst/>
          </a:prstGeom>
        </p:spPr>
      </p:pic>
      <p:sp>
        <p:nvSpPr>
          <p:cNvPr id="10" name="Text 4"/>
          <p:cNvSpPr/>
          <p:nvPr/>
        </p:nvSpPr>
        <p:spPr>
          <a:xfrm>
            <a:off x="5675352" y="3570208"/>
            <a:ext cx="2749629" cy="307538"/>
          </a:xfrm>
          <a:prstGeom prst="rect">
            <a:avLst/>
          </a:prstGeom>
          <a:noFill/>
          <a:ln/>
        </p:spPr>
        <p:txBody>
          <a:bodyPr wrap="none" rtlCol="0" anchor="t"/>
          <a:lstStyle/>
          <a:p>
            <a:pPr marL="0" indent="0" algn="l">
              <a:lnSpc>
                <a:spcPts val="2422"/>
              </a:lnSpc>
              <a:buNone/>
            </a:pPr>
            <a:r>
              <a:rPr lang="en-US" sz="1938" dirty="0">
                <a:solidFill>
                  <a:srgbClr val="FFE5E5"/>
                </a:solidFill>
                <a:latin typeface="Dela Gothic One" pitchFamily="34" charset="0"/>
                <a:ea typeface="Dela Gothic One" pitchFamily="34" charset="-122"/>
                <a:cs typeface="Dela Gothic One" pitchFamily="34" charset="-120"/>
              </a:rPr>
              <a:t>Phishing Detection</a:t>
            </a:r>
            <a:endParaRPr lang="en-US" sz="1938" dirty="0"/>
          </a:p>
        </p:txBody>
      </p:sp>
      <p:sp>
        <p:nvSpPr>
          <p:cNvPr id="11" name="Text 5"/>
          <p:cNvSpPr/>
          <p:nvPr/>
        </p:nvSpPr>
        <p:spPr>
          <a:xfrm>
            <a:off x="5675352" y="3995857"/>
            <a:ext cx="8216860" cy="1259205"/>
          </a:xfrm>
          <a:prstGeom prst="rect">
            <a:avLst/>
          </a:prstGeom>
          <a:noFill/>
          <a:ln/>
        </p:spPr>
        <p:txBody>
          <a:bodyPr wrap="square" rtlCol="0" anchor="t"/>
          <a:lstStyle/>
          <a:p>
            <a:pPr marL="0" indent="0" algn="l">
              <a:lnSpc>
                <a:spcPts val="2480"/>
              </a:lnSpc>
              <a:buNone/>
            </a:pPr>
            <a:r>
              <a:rPr lang="en-US" sz="1550" dirty="0">
                <a:solidFill>
                  <a:srgbClr val="FFE5E5"/>
                </a:solidFill>
                <a:latin typeface="DM Sans" pitchFamily="34" charset="0"/>
                <a:ea typeface="DM Sans" pitchFamily="34" charset="-122"/>
                <a:cs typeface="DM Sans" pitchFamily="34" charset="-120"/>
              </a:rPr>
              <a:t>The preprocessed email data is then fed into a machine learning-based phishing detection model. This model, trained on a large dataset of legitimate and phishing emails, applies advanced algorithms to identify patterns and anomalies that are indicative of a phishing attempt.</a:t>
            </a:r>
            <a:endParaRPr lang="en-US" sz="1550" dirty="0"/>
          </a:p>
        </p:txBody>
      </p:sp>
      <p:pic>
        <p:nvPicPr>
          <p:cNvPr id="12" name="Image 4" descr="preencoded.png"/>
          <p:cNvPicPr>
            <a:picLocks noChangeAspect="1"/>
          </p:cNvPicPr>
          <p:nvPr/>
        </p:nvPicPr>
        <p:blipFill>
          <a:blip r:embed="rId6"/>
          <a:stretch>
            <a:fillRect/>
          </a:stretch>
        </p:blipFill>
        <p:spPr>
          <a:xfrm>
            <a:off x="4395788" y="5451872"/>
            <a:ext cx="984290" cy="2078474"/>
          </a:xfrm>
          <a:prstGeom prst="rect">
            <a:avLst/>
          </a:prstGeom>
        </p:spPr>
      </p:pic>
      <p:sp>
        <p:nvSpPr>
          <p:cNvPr id="13" name="Text 6"/>
          <p:cNvSpPr/>
          <p:nvPr/>
        </p:nvSpPr>
        <p:spPr>
          <a:xfrm>
            <a:off x="5675352" y="5648682"/>
            <a:ext cx="2878812" cy="307538"/>
          </a:xfrm>
          <a:prstGeom prst="rect">
            <a:avLst/>
          </a:prstGeom>
          <a:noFill/>
          <a:ln/>
        </p:spPr>
        <p:txBody>
          <a:bodyPr wrap="none" rtlCol="0" anchor="t"/>
          <a:lstStyle/>
          <a:p>
            <a:pPr marL="0" indent="0" algn="l">
              <a:lnSpc>
                <a:spcPts val="2422"/>
              </a:lnSpc>
              <a:buNone/>
            </a:pPr>
            <a:r>
              <a:rPr lang="en-US" sz="1938" dirty="0">
                <a:solidFill>
                  <a:srgbClr val="FFE5E5"/>
                </a:solidFill>
                <a:latin typeface="Dela Gothic One" pitchFamily="34" charset="0"/>
                <a:ea typeface="Dela Gothic One" pitchFamily="34" charset="-122"/>
                <a:cs typeface="Dela Gothic One" pitchFamily="34" charset="-120"/>
              </a:rPr>
              <a:t>Alert and Mitigation</a:t>
            </a:r>
            <a:endParaRPr lang="en-US" sz="1938" dirty="0"/>
          </a:p>
        </p:txBody>
      </p:sp>
      <p:sp>
        <p:nvSpPr>
          <p:cNvPr id="14" name="Text 7"/>
          <p:cNvSpPr/>
          <p:nvPr/>
        </p:nvSpPr>
        <p:spPr>
          <a:xfrm>
            <a:off x="5675352" y="6074331"/>
            <a:ext cx="8216860" cy="1259205"/>
          </a:xfrm>
          <a:prstGeom prst="rect">
            <a:avLst/>
          </a:prstGeom>
          <a:noFill/>
          <a:ln/>
        </p:spPr>
        <p:txBody>
          <a:bodyPr wrap="square" rtlCol="0" anchor="t"/>
          <a:lstStyle/>
          <a:p>
            <a:pPr marL="0" indent="0" algn="l">
              <a:lnSpc>
                <a:spcPts val="2480"/>
              </a:lnSpc>
              <a:buNone/>
            </a:pPr>
            <a:r>
              <a:rPr lang="en-US" sz="1550" dirty="0">
                <a:solidFill>
                  <a:srgbClr val="FFE5E5"/>
                </a:solidFill>
                <a:latin typeface="DM Sans" pitchFamily="34" charset="0"/>
                <a:ea typeface="DM Sans" pitchFamily="34" charset="-122"/>
                <a:cs typeface="DM Sans" pitchFamily="34" charset="-120"/>
              </a:rPr>
              <a:t>If the email is classified as a phishing attempt, the system generates an alert and triggers appropriate mitigation actions. This can include quarantining the email, notifying the recipient, and forwarding the incident to the security team for further investigation and response.</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2098358" y="574238"/>
            <a:ext cx="6779419" cy="652105"/>
          </a:xfrm>
          <a:prstGeom prst="rect">
            <a:avLst/>
          </a:prstGeom>
          <a:noFill/>
          <a:ln/>
        </p:spPr>
        <p:txBody>
          <a:bodyPr wrap="none" rtlCol="0" anchor="t"/>
          <a:lstStyle/>
          <a:p>
            <a:pPr marL="0" indent="0">
              <a:lnSpc>
                <a:spcPts val="5135"/>
              </a:lnSpc>
              <a:buNone/>
            </a:pPr>
            <a:r>
              <a:rPr lang="en-US" sz="4108" dirty="0">
                <a:solidFill>
                  <a:srgbClr val="FAEBEB"/>
                </a:solidFill>
                <a:latin typeface="Dela Gothic One" pitchFamily="34" charset="0"/>
                <a:ea typeface="Dela Gothic One" pitchFamily="34" charset="-122"/>
                <a:cs typeface="Dela Gothic One" pitchFamily="34" charset="-120"/>
              </a:rPr>
              <a:t>Result (Output Image)</a:t>
            </a:r>
            <a:endParaRPr lang="en-US" sz="4108" dirty="0"/>
          </a:p>
        </p:txBody>
      </p:sp>
      <p:sp>
        <p:nvSpPr>
          <p:cNvPr id="5" name="Shape 2"/>
          <p:cNvSpPr/>
          <p:nvPr/>
        </p:nvSpPr>
        <p:spPr>
          <a:xfrm>
            <a:off x="2098358" y="1806654"/>
            <a:ext cx="469463" cy="469463"/>
          </a:xfrm>
          <a:prstGeom prst="roundRect">
            <a:avLst>
              <a:gd name="adj" fmla="val 20002"/>
            </a:avLst>
          </a:prstGeom>
          <a:solidFill>
            <a:srgbClr val="740B0B"/>
          </a:solidFill>
          <a:ln w="7620">
            <a:solidFill>
              <a:srgbClr val="8D2424"/>
            </a:solidFill>
            <a:prstDash val="solid"/>
          </a:ln>
        </p:spPr>
      </p:sp>
      <p:sp>
        <p:nvSpPr>
          <p:cNvPr id="6" name="Text 3"/>
          <p:cNvSpPr/>
          <p:nvPr/>
        </p:nvSpPr>
        <p:spPr>
          <a:xfrm>
            <a:off x="2240994" y="1845707"/>
            <a:ext cx="184071" cy="391239"/>
          </a:xfrm>
          <a:prstGeom prst="rect">
            <a:avLst/>
          </a:prstGeom>
          <a:noFill/>
          <a:ln/>
        </p:spPr>
        <p:txBody>
          <a:bodyPr wrap="none" rtlCol="0" anchor="t"/>
          <a:lstStyle/>
          <a:p>
            <a:pPr marL="0" indent="0" algn="ctr">
              <a:lnSpc>
                <a:spcPts val="3081"/>
              </a:lnSpc>
              <a:buNone/>
            </a:pPr>
            <a:r>
              <a:rPr lang="en-US" sz="2465" dirty="0">
                <a:solidFill>
                  <a:srgbClr val="FFE5E5"/>
                </a:solidFill>
                <a:latin typeface="Dela Gothic One" pitchFamily="34" charset="0"/>
                <a:ea typeface="Dela Gothic One" pitchFamily="34" charset="-122"/>
                <a:cs typeface="Dela Gothic One" pitchFamily="34" charset="-120"/>
              </a:rPr>
              <a:t>1</a:t>
            </a:r>
            <a:endParaRPr lang="en-US" sz="2465" dirty="0"/>
          </a:p>
        </p:txBody>
      </p:sp>
      <p:sp>
        <p:nvSpPr>
          <p:cNvPr id="7" name="Text 4"/>
          <p:cNvSpPr/>
          <p:nvPr/>
        </p:nvSpPr>
        <p:spPr>
          <a:xfrm>
            <a:off x="2776418" y="1878330"/>
            <a:ext cx="2660809" cy="977979"/>
          </a:xfrm>
          <a:prstGeom prst="rect">
            <a:avLst/>
          </a:prstGeom>
          <a:noFill/>
          <a:ln/>
        </p:spPr>
        <p:txBody>
          <a:bodyPr wrap="square" rtlCol="0" anchor="t"/>
          <a:lstStyle/>
          <a:p>
            <a:pPr marL="0" indent="0">
              <a:lnSpc>
                <a:spcPts val="2567"/>
              </a:lnSpc>
              <a:buNone/>
            </a:pPr>
            <a:r>
              <a:rPr lang="en-US" sz="2054" dirty="0">
                <a:solidFill>
                  <a:srgbClr val="FFE5E5"/>
                </a:solidFill>
                <a:latin typeface="Dela Gothic One" pitchFamily="34" charset="0"/>
                <a:ea typeface="Dela Gothic One" pitchFamily="34" charset="-122"/>
                <a:cs typeface="Dela Gothic One" pitchFamily="34" charset="-120"/>
              </a:rPr>
              <a:t>Reduced Phishing Incidents</a:t>
            </a:r>
            <a:endParaRPr lang="en-US" sz="2054" dirty="0"/>
          </a:p>
        </p:txBody>
      </p:sp>
      <p:sp>
        <p:nvSpPr>
          <p:cNvPr id="8" name="Text 5"/>
          <p:cNvSpPr/>
          <p:nvPr/>
        </p:nvSpPr>
        <p:spPr>
          <a:xfrm>
            <a:off x="2776418" y="2981444"/>
            <a:ext cx="2660809" cy="4673918"/>
          </a:xfrm>
          <a:prstGeom prst="rect">
            <a:avLst/>
          </a:prstGeom>
          <a:noFill/>
          <a:ln/>
        </p:spPr>
        <p:txBody>
          <a:bodyPr wrap="square" rtlCol="0" anchor="t"/>
          <a:lstStyle/>
          <a:p>
            <a:pPr marL="0" indent="0">
              <a:lnSpc>
                <a:spcPts val="2629"/>
              </a:lnSpc>
              <a:buNone/>
            </a:pPr>
            <a:r>
              <a:rPr lang="en-US" sz="1643" dirty="0">
                <a:solidFill>
                  <a:srgbClr val="FFE5E5"/>
                </a:solidFill>
                <a:latin typeface="DM Sans" pitchFamily="34" charset="0"/>
                <a:ea typeface="DM Sans" pitchFamily="34" charset="-122"/>
                <a:cs typeface="DM Sans" pitchFamily="34" charset="-120"/>
              </a:rPr>
              <a:t>The implementation of the proposed anti-phishing system has resulted in a significant reduction in the number of successful phishing attacks targeting the organization. The multi-layered defense approach and continuous improvement have helped intercept and mitigate a majority of phishing attempts before they could reach the intended victims.</a:t>
            </a:r>
            <a:endParaRPr lang="en-US" sz="1643" dirty="0"/>
          </a:p>
        </p:txBody>
      </p:sp>
      <p:sp>
        <p:nvSpPr>
          <p:cNvPr id="9" name="Shape 6"/>
          <p:cNvSpPr/>
          <p:nvPr/>
        </p:nvSpPr>
        <p:spPr>
          <a:xfrm>
            <a:off x="5645825" y="1806654"/>
            <a:ext cx="469463" cy="469463"/>
          </a:xfrm>
          <a:prstGeom prst="roundRect">
            <a:avLst>
              <a:gd name="adj" fmla="val 20002"/>
            </a:avLst>
          </a:prstGeom>
          <a:solidFill>
            <a:srgbClr val="740B0B"/>
          </a:solidFill>
          <a:ln w="7620">
            <a:solidFill>
              <a:srgbClr val="8D2424"/>
            </a:solidFill>
            <a:prstDash val="solid"/>
          </a:ln>
        </p:spPr>
      </p:sp>
      <p:sp>
        <p:nvSpPr>
          <p:cNvPr id="10" name="Text 7"/>
          <p:cNvSpPr/>
          <p:nvPr/>
        </p:nvSpPr>
        <p:spPr>
          <a:xfrm>
            <a:off x="5749885" y="1845707"/>
            <a:ext cx="261342" cy="391239"/>
          </a:xfrm>
          <a:prstGeom prst="rect">
            <a:avLst/>
          </a:prstGeom>
          <a:noFill/>
          <a:ln/>
        </p:spPr>
        <p:txBody>
          <a:bodyPr wrap="none" rtlCol="0" anchor="t"/>
          <a:lstStyle/>
          <a:p>
            <a:pPr marL="0" indent="0" algn="ctr">
              <a:lnSpc>
                <a:spcPts val="3081"/>
              </a:lnSpc>
              <a:buNone/>
            </a:pPr>
            <a:r>
              <a:rPr lang="en-US" sz="2465" dirty="0">
                <a:solidFill>
                  <a:srgbClr val="FFE5E5"/>
                </a:solidFill>
                <a:latin typeface="Dela Gothic One" pitchFamily="34" charset="0"/>
                <a:ea typeface="Dela Gothic One" pitchFamily="34" charset="-122"/>
                <a:cs typeface="Dela Gothic One" pitchFamily="34" charset="-120"/>
              </a:rPr>
              <a:t>2</a:t>
            </a:r>
            <a:endParaRPr lang="en-US" sz="2465" dirty="0"/>
          </a:p>
        </p:txBody>
      </p:sp>
      <p:sp>
        <p:nvSpPr>
          <p:cNvPr id="11" name="Text 8"/>
          <p:cNvSpPr/>
          <p:nvPr/>
        </p:nvSpPr>
        <p:spPr>
          <a:xfrm>
            <a:off x="6323886" y="1878330"/>
            <a:ext cx="2660809" cy="651986"/>
          </a:xfrm>
          <a:prstGeom prst="rect">
            <a:avLst/>
          </a:prstGeom>
          <a:noFill/>
          <a:ln/>
        </p:spPr>
        <p:txBody>
          <a:bodyPr wrap="square" rtlCol="0" anchor="t"/>
          <a:lstStyle/>
          <a:p>
            <a:pPr marL="0" indent="0">
              <a:lnSpc>
                <a:spcPts val="2567"/>
              </a:lnSpc>
              <a:buNone/>
            </a:pPr>
            <a:r>
              <a:rPr lang="en-US" sz="2054" dirty="0">
                <a:solidFill>
                  <a:srgbClr val="FFE5E5"/>
                </a:solidFill>
                <a:latin typeface="Dela Gothic One" pitchFamily="34" charset="0"/>
                <a:ea typeface="Dela Gothic One" pitchFamily="34" charset="-122"/>
                <a:cs typeface="Dela Gothic One" pitchFamily="34" charset="-120"/>
              </a:rPr>
              <a:t>Increased User Awareness</a:t>
            </a:r>
            <a:endParaRPr lang="en-US" sz="2054" dirty="0"/>
          </a:p>
        </p:txBody>
      </p:sp>
      <p:sp>
        <p:nvSpPr>
          <p:cNvPr id="12" name="Text 9"/>
          <p:cNvSpPr/>
          <p:nvPr/>
        </p:nvSpPr>
        <p:spPr>
          <a:xfrm>
            <a:off x="6323886" y="2655451"/>
            <a:ext cx="2660809" cy="4673918"/>
          </a:xfrm>
          <a:prstGeom prst="rect">
            <a:avLst/>
          </a:prstGeom>
          <a:noFill/>
          <a:ln/>
        </p:spPr>
        <p:txBody>
          <a:bodyPr wrap="square" rtlCol="0" anchor="t"/>
          <a:lstStyle/>
          <a:p>
            <a:pPr marL="0" indent="0">
              <a:lnSpc>
                <a:spcPts val="2629"/>
              </a:lnSpc>
              <a:buNone/>
            </a:pPr>
            <a:r>
              <a:rPr lang="en-US" sz="1643" dirty="0">
                <a:solidFill>
                  <a:srgbClr val="FFE5E5"/>
                </a:solidFill>
                <a:latin typeface="DM Sans" pitchFamily="34" charset="0"/>
                <a:ea typeface="DM Sans" pitchFamily="34" charset="-122"/>
                <a:cs typeface="DM Sans" pitchFamily="34" charset="-120"/>
              </a:rPr>
              <a:t>The comprehensive user education program has also contributed to a heightened awareness among employees regarding the risks and warning signs of email phishing. This has led to a higher rate of reporting suspicious emails, further strengthening the organization's overall defenses against these cyber threats.</a:t>
            </a:r>
            <a:endParaRPr lang="en-US" sz="1643" dirty="0"/>
          </a:p>
        </p:txBody>
      </p:sp>
      <p:sp>
        <p:nvSpPr>
          <p:cNvPr id="13" name="Shape 10"/>
          <p:cNvSpPr/>
          <p:nvPr/>
        </p:nvSpPr>
        <p:spPr>
          <a:xfrm>
            <a:off x="9193292" y="1806654"/>
            <a:ext cx="469463" cy="469463"/>
          </a:xfrm>
          <a:prstGeom prst="roundRect">
            <a:avLst>
              <a:gd name="adj" fmla="val 20002"/>
            </a:avLst>
          </a:prstGeom>
          <a:solidFill>
            <a:srgbClr val="740B0B"/>
          </a:solidFill>
          <a:ln w="7620">
            <a:solidFill>
              <a:srgbClr val="8D2424"/>
            </a:solidFill>
            <a:prstDash val="solid"/>
          </a:ln>
        </p:spPr>
      </p:sp>
      <p:sp>
        <p:nvSpPr>
          <p:cNvPr id="14" name="Text 11"/>
          <p:cNvSpPr/>
          <p:nvPr/>
        </p:nvSpPr>
        <p:spPr>
          <a:xfrm>
            <a:off x="9290090" y="1845707"/>
            <a:ext cx="275749" cy="391239"/>
          </a:xfrm>
          <a:prstGeom prst="rect">
            <a:avLst/>
          </a:prstGeom>
          <a:noFill/>
          <a:ln/>
        </p:spPr>
        <p:txBody>
          <a:bodyPr wrap="none" rtlCol="0" anchor="t"/>
          <a:lstStyle/>
          <a:p>
            <a:pPr marL="0" indent="0" algn="ctr">
              <a:lnSpc>
                <a:spcPts val="3081"/>
              </a:lnSpc>
              <a:buNone/>
            </a:pPr>
            <a:r>
              <a:rPr lang="en-US" sz="2465" dirty="0">
                <a:solidFill>
                  <a:srgbClr val="FFE5E5"/>
                </a:solidFill>
                <a:latin typeface="Dela Gothic One" pitchFamily="34" charset="0"/>
                <a:ea typeface="Dela Gothic One" pitchFamily="34" charset="-122"/>
                <a:cs typeface="Dela Gothic One" pitchFamily="34" charset="-120"/>
              </a:rPr>
              <a:t>3</a:t>
            </a:r>
            <a:endParaRPr lang="en-US" sz="2465" dirty="0"/>
          </a:p>
        </p:txBody>
      </p:sp>
      <p:sp>
        <p:nvSpPr>
          <p:cNvPr id="15" name="Text 12"/>
          <p:cNvSpPr/>
          <p:nvPr/>
        </p:nvSpPr>
        <p:spPr>
          <a:xfrm>
            <a:off x="9871353" y="1878330"/>
            <a:ext cx="2660809" cy="977979"/>
          </a:xfrm>
          <a:prstGeom prst="rect">
            <a:avLst/>
          </a:prstGeom>
          <a:noFill/>
          <a:ln/>
        </p:spPr>
        <p:txBody>
          <a:bodyPr wrap="square" rtlCol="0" anchor="t"/>
          <a:lstStyle/>
          <a:p>
            <a:pPr marL="0" indent="0">
              <a:lnSpc>
                <a:spcPts val="2567"/>
              </a:lnSpc>
              <a:buNone/>
            </a:pPr>
            <a:r>
              <a:rPr lang="en-US" sz="2054" dirty="0">
                <a:solidFill>
                  <a:srgbClr val="FFE5E5"/>
                </a:solidFill>
                <a:latin typeface="Dela Gothic One" pitchFamily="34" charset="0"/>
                <a:ea typeface="Dela Gothic One" pitchFamily="34" charset="-122"/>
                <a:cs typeface="Dela Gothic One" pitchFamily="34" charset="-120"/>
              </a:rPr>
              <a:t>Improved Incident Response</a:t>
            </a:r>
            <a:endParaRPr lang="en-US" sz="2054" dirty="0"/>
          </a:p>
        </p:txBody>
      </p:sp>
      <p:sp>
        <p:nvSpPr>
          <p:cNvPr id="16" name="Text 13"/>
          <p:cNvSpPr/>
          <p:nvPr/>
        </p:nvSpPr>
        <p:spPr>
          <a:xfrm>
            <a:off x="9871353" y="2981444"/>
            <a:ext cx="2660809" cy="4006215"/>
          </a:xfrm>
          <a:prstGeom prst="rect">
            <a:avLst/>
          </a:prstGeom>
          <a:noFill/>
          <a:ln/>
        </p:spPr>
        <p:txBody>
          <a:bodyPr wrap="square" rtlCol="0" anchor="t"/>
          <a:lstStyle/>
          <a:p>
            <a:pPr marL="0" indent="0">
              <a:lnSpc>
                <a:spcPts val="2629"/>
              </a:lnSpc>
              <a:buNone/>
            </a:pPr>
            <a:r>
              <a:rPr lang="en-US" sz="1643" dirty="0">
                <a:solidFill>
                  <a:srgbClr val="FFE5E5"/>
                </a:solidFill>
                <a:latin typeface="DM Sans" pitchFamily="34" charset="0"/>
                <a:ea typeface="DM Sans" pitchFamily="34" charset="-122"/>
                <a:cs typeface="DM Sans" pitchFamily="34" charset="-120"/>
              </a:rPr>
              <a:t>The well-defined incident response plan has enabled the organization to efficiently contain and mitigate the impact of any successful phishing attacks. This has helped minimize the financial and reputational damage, as well as ensure the timely restoration of affected systems and accounts.</a:t>
            </a:r>
            <a:endParaRPr lang="en-US" sz="1643"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5" name="Text 1"/>
          <p:cNvSpPr/>
          <p:nvPr/>
        </p:nvSpPr>
        <p:spPr>
          <a:xfrm>
            <a:off x="5023604" y="973217"/>
            <a:ext cx="4120396" cy="515064"/>
          </a:xfrm>
          <a:prstGeom prst="rect">
            <a:avLst/>
          </a:prstGeom>
          <a:noFill/>
          <a:ln/>
        </p:spPr>
        <p:txBody>
          <a:bodyPr wrap="none" rtlCol="0" anchor="t"/>
          <a:lstStyle/>
          <a:p>
            <a:pPr marL="0" indent="0">
              <a:lnSpc>
                <a:spcPts val="4056"/>
              </a:lnSpc>
              <a:buNone/>
            </a:pPr>
            <a:r>
              <a:rPr lang="en-US" sz="3244" dirty="0">
                <a:solidFill>
                  <a:srgbClr val="FAEBEB"/>
                </a:solidFill>
                <a:latin typeface="Dela Gothic One" pitchFamily="34" charset="0"/>
                <a:ea typeface="Dela Gothic One" pitchFamily="34" charset="-122"/>
                <a:cs typeface="Dela Gothic One" pitchFamily="34" charset="-120"/>
              </a:rPr>
              <a:t>Conclusion</a:t>
            </a:r>
            <a:endParaRPr lang="en-US" sz="3244" dirty="0"/>
          </a:p>
        </p:txBody>
      </p:sp>
      <p:sp>
        <p:nvSpPr>
          <p:cNvPr id="6" name="Shape 2"/>
          <p:cNvSpPr/>
          <p:nvPr/>
        </p:nvSpPr>
        <p:spPr>
          <a:xfrm>
            <a:off x="5023604" y="1735455"/>
            <a:ext cx="4038005" cy="3600688"/>
          </a:xfrm>
          <a:prstGeom prst="roundRect">
            <a:avLst>
              <a:gd name="adj" fmla="val 2060"/>
            </a:avLst>
          </a:prstGeom>
          <a:solidFill>
            <a:srgbClr val="740B0B"/>
          </a:solidFill>
          <a:ln w="7620">
            <a:solidFill>
              <a:srgbClr val="8D2424"/>
            </a:solidFill>
            <a:prstDash val="solid"/>
          </a:ln>
        </p:spPr>
      </p:sp>
      <p:sp>
        <p:nvSpPr>
          <p:cNvPr id="7" name="Text 3"/>
          <p:cNvSpPr/>
          <p:nvPr/>
        </p:nvSpPr>
        <p:spPr>
          <a:xfrm>
            <a:off x="5196007" y="1907858"/>
            <a:ext cx="3163133" cy="257413"/>
          </a:xfrm>
          <a:prstGeom prst="rect">
            <a:avLst/>
          </a:prstGeom>
          <a:noFill/>
          <a:ln/>
        </p:spPr>
        <p:txBody>
          <a:bodyPr wrap="none" rtlCol="0" anchor="t"/>
          <a:lstStyle/>
          <a:p>
            <a:pPr marL="0" indent="0">
              <a:lnSpc>
                <a:spcPts val="2028"/>
              </a:lnSpc>
              <a:buNone/>
            </a:pPr>
            <a:r>
              <a:rPr lang="en-US" sz="1622" dirty="0">
                <a:solidFill>
                  <a:srgbClr val="FFE5E5"/>
                </a:solidFill>
                <a:latin typeface="Dela Gothic One" pitchFamily="34" charset="0"/>
                <a:ea typeface="Dela Gothic One" pitchFamily="34" charset="-122"/>
                <a:cs typeface="Dela Gothic One" pitchFamily="34" charset="-120"/>
              </a:rPr>
              <a:t>Comprehensive Approach</a:t>
            </a:r>
            <a:endParaRPr lang="en-US" sz="1622" dirty="0"/>
          </a:p>
        </p:txBody>
      </p:sp>
      <p:sp>
        <p:nvSpPr>
          <p:cNvPr id="8" name="Text 4"/>
          <p:cNvSpPr/>
          <p:nvPr/>
        </p:nvSpPr>
        <p:spPr>
          <a:xfrm>
            <a:off x="5196007" y="2264093"/>
            <a:ext cx="3693200" cy="2899648"/>
          </a:xfrm>
          <a:prstGeom prst="rect">
            <a:avLst/>
          </a:prstGeom>
          <a:noFill/>
          <a:ln/>
        </p:spPr>
        <p:txBody>
          <a:bodyPr wrap="square" rtlCol="0" anchor="t"/>
          <a:lstStyle/>
          <a:p>
            <a:pPr marL="0" indent="0">
              <a:lnSpc>
                <a:spcPts val="2076"/>
              </a:lnSpc>
              <a:buNone/>
            </a:pPr>
            <a:r>
              <a:rPr lang="en-US" sz="1298" dirty="0">
                <a:solidFill>
                  <a:srgbClr val="FFE5E5"/>
                </a:solidFill>
                <a:latin typeface="DM Sans" pitchFamily="34" charset="0"/>
                <a:ea typeface="DM Sans" pitchFamily="34" charset="-122"/>
                <a:cs typeface="DM Sans" pitchFamily="34" charset="-120"/>
              </a:rPr>
              <a:t>The anti-phishing system developed by the organization has demonstrated the importance of adopting a comprehensive approach that combines user education, technical safeguards, and effective incident response. By addressing the problem from multiple angles, the organization has achieved a significant reduction in phishing-related incidents and protected its critical assets from the devastating consequences of these cyber threats.</a:t>
            </a:r>
            <a:endParaRPr lang="en-US" sz="1298" dirty="0"/>
          </a:p>
        </p:txBody>
      </p:sp>
      <p:sp>
        <p:nvSpPr>
          <p:cNvPr id="9" name="Shape 5"/>
          <p:cNvSpPr/>
          <p:nvPr/>
        </p:nvSpPr>
        <p:spPr>
          <a:xfrm>
            <a:off x="9226391" y="1735455"/>
            <a:ext cx="4038005" cy="3600688"/>
          </a:xfrm>
          <a:prstGeom prst="roundRect">
            <a:avLst>
              <a:gd name="adj" fmla="val 2060"/>
            </a:avLst>
          </a:prstGeom>
          <a:solidFill>
            <a:srgbClr val="740B0B"/>
          </a:solidFill>
          <a:ln w="7620">
            <a:solidFill>
              <a:srgbClr val="8D2424"/>
            </a:solidFill>
            <a:prstDash val="solid"/>
          </a:ln>
        </p:spPr>
      </p:sp>
      <p:sp>
        <p:nvSpPr>
          <p:cNvPr id="10" name="Text 6"/>
          <p:cNvSpPr/>
          <p:nvPr/>
        </p:nvSpPr>
        <p:spPr>
          <a:xfrm>
            <a:off x="9398794" y="1907858"/>
            <a:ext cx="3109555" cy="257413"/>
          </a:xfrm>
          <a:prstGeom prst="rect">
            <a:avLst/>
          </a:prstGeom>
          <a:noFill/>
          <a:ln/>
        </p:spPr>
        <p:txBody>
          <a:bodyPr wrap="none" rtlCol="0" anchor="t"/>
          <a:lstStyle/>
          <a:p>
            <a:pPr marL="0" indent="0">
              <a:lnSpc>
                <a:spcPts val="2028"/>
              </a:lnSpc>
              <a:buNone/>
            </a:pPr>
            <a:r>
              <a:rPr lang="en-US" sz="1622" dirty="0">
                <a:solidFill>
                  <a:srgbClr val="FFE5E5"/>
                </a:solidFill>
                <a:latin typeface="Dela Gothic One" pitchFamily="34" charset="0"/>
                <a:ea typeface="Dela Gothic One" pitchFamily="34" charset="-122"/>
                <a:cs typeface="Dela Gothic One" pitchFamily="34" charset="-120"/>
              </a:rPr>
              <a:t>Continuous Improvement</a:t>
            </a:r>
            <a:endParaRPr lang="en-US" sz="1622" dirty="0"/>
          </a:p>
        </p:txBody>
      </p:sp>
      <p:sp>
        <p:nvSpPr>
          <p:cNvPr id="11" name="Text 7"/>
          <p:cNvSpPr/>
          <p:nvPr/>
        </p:nvSpPr>
        <p:spPr>
          <a:xfrm>
            <a:off x="9398794" y="2264093"/>
            <a:ext cx="3693200" cy="2108835"/>
          </a:xfrm>
          <a:prstGeom prst="rect">
            <a:avLst/>
          </a:prstGeom>
          <a:noFill/>
          <a:ln/>
        </p:spPr>
        <p:txBody>
          <a:bodyPr wrap="square" rtlCol="0" anchor="t"/>
          <a:lstStyle/>
          <a:p>
            <a:pPr marL="0" indent="0">
              <a:lnSpc>
                <a:spcPts val="2076"/>
              </a:lnSpc>
              <a:buNone/>
            </a:pPr>
            <a:r>
              <a:rPr lang="en-US" sz="1298" dirty="0">
                <a:solidFill>
                  <a:srgbClr val="FFE5E5"/>
                </a:solidFill>
                <a:latin typeface="DM Sans" pitchFamily="34" charset="0"/>
                <a:ea typeface="DM Sans" pitchFamily="34" charset="-122"/>
                <a:cs typeface="DM Sans" pitchFamily="34" charset="-120"/>
              </a:rPr>
              <a:t>The success of the anti-phishing system is also attributed to the organization's commitment to continuous improvement. Regular risk assessments, security evaluations, and threat intelligence gathering have enabled the organization to stay ahead of the evolving tactics used by cybercriminals, ensuring the system's long-term effectiveness.</a:t>
            </a:r>
            <a:endParaRPr lang="en-US" sz="1298" dirty="0"/>
          </a:p>
        </p:txBody>
      </p:sp>
      <p:sp>
        <p:nvSpPr>
          <p:cNvPr id="12" name="Shape 8"/>
          <p:cNvSpPr/>
          <p:nvPr/>
        </p:nvSpPr>
        <p:spPr>
          <a:xfrm>
            <a:off x="5023604" y="5500926"/>
            <a:ext cx="8240792" cy="1755458"/>
          </a:xfrm>
          <a:prstGeom prst="roundRect">
            <a:avLst>
              <a:gd name="adj" fmla="val 4225"/>
            </a:avLst>
          </a:prstGeom>
          <a:solidFill>
            <a:srgbClr val="740B0B"/>
          </a:solidFill>
          <a:ln w="7620">
            <a:solidFill>
              <a:srgbClr val="8D2424"/>
            </a:solidFill>
            <a:prstDash val="solid"/>
          </a:ln>
        </p:spPr>
      </p:sp>
      <p:sp>
        <p:nvSpPr>
          <p:cNvPr id="13" name="Text 9"/>
          <p:cNvSpPr/>
          <p:nvPr/>
        </p:nvSpPr>
        <p:spPr>
          <a:xfrm>
            <a:off x="5196007" y="5673328"/>
            <a:ext cx="3165396" cy="257413"/>
          </a:xfrm>
          <a:prstGeom prst="rect">
            <a:avLst/>
          </a:prstGeom>
          <a:noFill/>
          <a:ln/>
        </p:spPr>
        <p:txBody>
          <a:bodyPr wrap="none" rtlCol="0" anchor="t"/>
          <a:lstStyle/>
          <a:p>
            <a:pPr marL="0" indent="0">
              <a:lnSpc>
                <a:spcPts val="2028"/>
              </a:lnSpc>
              <a:buNone/>
            </a:pPr>
            <a:r>
              <a:rPr lang="en-US" sz="1622" dirty="0">
                <a:solidFill>
                  <a:srgbClr val="FFE5E5"/>
                </a:solidFill>
                <a:latin typeface="Dela Gothic One" pitchFamily="34" charset="0"/>
                <a:ea typeface="Dela Gothic One" pitchFamily="34" charset="-122"/>
                <a:cs typeface="Dela Gothic One" pitchFamily="34" charset="-120"/>
              </a:rPr>
              <a:t>Collaboration and Sharing</a:t>
            </a:r>
            <a:endParaRPr lang="en-US" sz="1622" dirty="0"/>
          </a:p>
        </p:txBody>
      </p:sp>
      <p:sp>
        <p:nvSpPr>
          <p:cNvPr id="14" name="Text 10"/>
          <p:cNvSpPr/>
          <p:nvPr/>
        </p:nvSpPr>
        <p:spPr>
          <a:xfrm>
            <a:off x="5196007" y="6029563"/>
            <a:ext cx="7895987" cy="1054418"/>
          </a:xfrm>
          <a:prstGeom prst="rect">
            <a:avLst/>
          </a:prstGeom>
          <a:noFill/>
          <a:ln/>
        </p:spPr>
        <p:txBody>
          <a:bodyPr wrap="square" rtlCol="0" anchor="t"/>
          <a:lstStyle/>
          <a:p>
            <a:pPr marL="0" indent="0">
              <a:lnSpc>
                <a:spcPts val="2076"/>
              </a:lnSpc>
              <a:buNone/>
            </a:pPr>
            <a:r>
              <a:rPr lang="en-US" sz="1298" dirty="0">
                <a:solidFill>
                  <a:srgbClr val="FFE5E5"/>
                </a:solidFill>
                <a:latin typeface="DM Sans" pitchFamily="34" charset="0"/>
                <a:ea typeface="DM Sans" pitchFamily="34" charset="-122"/>
                <a:cs typeface="DM Sans" pitchFamily="34" charset="-120"/>
              </a:rPr>
              <a:t>The organization has also recognized the value of collaboration and knowledge-sharing within the cybersecurity community. By actively engaging with industry peers, security experts, and relevant authorities, the organization has been able to leverage best practices and collective intelligence to further strengthen its defenses against email phishing attacks.</a:t>
            </a:r>
            <a:endParaRPr lang="en-US" sz="1298"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0A0A0A">
              <a:alpha val="75000"/>
            </a:srgbClr>
          </a:solidFill>
          <a:ln/>
        </p:spPr>
      </p:sp>
      <p:sp>
        <p:nvSpPr>
          <p:cNvPr id="4" name="Text 1"/>
          <p:cNvSpPr/>
          <p:nvPr/>
        </p:nvSpPr>
        <p:spPr>
          <a:xfrm>
            <a:off x="1760220" y="665917"/>
            <a:ext cx="5554980" cy="694373"/>
          </a:xfrm>
          <a:prstGeom prst="rect">
            <a:avLst/>
          </a:prstGeom>
          <a:noFill/>
          <a:ln/>
        </p:spPr>
        <p:txBody>
          <a:bodyPr wrap="none" rtlCol="0" anchor="t"/>
          <a:lstStyle/>
          <a:p>
            <a:pPr marL="0" indent="0">
              <a:lnSpc>
                <a:spcPts val="5468"/>
              </a:lnSpc>
              <a:buNone/>
            </a:pPr>
            <a:r>
              <a:rPr lang="en-US" sz="4374" dirty="0">
                <a:solidFill>
                  <a:srgbClr val="FAEBEB"/>
                </a:solidFill>
                <a:latin typeface="Dela Gothic One" pitchFamily="34" charset="0"/>
                <a:ea typeface="Dela Gothic One" pitchFamily="34" charset="-122"/>
                <a:cs typeface="Dela Gothic One" pitchFamily="34" charset="-120"/>
              </a:rPr>
              <a:t>Future Scope</a:t>
            </a:r>
            <a:endParaRPr lang="en-US" sz="4374" dirty="0"/>
          </a:p>
        </p:txBody>
      </p:sp>
      <p:pic>
        <p:nvPicPr>
          <p:cNvPr id="5" name="Image 1" descr="preencoded.png"/>
          <p:cNvPicPr>
            <a:picLocks noChangeAspect="1"/>
          </p:cNvPicPr>
          <p:nvPr/>
        </p:nvPicPr>
        <p:blipFill>
          <a:blip r:embed="rId4"/>
          <a:stretch>
            <a:fillRect/>
          </a:stretch>
        </p:blipFill>
        <p:spPr>
          <a:xfrm>
            <a:off x="1760220" y="1804630"/>
            <a:ext cx="444341" cy="444341"/>
          </a:xfrm>
          <a:prstGeom prst="rect">
            <a:avLst/>
          </a:prstGeom>
        </p:spPr>
      </p:pic>
      <p:sp>
        <p:nvSpPr>
          <p:cNvPr id="6" name="Text 2"/>
          <p:cNvSpPr/>
          <p:nvPr/>
        </p:nvSpPr>
        <p:spPr>
          <a:xfrm>
            <a:off x="1760220" y="2471142"/>
            <a:ext cx="2527459" cy="694373"/>
          </a:xfrm>
          <a:prstGeom prst="rect">
            <a:avLst/>
          </a:prstGeom>
          <a:noFill/>
          <a:ln/>
        </p:spPr>
        <p:txBody>
          <a:bodyPr wrap="squar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AI-Powered Detection</a:t>
            </a:r>
            <a:endParaRPr lang="en-US" sz="2187" dirty="0"/>
          </a:p>
        </p:txBody>
      </p:sp>
      <p:sp>
        <p:nvSpPr>
          <p:cNvPr id="7" name="Text 3"/>
          <p:cNvSpPr/>
          <p:nvPr/>
        </p:nvSpPr>
        <p:spPr>
          <a:xfrm>
            <a:off x="1760220" y="3298746"/>
            <a:ext cx="2527459" cy="4264819"/>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As phishing tactics continue to evolve, the organization is exploring the integration of advanced artificial intelligence and machine learning algorithms to further enhance the accuracy and responsiveness of its phishing detection capabilities.</a:t>
            </a:r>
            <a:endParaRPr lang="en-US" sz="1750" dirty="0"/>
          </a:p>
        </p:txBody>
      </p:sp>
      <p:pic>
        <p:nvPicPr>
          <p:cNvPr id="8" name="Image 2" descr="preencoded.png"/>
          <p:cNvPicPr>
            <a:picLocks noChangeAspect="1"/>
          </p:cNvPicPr>
          <p:nvPr/>
        </p:nvPicPr>
        <p:blipFill>
          <a:blip r:embed="rId5"/>
          <a:stretch>
            <a:fillRect/>
          </a:stretch>
        </p:blipFill>
        <p:spPr>
          <a:xfrm>
            <a:off x="4620935" y="1804630"/>
            <a:ext cx="444341" cy="444341"/>
          </a:xfrm>
          <a:prstGeom prst="rect">
            <a:avLst/>
          </a:prstGeom>
        </p:spPr>
      </p:pic>
      <p:sp>
        <p:nvSpPr>
          <p:cNvPr id="9" name="Text 4"/>
          <p:cNvSpPr/>
          <p:nvPr/>
        </p:nvSpPr>
        <p:spPr>
          <a:xfrm>
            <a:off x="4620935" y="2471142"/>
            <a:ext cx="2527578" cy="694373"/>
          </a:xfrm>
          <a:prstGeom prst="rect">
            <a:avLst/>
          </a:prstGeom>
          <a:noFill/>
          <a:ln/>
        </p:spPr>
        <p:txBody>
          <a:bodyPr wrap="squar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Behavioral Analysis</a:t>
            </a:r>
            <a:endParaRPr lang="en-US" sz="2187" dirty="0"/>
          </a:p>
        </p:txBody>
      </p:sp>
      <p:sp>
        <p:nvSpPr>
          <p:cNvPr id="10" name="Text 5"/>
          <p:cNvSpPr/>
          <p:nvPr/>
        </p:nvSpPr>
        <p:spPr>
          <a:xfrm>
            <a:off x="4620935" y="3298746"/>
            <a:ext cx="2527578" cy="3554016"/>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Incorporating user behavior analysis into the anti-phishing system can provide additional insights into the potential indicators of phishing attempts, enabling more targeted and effective countermeasures.</a:t>
            </a:r>
            <a:endParaRPr lang="en-US" sz="1750" dirty="0"/>
          </a:p>
        </p:txBody>
      </p:sp>
      <p:pic>
        <p:nvPicPr>
          <p:cNvPr id="11" name="Image 3" descr="preencoded.png"/>
          <p:cNvPicPr>
            <a:picLocks noChangeAspect="1"/>
          </p:cNvPicPr>
          <p:nvPr/>
        </p:nvPicPr>
        <p:blipFill>
          <a:blip r:embed="rId5"/>
          <a:stretch>
            <a:fillRect/>
          </a:stretch>
        </p:blipFill>
        <p:spPr>
          <a:xfrm>
            <a:off x="7481768" y="1804630"/>
            <a:ext cx="444341" cy="444341"/>
          </a:xfrm>
          <a:prstGeom prst="rect">
            <a:avLst/>
          </a:prstGeom>
        </p:spPr>
      </p:pic>
      <p:sp>
        <p:nvSpPr>
          <p:cNvPr id="12" name="Text 6"/>
          <p:cNvSpPr/>
          <p:nvPr/>
        </p:nvSpPr>
        <p:spPr>
          <a:xfrm>
            <a:off x="7481768" y="2471142"/>
            <a:ext cx="2527578" cy="1041559"/>
          </a:xfrm>
          <a:prstGeom prst="rect">
            <a:avLst/>
          </a:prstGeom>
          <a:noFill/>
          <a:ln/>
        </p:spPr>
        <p:txBody>
          <a:bodyPr wrap="squar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Threat Intelligence Sharing</a:t>
            </a:r>
            <a:endParaRPr lang="en-US" sz="2187" dirty="0"/>
          </a:p>
        </p:txBody>
      </p:sp>
      <p:sp>
        <p:nvSpPr>
          <p:cNvPr id="13" name="Text 7"/>
          <p:cNvSpPr/>
          <p:nvPr/>
        </p:nvSpPr>
        <p:spPr>
          <a:xfrm>
            <a:off x="7481768" y="3645932"/>
            <a:ext cx="2527578" cy="3909417"/>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The organization aims to actively contribute to and leverage threat intelligence sharing platforms, allowing it to stay informed about the latest phishing trends and collaborate with others to develop more robust defense strategies.</a:t>
            </a:r>
            <a:endParaRPr lang="en-US" sz="1750" dirty="0"/>
          </a:p>
        </p:txBody>
      </p:sp>
      <p:pic>
        <p:nvPicPr>
          <p:cNvPr id="14" name="Image 4" descr="preencoded.png"/>
          <p:cNvPicPr>
            <a:picLocks noChangeAspect="1"/>
          </p:cNvPicPr>
          <p:nvPr/>
        </p:nvPicPr>
        <p:blipFill>
          <a:blip r:embed="rId5"/>
          <a:stretch>
            <a:fillRect/>
          </a:stretch>
        </p:blipFill>
        <p:spPr>
          <a:xfrm>
            <a:off x="10342602" y="1804630"/>
            <a:ext cx="444341" cy="444341"/>
          </a:xfrm>
          <a:prstGeom prst="rect">
            <a:avLst/>
          </a:prstGeom>
        </p:spPr>
      </p:pic>
      <p:sp>
        <p:nvSpPr>
          <p:cNvPr id="15" name="Text 8"/>
          <p:cNvSpPr/>
          <p:nvPr/>
        </p:nvSpPr>
        <p:spPr>
          <a:xfrm>
            <a:off x="10342602" y="2471142"/>
            <a:ext cx="2527578" cy="1041559"/>
          </a:xfrm>
          <a:prstGeom prst="rect">
            <a:avLst/>
          </a:prstGeom>
          <a:noFill/>
          <a:ln/>
        </p:spPr>
        <p:txBody>
          <a:bodyPr wrap="square" rtlCol="0" anchor="t"/>
          <a:lstStyle/>
          <a:p>
            <a:pPr marL="0" indent="0" algn="l">
              <a:lnSpc>
                <a:spcPts val="2734"/>
              </a:lnSpc>
              <a:buNone/>
            </a:pPr>
            <a:r>
              <a:rPr lang="en-US" sz="2187" dirty="0">
                <a:solidFill>
                  <a:srgbClr val="FFE5E5"/>
                </a:solidFill>
                <a:latin typeface="Dela Gothic One" pitchFamily="34" charset="0"/>
                <a:ea typeface="Dela Gothic One" pitchFamily="34" charset="-122"/>
                <a:cs typeface="Dela Gothic One" pitchFamily="34" charset="-120"/>
              </a:rPr>
              <a:t>Automated Incident Response</a:t>
            </a:r>
            <a:endParaRPr lang="en-US" sz="2187" dirty="0"/>
          </a:p>
        </p:txBody>
      </p:sp>
      <p:sp>
        <p:nvSpPr>
          <p:cNvPr id="16" name="Text 9"/>
          <p:cNvSpPr/>
          <p:nvPr/>
        </p:nvSpPr>
        <p:spPr>
          <a:xfrm>
            <a:off x="10342602" y="3645932"/>
            <a:ext cx="2527578" cy="3554016"/>
          </a:xfrm>
          <a:prstGeom prst="rect">
            <a:avLst/>
          </a:prstGeom>
          <a:noFill/>
          <a:ln/>
        </p:spPr>
        <p:txBody>
          <a:bodyPr wrap="square" rtlCol="0" anchor="t"/>
          <a:lstStyle/>
          <a:p>
            <a:pPr marL="0" indent="0" algn="l">
              <a:lnSpc>
                <a:spcPts val="2799"/>
              </a:lnSpc>
              <a:buNone/>
            </a:pPr>
            <a:r>
              <a:rPr lang="en-US" sz="1750" dirty="0">
                <a:solidFill>
                  <a:srgbClr val="FFE5E5"/>
                </a:solidFill>
                <a:latin typeface="DM Sans" pitchFamily="34" charset="0"/>
                <a:ea typeface="DM Sans" pitchFamily="34" charset="-122"/>
                <a:cs typeface="DM Sans" pitchFamily="34" charset="-120"/>
              </a:rPr>
              <a:t>Exploring the use of automated incident response mechanisms can help the organization respond to phishing incidents more quickly and efficiently, reducing the overall impact and recovery time.</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Custom</PresentationFormat>
  <Paragraphs>0</Paragraphs>
  <Slides>10</Slides>
  <Notes>10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ideva4739@gmail.com</cp:lastModifiedBy>
  <cp:revision>6</cp:revision>
  <dcterms:created xsi:type="dcterms:W3CDTF">2024-04-16T05:58:20Z</dcterms:created>
  <dcterms:modified xsi:type="dcterms:W3CDTF">2024-04-16T07:34:01Z</dcterms:modified>
</cp:coreProperties>
</file>