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0" r:id="rId2"/>
    <p:sldId id="311" r:id="rId3"/>
    <p:sldId id="418" r:id="rId4"/>
    <p:sldId id="448" r:id="rId5"/>
    <p:sldId id="451" r:id="rId6"/>
    <p:sldId id="436" r:id="rId7"/>
    <p:sldId id="452" r:id="rId8"/>
    <p:sldId id="439" r:id="rId9"/>
    <p:sldId id="449" r:id="rId10"/>
    <p:sldId id="450" r:id="rId11"/>
    <p:sldId id="453" r:id="rId12"/>
    <p:sldId id="419" r:id="rId13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ureau de la Recherche Internationale" initials="BR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ADB"/>
    <a:srgbClr val="8F001A"/>
    <a:srgbClr val="990000"/>
    <a:srgbClr val="3B3734"/>
    <a:srgbClr val="404040"/>
    <a:srgbClr val="F38A00"/>
    <a:srgbClr val="D1B400"/>
    <a:srgbClr val="ACA39A"/>
    <a:srgbClr val="1BA2E2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07" autoAdjust="0"/>
  </p:normalViewPr>
  <p:slideViewPr>
    <p:cSldViewPr>
      <p:cViewPr varScale="1">
        <p:scale>
          <a:sx n="96" d="100"/>
          <a:sy n="96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16-04-05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2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6643" y="5768214"/>
            <a:ext cx="9150643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pic>
        <p:nvPicPr>
          <p:cNvPr id="16" name="Picture 1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4941" y="-1866"/>
            <a:ext cx="9173882" cy="6867337"/>
            <a:chOff x="-14941" y="-1866"/>
            <a:chExt cx="9173882" cy="686733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4941" y="6652164"/>
              <a:ext cx="9166412" cy="21330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-6643" y="5768214"/>
              <a:ext cx="9165584" cy="886711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dirty="0" smtClean="0">
                  <a:solidFill>
                    <a:srgbClr val="000000"/>
                  </a:solidFill>
                  <a:latin typeface="Times" pitchFamily="-110" charset="0"/>
                </a:rPr>
                <a:t> </a:t>
              </a:r>
              <a:endParaRPr lang="en-US" dirty="0">
                <a:solidFill>
                  <a:srgbClr val="000000"/>
                </a:solidFill>
                <a:latin typeface="Times" pitchFamily="-110" charset="0"/>
              </a:endParaRP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 bwMode="auto">
          <a:xfrm>
            <a:off x="1763688" y="2780928"/>
            <a:ext cx="7380312" cy="129614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en-US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63687" y="4149079"/>
            <a:ext cx="7380313" cy="54110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en-US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763688" y="2814193"/>
            <a:ext cx="738031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Convolutional/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Deconvolutional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Neural Network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1843148" y="4163332"/>
            <a:ext cx="7164288" cy="52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FontTx/>
              <a:buNone/>
            </a:pPr>
            <a:r>
              <a:rPr lang="fr-CA" sz="1600" dirty="0" smtClean="0">
                <a:solidFill>
                  <a:srgbClr val="FFFFFF"/>
                </a:solidFill>
                <a:latin typeface="Arial"/>
                <a:cs typeface="Arial"/>
              </a:rPr>
              <a:t>By: Jonathan Blanchette, </a:t>
            </a:r>
            <a:r>
              <a:rPr lang="fr-CA" sz="1600" dirty="0" err="1" smtClean="0">
                <a:solidFill>
                  <a:srgbClr val="FFFFFF"/>
                </a:solidFill>
                <a:latin typeface="Arial"/>
                <a:cs typeface="Arial"/>
              </a:rPr>
              <a:t>Binghao</a:t>
            </a:r>
            <a:r>
              <a:rPr lang="fr-CA" sz="1600" dirty="0" smtClean="0">
                <a:solidFill>
                  <a:srgbClr val="FFFFFF"/>
                </a:solidFill>
                <a:latin typeface="Arial"/>
                <a:cs typeface="Arial"/>
              </a:rPr>
              <a:t> Wang</a:t>
            </a:r>
            <a:endParaRPr lang="en-US" sz="16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88352" y="2780928"/>
            <a:ext cx="75335" cy="1296144"/>
          </a:xfrm>
          <a:prstGeom prst="rect">
            <a:avLst/>
          </a:prstGeom>
          <a:solidFill>
            <a:srgbClr val="8F001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en-US" dirty="0">
              <a:solidFill>
                <a:srgbClr val="A69C95"/>
              </a:solidFill>
              <a:latin typeface="Times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706583" y="4149080"/>
            <a:ext cx="57103" cy="541104"/>
          </a:xfrm>
          <a:prstGeom prst="rect">
            <a:avLst/>
          </a:prstGeom>
          <a:solidFill>
            <a:srgbClr val="8F001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US" dirty="0" smtClean="0">
                <a:solidFill>
                  <a:srgbClr val="A69C95"/>
                </a:solidFill>
                <a:latin typeface="Times" pitchFamily="-110" charset="0"/>
              </a:rPr>
              <a:t> </a:t>
            </a:r>
            <a:endParaRPr lang="en-US" dirty="0">
              <a:solidFill>
                <a:srgbClr val="A69C95"/>
              </a:solidFill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2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otaccend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12776"/>
            <a:ext cx="5112567" cy="4581128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 bwMode="auto">
          <a:xfrm>
            <a:off x="395536" y="620688"/>
            <a:ext cx="777463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fr-CA" dirty="0" smtClean="0"/>
              <a:t>Total </a:t>
            </a:r>
            <a:r>
              <a:rPr lang="fr-CA" dirty="0" err="1" smtClean="0"/>
              <a:t>accuracy</a:t>
            </a:r>
            <a:r>
              <a:rPr lang="fr-CA" dirty="0" smtClean="0"/>
              <a:t>: </a:t>
            </a:r>
            <a:r>
              <a:rPr lang="fr-CA" dirty="0" err="1" smtClean="0"/>
              <a:t>prediction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4932040" y="1628800"/>
            <a:ext cx="403244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smtClean="0"/>
              <a:t>Estimate: 99.4%</a:t>
            </a:r>
            <a:r>
              <a:rPr lang="en-US" dirty="0" smtClean="0"/>
              <a:t>(biased)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err="1" smtClean="0"/>
              <a:t>std</a:t>
            </a:r>
            <a:r>
              <a:rPr lang="en-US" dirty="0" smtClean="0"/>
              <a:t>: .18%</a:t>
            </a:r>
            <a:endParaRPr lang="en-US" dirty="0" smtClean="0"/>
          </a:p>
          <a:p>
            <a:pPr marL="0" indent="0">
              <a:buClr>
                <a:srgbClr val="8F001A"/>
              </a:buClr>
              <a:buNone/>
            </a:pPr>
            <a:endParaRPr lang="en-US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86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395536" y="620688"/>
            <a:ext cx="777463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fr-CA" dirty="0" smtClean="0"/>
              <a:t>Confusion matrix</a:t>
            </a:r>
            <a:endParaRPr lang="en-US" dirty="0"/>
          </a:p>
        </p:txBody>
      </p:sp>
      <p:pic>
        <p:nvPicPr>
          <p:cNvPr id="2" name="图片 1" descr="Selection_0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884368" cy="450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5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 err="1" smtClean="0"/>
              <a:t>Deconvolutional</a:t>
            </a:r>
            <a:r>
              <a:rPr lang="fr-CA" sz="3200" dirty="0" smtClean="0"/>
              <a:t> Neural </a:t>
            </a:r>
            <a:r>
              <a:rPr lang="fr-CA" sz="3200" dirty="0" smtClean="0"/>
              <a:t>Network</a:t>
            </a:r>
            <a:endParaRPr lang="fr-CA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 bwMode="auto">
          <a:xfrm>
            <a:off x="539552" y="1700808"/>
            <a:ext cx="77724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torch lib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 smtClean="0"/>
          </a:p>
          <a:p>
            <a:pPr lvl="1">
              <a:buClr>
                <a:srgbClr val="8F001A"/>
              </a:buClr>
              <a:buFont typeface="Symbol" charset="2"/>
              <a:buChar char="-"/>
            </a:pPr>
            <a:endParaRPr lang="en-US" sz="2400" dirty="0" smtClean="0"/>
          </a:p>
          <a:p>
            <a:pPr marL="0" indent="0">
              <a:buClr>
                <a:srgbClr val="8F001A"/>
              </a:buClr>
              <a:buNone/>
            </a:pPr>
            <a:endParaRPr lang="en-US" sz="2400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10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010344"/>
            <a:ext cx="7791846" cy="546447"/>
          </a:xfrm>
        </p:spPr>
        <p:txBody>
          <a:bodyPr/>
          <a:lstStyle/>
          <a:p>
            <a:r>
              <a:rPr lang="fr-CA" altLang="zh-CN" sz="3200" dirty="0" err="1" smtClean="0"/>
              <a:t>Outline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2060848"/>
            <a:ext cx="7772400" cy="3753544"/>
          </a:xfrm>
        </p:spPr>
        <p:txBody>
          <a:bodyPr/>
          <a:lstStyle/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Data pre-processing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Pre-training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Training</a:t>
            </a:r>
          </a:p>
          <a:p>
            <a:pPr marL="457200" lvl="1" indent="0">
              <a:buClr>
                <a:srgbClr val="8F001A"/>
              </a:buClr>
              <a:buNone/>
            </a:pPr>
            <a:endParaRPr lang="fr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89801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 err="1" smtClean="0"/>
              <a:t>Pre-processing</a:t>
            </a:r>
            <a:endParaRPr lang="en-US" sz="32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539552" y="1700808"/>
            <a:ext cx="7772400" cy="37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Resize &amp; shuffle</a:t>
            </a:r>
            <a:endParaRPr lang="en-US" sz="2400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Extract top 3 </a:t>
            </a:r>
            <a:r>
              <a:rPr lang="en-US" sz="2400" dirty="0" smtClean="0"/>
              <a:t>principle </a:t>
            </a:r>
            <a:r>
              <a:rPr lang="en-US" sz="2400" dirty="0" smtClean="0"/>
              <a:t>components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10 folds cross-validation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 smtClean="0"/>
          </a:p>
          <a:p>
            <a:pPr marL="0" indent="0">
              <a:buClr>
                <a:srgbClr val="8F001A"/>
              </a:buClr>
              <a:buNone/>
            </a:pPr>
            <a:endParaRPr lang="en-US" sz="2400" dirty="0"/>
          </a:p>
        </p:txBody>
      </p:sp>
      <p:pic>
        <p:nvPicPr>
          <p:cNvPr id="8" name="图片 7" descr="Selection_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678315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6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 err="1" smtClean="0"/>
              <a:t>Pre</a:t>
            </a:r>
            <a:r>
              <a:rPr lang="fr-CA" sz="3200" dirty="0" smtClean="0"/>
              <a:t>-training</a:t>
            </a:r>
            <a:endParaRPr lang="en-US" sz="32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539552" y="1700808"/>
            <a:ext cx="77724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Parameter setting:</a:t>
            </a:r>
          </a:p>
          <a:p>
            <a:pPr lvl="1">
              <a:buClr>
                <a:srgbClr val="8F001A"/>
              </a:buClr>
              <a:buFont typeface="Symbol" charset="2"/>
              <a:buChar char="-"/>
            </a:pPr>
            <a:r>
              <a:rPr lang="en-US" dirty="0" smtClean="0"/>
              <a:t>Learning </a:t>
            </a:r>
            <a:r>
              <a:rPr lang="en-US" dirty="0" smtClean="0"/>
              <a:t>rate=1e-3</a:t>
            </a:r>
            <a:endParaRPr lang="en-US" dirty="0" smtClean="0"/>
          </a:p>
          <a:p>
            <a:pPr lvl="1">
              <a:buClr>
                <a:srgbClr val="8F001A"/>
              </a:buClr>
              <a:buFont typeface="Symbol" charset="2"/>
              <a:buChar char="-"/>
            </a:pPr>
            <a:r>
              <a:rPr lang="en-US" dirty="0" smtClean="0"/>
              <a:t>momentum= .1</a:t>
            </a:r>
            <a:endParaRPr lang="en-US" dirty="0" smtClean="0"/>
          </a:p>
          <a:p>
            <a:pPr lvl="1">
              <a:buClr>
                <a:srgbClr val="8F001A"/>
              </a:buClr>
              <a:buFont typeface="Symbol" charset="2"/>
              <a:buChar char="-"/>
            </a:pPr>
            <a:r>
              <a:rPr lang="en-US" dirty="0" smtClean="0"/>
              <a:t>weight </a:t>
            </a:r>
            <a:r>
              <a:rPr lang="en-US" dirty="0" smtClean="0"/>
              <a:t>decay=1e-5</a:t>
            </a:r>
            <a:endParaRPr lang="en-US" dirty="0" smtClean="0"/>
          </a:p>
          <a:p>
            <a:pPr lvl="1">
              <a:buClr>
                <a:srgbClr val="8F001A"/>
              </a:buClr>
              <a:buFont typeface="Symbol" charset="2"/>
              <a:buChar char="-"/>
            </a:pPr>
            <a:r>
              <a:rPr lang="en-US" dirty="0" smtClean="0"/>
              <a:t>learning rate decay=1e-7</a:t>
            </a:r>
            <a:endParaRPr lang="en-US" dirty="0" smtClean="0"/>
          </a:p>
          <a:p>
            <a:pPr lvl="1">
              <a:buClr>
                <a:srgbClr val="8F001A"/>
              </a:buClr>
              <a:buFont typeface="Symbol" charset="2"/>
              <a:buChar char="-"/>
            </a:pPr>
            <a:endParaRPr lang="en-US" sz="2400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Random brightness/saturation/</a:t>
            </a:r>
            <a:r>
              <a:rPr lang="en-US" sz="2400" dirty="0" smtClean="0"/>
              <a:t>contrast;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Random </a:t>
            </a:r>
            <a:r>
              <a:rPr lang="en-US" sz="2400" dirty="0" smtClean="0"/>
              <a:t>lighting(using p.c.)</a:t>
            </a:r>
            <a:endParaRPr lang="en-US" sz="2400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Data </a:t>
            </a:r>
            <a:r>
              <a:rPr lang="en-US" sz="2400" dirty="0" smtClean="0"/>
              <a:t>normalization </a:t>
            </a:r>
            <a:r>
              <a:rPr lang="en-US" sz="2400" dirty="0" err="1" smtClean="0"/>
              <a:t>wrt</a:t>
            </a:r>
            <a:r>
              <a:rPr lang="en-US" sz="2400" dirty="0" smtClean="0"/>
              <a:t> training set</a:t>
            </a:r>
            <a:endParaRPr lang="en-US" sz="2400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 smtClean="0"/>
          </a:p>
          <a:p>
            <a:pPr marL="0" indent="0">
              <a:buClr>
                <a:srgbClr val="8F001A"/>
              </a:buClr>
              <a:buNone/>
            </a:pPr>
            <a:endParaRPr lang="en-US" sz="2400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/>
          </a:p>
        </p:txBody>
      </p:sp>
      <p:pic>
        <p:nvPicPr>
          <p:cNvPr id="3" name="图片 2" descr="LENAA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08720"/>
            <a:ext cx="3995936" cy="29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5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774632" cy="864096"/>
          </a:xfrm>
        </p:spPr>
        <p:txBody>
          <a:bodyPr/>
          <a:lstStyle/>
          <a:p>
            <a:r>
              <a:rPr lang="en-US" altLang="zh-CN" sz="3200" dirty="0" smtClean="0"/>
              <a:t>Model</a:t>
            </a:r>
            <a:endParaRPr lang="en-US" sz="32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539552" y="1340768"/>
            <a:ext cx="799288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smtClean="0"/>
              <a:t>Convolution(3 -&gt; 64, 12 x 4)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err="1" smtClean="0"/>
              <a:t>Maxpool</a:t>
            </a:r>
            <a:r>
              <a:rPr lang="en-US" dirty="0" smtClean="0"/>
              <a:t>(3 x 3, 2, 2, 1, 1)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err="1" smtClean="0"/>
              <a:t>ReLU</a:t>
            </a:r>
            <a:endParaRPr lang="en-US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smtClean="0"/>
              <a:t>Convolution(64 -&gt; 64, 3 x 3, 1, 1, 1, 1)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err="1" smtClean="0"/>
              <a:t>ReLU</a:t>
            </a:r>
            <a:endParaRPr lang="en-US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smtClean="0"/>
              <a:t>Convolution</a:t>
            </a:r>
            <a:r>
              <a:rPr lang="en-US" altLang="zh-CN" dirty="0"/>
              <a:t>(64 -&gt; 64, 3 x 3, 1, 1, 1, 1</a:t>
            </a:r>
            <a:r>
              <a:rPr lang="en-US" altLang="zh-CN" dirty="0" smtClean="0"/>
              <a:t>)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altLang="zh-CN" dirty="0" err="1" smtClean="0"/>
              <a:t>Maxpool</a:t>
            </a:r>
            <a:endParaRPr lang="en-US" altLang="zh-CN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altLang="zh-CN" dirty="0" err="1" smtClean="0"/>
              <a:t>ReLU</a:t>
            </a:r>
            <a:endParaRPr lang="en-US" altLang="zh-CN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altLang="zh-CN" dirty="0"/>
              <a:t>Convolution(64 -&gt; </a:t>
            </a:r>
            <a:r>
              <a:rPr lang="en-US" altLang="zh-CN" dirty="0" smtClean="0"/>
              <a:t>256, 9 x 9)</a:t>
            </a:r>
            <a:endParaRPr lang="en-US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smtClean="0"/>
              <a:t>Dropout(0.5)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err="1" smtClean="0"/>
              <a:t>ReLU</a:t>
            </a:r>
            <a:endParaRPr lang="en-US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/>
              <a:t>Reshape(256)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/>
              <a:t>Linear(256 -&gt; 6)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dirty="0" err="1"/>
              <a:t>Softmax</a:t>
            </a:r>
            <a:endParaRPr lang="en-US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721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774632" cy="864096"/>
          </a:xfrm>
        </p:spPr>
        <p:txBody>
          <a:bodyPr/>
          <a:lstStyle/>
          <a:p>
            <a:r>
              <a:rPr lang="fr-CA" sz="3200" dirty="0" smtClean="0"/>
              <a:t>Training</a:t>
            </a:r>
            <a:endParaRPr lang="en-US" sz="32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539552" y="1556792"/>
            <a:ext cx="77724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Batch size: 128</a:t>
            </a:r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Epoch: 400(each network)</a:t>
            </a:r>
          </a:p>
          <a:p>
            <a:pPr lvl="1">
              <a:buClr>
                <a:srgbClr val="8F001A"/>
              </a:buClr>
              <a:buFont typeface="Symbol" charset="2"/>
              <a:buChar char="-"/>
            </a:pPr>
            <a:endParaRPr lang="en-US" sz="2400" dirty="0" smtClean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r>
              <a:rPr lang="en-US" sz="2400" dirty="0" smtClean="0"/>
              <a:t>Time: 4-5 hours(each network)</a:t>
            </a:r>
          </a:p>
          <a:p>
            <a:pPr marL="0" indent="0">
              <a:buClr>
                <a:srgbClr val="8F001A"/>
              </a:buClr>
              <a:buNone/>
            </a:pPr>
            <a:endParaRPr lang="en-US" sz="2400" dirty="0"/>
          </a:p>
          <a:p>
            <a:pPr>
              <a:buClr>
                <a:srgbClr val="8F001A"/>
              </a:buClr>
              <a:buFont typeface="ＭＳ Ｐゴシック" panose="020B0600070205080204" pitchFamily="34" charset="-128"/>
              <a:buChar char="▶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075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774632" cy="864096"/>
          </a:xfrm>
        </p:spPr>
        <p:txBody>
          <a:bodyPr/>
          <a:lstStyle/>
          <a:p>
            <a:r>
              <a:rPr lang="fr-CA" sz="2600" dirty="0" smtClean="0"/>
              <a:t>Total </a:t>
            </a:r>
            <a:r>
              <a:rPr lang="fr-CA" sz="2600" dirty="0" err="1" smtClean="0"/>
              <a:t>accuracy</a:t>
            </a:r>
            <a:r>
              <a:rPr lang="fr-CA" sz="2600" dirty="0" smtClean="0"/>
              <a:t>(</a:t>
            </a:r>
            <a:r>
              <a:rPr lang="fr-CA" sz="2600" dirty="0" err="1" smtClean="0"/>
              <a:t>with</a:t>
            </a:r>
            <a:r>
              <a:rPr lang="fr-CA" sz="2600" dirty="0" err="1" smtClean="0"/>
              <a:t>out</a:t>
            </a:r>
            <a:r>
              <a:rPr lang="fr-CA" sz="2600" dirty="0" smtClean="0"/>
              <a:t> </a:t>
            </a:r>
            <a:r>
              <a:rPr lang="fr-CA" sz="2600" dirty="0" err="1" smtClean="0"/>
              <a:t>meta-learning</a:t>
            </a:r>
            <a:r>
              <a:rPr lang="fr-CA" sz="2600" dirty="0" smtClean="0"/>
              <a:t>)</a:t>
            </a:r>
            <a:endParaRPr lang="en-US" sz="2600" dirty="0"/>
          </a:p>
        </p:txBody>
      </p:sp>
      <p:pic>
        <p:nvPicPr>
          <p:cNvPr id="3" name="图片 2" descr="MetaLearning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4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774632" cy="864096"/>
          </a:xfrm>
        </p:spPr>
        <p:txBody>
          <a:bodyPr/>
          <a:lstStyle/>
          <a:p>
            <a:r>
              <a:rPr lang="fr-CA" dirty="0" smtClean="0"/>
              <a:t>Total </a:t>
            </a:r>
            <a:r>
              <a:rPr lang="fr-CA" dirty="0" err="1" smtClean="0"/>
              <a:t>accuracy</a:t>
            </a:r>
            <a:r>
              <a:rPr lang="fr-CA" dirty="0" smtClean="0"/>
              <a:t>(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meta-learing</a:t>
            </a:r>
            <a:r>
              <a:rPr lang="fr-CA" dirty="0" smtClean="0"/>
              <a:t>)</a:t>
            </a:r>
            <a:endParaRPr lang="en-US" dirty="0"/>
          </a:p>
        </p:txBody>
      </p:sp>
      <p:pic>
        <p:nvPicPr>
          <p:cNvPr id="3" name="图片 2" descr="TotalAccEstima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9"/>
            <a:ext cx="9144000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1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otAccEstimate_clear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" y="1340769"/>
            <a:ext cx="9144000" cy="5517232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 bwMode="auto">
          <a:xfrm>
            <a:off x="395536" y="620688"/>
            <a:ext cx="777463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fr-CA" dirty="0" smtClean="0"/>
              <a:t>Total </a:t>
            </a:r>
            <a:r>
              <a:rPr lang="fr-CA" dirty="0" err="1" smtClean="0"/>
              <a:t>accuracy</a:t>
            </a:r>
            <a:r>
              <a:rPr lang="fr-CA" dirty="0" smtClean="0"/>
              <a:t>(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meta-learing</a:t>
            </a:r>
            <a:r>
              <a:rPr lang="fr-CA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6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Ottawa-powerpoint-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30710</TotalTime>
  <Words>262</Words>
  <Application>Microsoft Macintosh PowerPoint</Application>
  <PresentationFormat>全屏显示(4:3)</PresentationFormat>
  <Paragraphs>78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uOttawa-powerpoint-template</vt:lpstr>
      <vt:lpstr>PowerPoint 演示文稿</vt:lpstr>
      <vt:lpstr>Outline</vt:lpstr>
      <vt:lpstr>Pre-processing</vt:lpstr>
      <vt:lpstr>Pre-training</vt:lpstr>
      <vt:lpstr>Model</vt:lpstr>
      <vt:lpstr>Training</vt:lpstr>
      <vt:lpstr>Total accuracy(without meta-learning)</vt:lpstr>
      <vt:lpstr>Total accuracy(with meta-learing)</vt:lpstr>
      <vt:lpstr>PowerPoint 演示文稿</vt:lpstr>
      <vt:lpstr>PowerPoint 演示文稿</vt:lpstr>
      <vt:lpstr>PowerPoint 演示文稿</vt:lpstr>
      <vt:lpstr>Deconvolutional Neural Network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Binghao W</cp:lastModifiedBy>
  <cp:revision>600</cp:revision>
  <cp:lastPrinted>2014-03-10T15:43:45Z</cp:lastPrinted>
  <dcterms:created xsi:type="dcterms:W3CDTF">2010-02-26T18:49:55Z</dcterms:created>
  <dcterms:modified xsi:type="dcterms:W3CDTF">2016-04-05T14:57:35Z</dcterms:modified>
</cp:coreProperties>
</file>