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70" r:id="rId11"/>
    <p:sldId id="271" r:id="rId12"/>
    <p:sldId id="276" r:id="rId13"/>
    <p:sldId id="279" r:id="rId14"/>
    <p:sldId id="280" r:id="rId15"/>
    <p:sldId id="28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FA7A4-7652-4CE8-8C6F-54E151084E06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28B135-FB4B-4CD4-A238-8A05243FD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1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9EDB9-9837-4B21-B598-D1604FCEBC7E}" type="slidenum">
              <a:rPr lang="en-IN" smtClean="0"/>
              <a:pPr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7521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/>
              <a:t>Estimation Technique:</a:t>
            </a:r>
          </a:p>
          <a:p>
            <a:pPr marL="228600" indent="-228600">
              <a:buFontTx/>
              <a:buAutoNum type="arabicPeriod"/>
              <a:defRPr/>
            </a:pPr>
            <a:r>
              <a:rPr lang="en-US" dirty="0"/>
              <a:t>Function point estimation/Complexity / Lines of Code (it</a:t>
            </a:r>
            <a:r>
              <a:rPr lang="en-US" baseline="0" dirty="0"/>
              <a:t> is recommended to mention the name of the template that is used for estimation)</a:t>
            </a:r>
            <a:endParaRPr lang="en-US" dirty="0"/>
          </a:p>
          <a:p>
            <a:pPr marL="0" indent="0">
              <a:buFontTx/>
              <a:buNone/>
              <a:defRPr/>
            </a:pPr>
            <a:endParaRPr lang="en-US" b="1" dirty="0"/>
          </a:p>
          <a:p>
            <a:pPr marL="0" indent="0">
              <a:buFontTx/>
              <a:buNone/>
              <a:defRPr/>
            </a:pPr>
            <a:r>
              <a:rPr lang="en-US" b="1" dirty="0"/>
              <a:t>Engagement Type:</a:t>
            </a:r>
          </a:p>
          <a:p>
            <a:pPr marL="228600" indent="-228600">
              <a:buFontTx/>
              <a:buAutoNum type="arabicPeriod"/>
              <a:defRPr/>
            </a:pPr>
            <a:r>
              <a:rPr lang="en-US" dirty="0"/>
              <a:t>Onsite </a:t>
            </a:r>
          </a:p>
          <a:p>
            <a:pPr marL="228600" indent="-228600">
              <a:buFontTx/>
              <a:buAutoNum type="arabicPeriod"/>
              <a:defRPr/>
            </a:pPr>
            <a:r>
              <a:rPr lang="en-US" dirty="0"/>
              <a:t>Offshore </a:t>
            </a:r>
          </a:p>
          <a:p>
            <a:pPr marL="228600" indent="-228600">
              <a:buFontTx/>
              <a:buAutoNum type="arabicPeriod"/>
              <a:defRPr/>
            </a:pPr>
            <a:r>
              <a:rPr lang="en-US" dirty="0"/>
              <a:t>On site &amp; Offshore </a:t>
            </a:r>
          </a:p>
          <a:p>
            <a:pPr>
              <a:defRPr/>
            </a:pPr>
            <a:endParaRPr lang="en-US" b="1" dirty="0"/>
          </a:p>
          <a:p>
            <a:pPr>
              <a:defRPr/>
            </a:pPr>
            <a:r>
              <a:rPr lang="en-US" b="1" dirty="0"/>
              <a:t>Billing Type:</a:t>
            </a:r>
          </a:p>
          <a:p>
            <a:pPr marL="228600" indent="-228600">
              <a:buFontTx/>
              <a:buAutoNum type="arabicPeriod"/>
              <a:defRPr/>
            </a:pPr>
            <a:r>
              <a:rPr lang="en-US" dirty="0"/>
              <a:t>Time and Material</a:t>
            </a:r>
          </a:p>
          <a:p>
            <a:pPr marL="228600" indent="-228600">
              <a:buFontTx/>
              <a:buAutoNum type="arabicPeriod"/>
              <a:defRPr/>
            </a:pPr>
            <a:r>
              <a:rPr lang="en-US" dirty="0"/>
              <a:t>Time and Material with Cap</a:t>
            </a:r>
          </a:p>
          <a:p>
            <a:pPr marL="228600" indent="-228600">
              <a:buFontTx/>
              <a:buAutoNum type="arabicPeriod"/>
              <a:defRPr/>
            </a:pPr>
            <a:r>
              <a:rPr lang="en-US" dirty="0"/>
              <a:t>Fixed Price</a:t>
            </a:r>
          </a:p>
          <a:p>
            <a:pPr>
              <a:defRPr/>
            </a:pPr>
            <a:endParaRPr lang="en-US" alt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9EDB9-9837-4B21-B598-D1604FCEBC7E}" type="slidenum">
              <a:rPr lang="en-IN" smtClean="0"/>
              <a:pPr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7193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9EDB9-9837-4B21-B598-D1604FCEBC7E}" type="slidenum">
              <a:rPr lang="en-IN" smtClean="0"/>
              <a:pPr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3168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9EDB9-9837-4B21-B598-D1604FCEBC7E}" type="slidenum">
              <a:rPr lang="en-IN" smtClean="0"/>
              <a:pPr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4461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 &amp;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4165600" y="3038478"/>
            <a:ext cx="3556000" cy="1523207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/>
              <a:t>Q&amp;A</a:t>
            </a:r>
          </a:p>
        </p:txBody>
      </p:sp>
      <p:pic>
        <p:nvPicPr>
          <p:cNvPr id="5" name="Picture 2" descr="C:\Users\Mayank.Shukla\Desktop\QandA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642" y="2133603"/>
            <a:ext cx="3151559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8457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ext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3124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Next Steps?</a:t>
            </a:r>
          </a:p>
        </p:txBody>
      </p:sp>
    </p:spTree>
    <p:extLst>
      <p:ext uri="{BB962C8B-B14F-4D97-AF65-F5344CB8AC3E}">
        <p14:creationId xmlns:p14="http://schemas.microsoft.com/office/powerpoint/2010/main" val="3592797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3124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Thank</a:t>
            </a:r>
            <a:r>
              <a:rPr lang="en-US" sz="4800" b="1" baseline="0" dirty="0"/>
              <a:t> You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900339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  <p:sldLayoutId id="2147483669" r:id="rId18"/>
    <p:sldLayoutId id="2147483670" r:id="rId19"/>
    <p:sldLayoutId id="2147483671" r:id="rId20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8"/>
            <a:ext cx="10672046" cy="3433917"/>
          </a:xfrm>
        </p:spPr>
        <p:txBody>
          <a:bodyPr>
            <a:normAutofit/>
          </a:bodyPr>
          <a:lstStyle/>
          <a:p>
            <a: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Object Retrieval System</a:t>
            </a:r>
            <a:b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Kick Off Meeting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807974"/>
            <a:ext cx="6400800" cy="98322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en-US" sz="2400" b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January 2017</a:t>
            </a:r>
          </a:p>
        </p:txBody>
      </p:sp>
    </p:spTree>
    <p:extLst>
      <p:ext uri="{BB962C8B-B14F-4D97-AF65-F5344CB8AC3E}">
        <p14:creationId xmlns:p14="http://schemas.microsoft.com/office/powerpoint/2010/main" val="1584323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58529"/>
          </a:xfrm>
        </p:spPr>
        <p:txBody>
          <a:bodyPr>
            <a:normAutofit/>
          </a:bodyPr>
          <a:lstStyle/>
          <a:p>
            <a:pPr algn="ctr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20645" y="2094271"/>
            <a:ext cx="7570839" cy="2998839"/>
          </a:xfrm>
        </p:spPr>
        <p:txBody>
          <a:bodyPr>
            <a:normAutofit/>
          </a:bodyPr>
          <a:lstStyle/>
          <a:p>
            <a:pPr marL="0" indent="0" eaLnBrk="0" hangingPunct="0">
              <a:buClr>
                <a:srgbClr val="000066"/>
              </a:buClr>
              <a:buNone/>
            </a:pPr>
            <a:r>
              <a:rPr lang="en-US" altLang="en-US" sz="2133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N/A</a:t>
            </a:r>
            <a:endParaRPr lang="en-US" sz="2133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buClr>
                <a:srgbClr val="000066"/>
              </a:buClr>
              <a:buFont typeface="Wingdings" pitchFamily="2" charset="2"/>
              <a:buChar char="§"/>
            </a:pPr>
            <a:endParaRPr lang="en-US" altLang="en-US" sz="2133" b="1" dirty="0"/>
          </a:p>
        </p:txBody>
      </p:sp>
    </p:spTree>
    <p:extLst>
      <p:ext uri="{BB962C8B-B14F-4D97-AF65-F5344CB8AC3E}">
        <p14:creationId xmlns:p14="http://schemas.microsoft.com/office/powerpoint/2010/main" val="1969521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299117"/>
          </a:xfrm>
        </p:spPr>
        <p:txBody>
          <a:bodyPr>
            <a:normAutofit/>
          </a:bodyPr>
          <a:lstStyle/>
          <a:p>
            <a:pPr algn="ctr" eaLnBrk="0" hangingPunct="0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Plan</a:t>
            </a:r>
          </a:p>
        </p:txBody>
      </p:sp>
      <p:graphicFrame>
        <p:nvGraphicFramePr>
          <p:cNvPr id="9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9855542"/>
              </p:ext>
            </p:extLst>
          </p:nvPr>
        </p:nvGraphicFramePr>
        <p:xfrm>
          <a:off x="742964" y="1299117"/>
          <a:ext cx="10475642" cy="5242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73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4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8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14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03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24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62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44534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4298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Type</a:t>
                      </a:r>
                      <a:r>
                        <a:rPr lang="en-US" sz="1600" b="1" kern="1200" baseline="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of 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Meetings </a:t>
                      </a:r>
                    </a:p>
                  </a:txBody>
                  <a:tcPr marL="121920" marR="121920" marT="60949" marB="6094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Periodicity </a:t>
                      </a:r>
                    </a:p>
                  </a:txBody>
                  <a:tcPr marL="121920" marR="121920" marT="60949" marB="6094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Team Members</a:t>
                      </a:r>
                    </a:p>
                  </a:txBody>
                  <a:tcPr marL="121920" marR="121920" marT="60949" marB="6094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QEG Member</a:t>
                      </a:r>
                    </a:p>
                  </a:txBody>
                  <a:tcPr marL="121920" marR="121920" marT="60949" marB="6094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Support Group</a:t>
                      </a:r>
                    </a:p>
                  </a:txBody>
                  <a:tcPr marL="121920" marR="121920" marT="60949" marB="6094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Project Manager/</a:t>
                      </a:r>
                      <a:r>
                        <a:rPr lang="en-US" sz="1600" b="1" kern="1200" baseline="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Leader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49" marB="6094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Delivery</a:t>
                      </a:r>
                      <a:r>
                        <a:rPr lang="en-US" sz="1600" b="1" kern="1200" baseline="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Manager</a:t>
                      </a:r>
                    </a:p>
                  </a:txBody>
                  <a:tcPr marL="121920" marR="121920" marT="60949" marB="6094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Sales </a:t>
                      </a:r>
                    </a:p>
                  </a:txBody>
                  <a:tcPr marL="121920" marR="121920" marT="60949" marB="6094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Centre/ Division Head</a:t>
                      </a:r>
                    </a:p>
                  </a:txBody>
                  <a:tcPr marL="121920" marR="121920" marT="60949" marB="60949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8601"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</a:t>
                      </a:r>
                      <a:r>
                        <a:rPr lang="en-IN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 meeting with customer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Weekly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8601"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</a:t>
                      </a:r>
                      <a:r>
                        <a:rPr lang="en-IN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 meeting with internal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Weekly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7947"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Sr.</a:t>
                      </a:r>
                      <a:r>
                        <a:rPr lang="en-IN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Management meeting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Monthly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7947"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Milestone Review Meetings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Based</a:t>
                      </a:r>
                      <a:r>
                        <a:rPr lang="en-IN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on milestone completion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2681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58529"/>
          </a:xfrm>
        </p:spPr>
        <p:txBody>
          <a:bodyPr>
            <a:noAutofit/>
          </a:bodyPr>
          <a:lstStyle/>
          <a:p>
            <a:pPr lvl="0" algn="ctr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Success Factors</a:t>
            </a:r>
            <a:endParaRPr lang="en-I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258529"/>
            <a:ext cx="11497956" cy="5014452"/>
          </a:xfrm>
        </p:spPr>
        <p:txBody>
          <a:bodyPr>
            <a:normAutofit/>
          </a:bodyPr>
          <a:lstStyle/>
          <a:p>
            <a:r>
              <a:rPr lang="en-US" sz="26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scalable framework which can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and manage Data of Objects</a:t>
            </a:r>
          </a:p>
          <a:p>
            <a:pPr lvl="1"/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Fetch or place the object to their designated places.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  Reports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395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3883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0404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3546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2175067" cy="1248697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5B5BDB9A-46C3-4CEB-AF05-C81AD4273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082" y="1248697"/>
            <a:ext cx="11547117" cy="5063613"/>
          </a:xfrm>
        </p:spPr>
        <p:txBody>
          <a:bodyPr>
            <a:normAutofit/>
          </a:bodyPr>
          <a:lstStyle/>
          <a:p>
            <a:pPr lvl="0"/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lvl="0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bjectives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Scope</a:t>
            </a:r>
          </a:p>
          <a:p>
            <a:pPr lvl="0"/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Estimation</a:t>
            </a:r>
          </a:p>
          <a:p>
            <a:pPr lvl="0"/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Stakeholders</a:t>
            </a:r>
          </a:p>
          <a:p>
            <a:pPr lvl="0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oles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Responsibilities</a:t>
            </a:r>
          </a:p>
          <a:p>
            <a:pPr lvl="0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Life Cycle</a:t>
            </a:r>
          </a:p>
          <a:p>
            <a:pPr lvl="0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Need</a:t>
            </a:r>
          </a:p>
          <a:p>
            <a:pPr lvl="0"/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Issues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Plan</a:t>
            </a:r>
          </a:p>
          <a:p>
            <a:pPr lvl="0"/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Success Factors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387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8361"/>
          </a:xfrm>
        </p:spPr>
        <p:txBody>
          <a:bodyPr>
            <a:normAutofit/>
          </a:bodyPr>
          <a:lstStyle/>
          <a:p>
            <a:pPr lvl="0" algn="ctr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E6CD34-1F6D-4566-BCD9-ACDD44972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915" y="1268362"/>
            <a:ext cx="11517620" cy="4473678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of the Project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308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58529"/>
          </a:xfrm>
        </p:spPr>
        <p:txBody>
          <a:bodyPr>
            <a:normAutofit/>
          </a:bodyPr>
          <a:lstStyle/>
          <a:p>
            <a:pPr algn="ctr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and Scope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40083" y="1258529"/>
            <a:ext cx="11527452" cy="4989871"/>
          </a:xfrm>
        </p:spPr>
        <p:txBody>
          <a:bodyPr>
            <a:normAutofit/>
          </a:bodyPr>
          <a:lstStyle/>
          <a:p>
            <a:pPr marL="0" indent="0" eaLnBrk="0" hangingPunct="0">
              <a:buClr>
                <a:srgbClr val="000066"/>
              </a:buClr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Objective</a:t>
            </a:r>
          </a:p>
          <a:p>
            <a:pPr lvl="1">
              <a:buFont typeface="+mj-lt"/>
              <a:buAutoNum type="arabicPeriod"/>
            </a:pPr>
            <a:r>
              <a:rPr lang="en-US" sz="18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will be developing a full proof  object retrieval system.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hangingPunct="0">
              <a:buClr>
                <a:srgbClr val="000066"/>
              </a:buClr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Scope</a:t>
            </a:r>
          </a:p>
          <a:p>
            <a:pPr lvl="1">
              <a:buFont typeface="+mj-lt"/>
              <a:buAutoNum type="arabicPeriod"/>
            </a:pPr>
            <a:r>
              <a:rPr lang="en-US" sz="18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Vehicle and forklift.</a:t>
            </a:r>
          </a:p>
          <a:p>
            <a:pPr lvl="1">
              <a:buFont typeface="+mj-lt"/>
              <a:buAutoNum type="arabicPeriod"/>
            </a:pPr>
            <a:r>
              <a:rPr lang="en-US" sz="18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management using SQLite or SQLite3.</a:t>
            </a:r>
          </a:p>
          <a:p>
            <a:pPr lvl="1">
              <a:buFont typeface="+mj-lt"/>
              <a:buAutoNum type="arabicPeriod"/>
            </a:pPr>
            <a:r>
              <a:rPr lang="en-US" sz="18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Firmware of Vehicle and Forklift Python 2.7.6 or 3.X .</a:t>
            </a:r>
          </a:p>
          <a:p>
            <a:pPr lvl="1">
              <a:buFont typeface="+mj-lt"/>
              <a:buAutoNum type="arabicPeriod"/>
            </a:pPr>
            <a:r>
              <a:rPr lang="en-IN" sz="18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8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 using </a:t>
            </a:r>
            <a:r>
              <a:rPr lang="en-US" sz="1867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EasyGui</a:t>
            </a:r>
            <a:r>
              <a:rPr lang="en-US" sz="18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+mj-lt"/>
              <a:buAutoNum type="arabicPeriod"/>
            </a:pPr>
            <a:r>
              <a:rPr lang="en-US" sz="18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possible security measures.</a:t>
            </a:r>
            <a:endParaRPr lang="en-US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382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78194"/>
          </a:xfrm>
        </p:spPr>
        <p:txBody>
          <a:bodyPr>
            <a:noAutofit/>
          </a:bodyPr>
          <a:lstStyle/>
          <a:p>
            <a:pPr algn="ctr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7685977"/>
              </p:ext>
            </p:extLst>
          </p:nvPr>
        </p:nvGraphicFramePr>
        <p:xfrm>
          <a:off x="358877" y="2192594"/>
          <a:ext cx="11474245" cy="372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6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7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1276">
                <a:tc>
                  <a:txBody>
                    <a:bodyPr/>
                    <a:lstStyle/>
                    <a:p>
                      <a:endParaRPr lang="en-IN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12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Type</a:t>
                      </a:r>
                    </a:p>
                  </a:txBody>
                  <a:tcPr marL="121920" marR="121920" marT="60959" marB="60959" horzOverflow="overflow"/>
                </a:tc>
                <a:tc>
                  <a:txBody>
                    <a:bodyPr/>
                    <a:lstStyle/>
                    <a:p>
                      <a:r>
                        <a:rPr lang="en-IN" sz="2400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Milestone based</a:t>
                      </a:r>
                      <a:endParaRPr lang="en-IN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12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Estimated</a:t>
                      </a:r>
                      <a:r>
                        <a:rPr kumimoji="0" 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Duration (in </a:t>
                      </a:r>
                      <a:r>
                        <a:rPr kumimoji="0" lang="en-US" sz="2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PDs/Hrs.</a:t>
                      </a:r>
                      <a:r>
                        <a:rPr kumimoji="0" 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121920" marR="121920" marT="60959" marB="60959" horzOverflow="overflow"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1952 Hrs.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12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Planned</a:t>
                      </a:r>
                      <a:r>
                        <a:rPr kumimoji="0" 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Start Date (DD-MMM-YYYY)</a:t>
                      </a:r>
                    </a:p>
                  </a:txBody>
                  <a:tcPr marL="121920" marR="121920" marT="60959" marB="60959" horzOverflow="overflow"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r>
                        <a:rPr lang="en-IN" sz="2400" baseline="30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IN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January 2018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12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Planned</a:t>
                      </a:r>
                      <a:r>
                        <a:rPr kumimoji="0" 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End Date (DD-MMM-YYYY</a:t>
                      </a: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59" marB="60959" horzOverflow="overflow"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r>
                        <a:rPr lang="en-IN" sz="2400" baseline="30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IN" sz="2400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March 2019</a:t>
                      </a:r>
                      <a:endParaRPr lang="en-IN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12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 Start Date (DD-MMM-YYYY)</a:t>
                      </a:r>
                    </a:p>
                  </a:txBody>
                  <a:tcPr marL="121920" marR="121920" marT="60959" marB="60959" horzOverflow="overflow"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r>
                        <a:rPr lang="en-IN" sz="2400" baseline="30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IN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January</a:t>
                      </a:r>
                      <a:r>
                        <a:rPr lang="en-IN" sz="2400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2018</a:t>
                      </a:r>
                      <a:endParaRPr lang="en-IN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4750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49687"/>
          </a:xfrm>
        </p:spPr>
        <p:txBody>
          <a:bodyPr>
            <a:noAutofit/>
          </a:bodyPr>
          <a:lstStyle/>
          <a:p>
            <a:pPr algn="ctr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Stakeholders</a:t>
            </a:r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3136125"/>
              </p:ext>
            </p:extLst>
          </p:nvPr>
        </p:nvGraphicFramePr>
        <p:xfrm>
          <a:off x="6346200" y="2389639"/>
          <a:ext cx="5666910" cy="2630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3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4242">
                <a:tc gridSpan="2"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Team Details</a:t>
                      </a:r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3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Project Manager</a:t>
                      </a:r>
                    </a:p>
                  </a:txBody>
                  <a:tcPr marL="121920" marR="121920" marT="60953" marB="60953" horzOverflow="overflow"/>
                </a:tc>
                <a:tc>
                  <a:txBody>
                    <a:bodyPr/>
                    <a:lstStyle/>
                    <a:p>
                      <a:r>
                        <a:rPr lang="en-IN" sz="16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Kaushal Vala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3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Project Leader(s)</a:t>
                      </a:r>
                    </a:p>
                  </a:txBody>
                  <a:tcPr marL="121920" marR="121920" marT="60953" marB="60953" horzOverflow="overflow"/>
                </a:tc>
                <a:tc>
                  <a:txBody>
                    <a:bodyPr/>
                    <a:lstStyle/>
                    <a:p>
                      <a:r>
                        <a:rPr lang="en-IN" sz="16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Devaj Parikh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Team Members</a:t>
                      </a:r>
                    </a:p>
                  </a:txBody>
                  <a:tcPr marL="121920" marR="121920" marT="60953" marB="60953" horzOverflow="overflow"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Devanshi </a:t>
                      </a:r>
                      <a:r>
                        <a:rPr lang="en-US" sz="1600" b="1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Patoliya</a:t>
                      </a:r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Durva Shah, </a:t>
                      </a:r>
                      <a:r>
                        <a:rPr lang="en-US" sz="1600" b="1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Parita</a:t>
                      </a:r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Shukla, </a:t>
                      </a:r>
                      <a:r>
                        <a:rPr lang="en-US" sz="1600" b="1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Prachi Shah, Sadhika </a:t>
                      </a:r>
                      <a:r>
                        <a:rPr lang="en-US" sz="1600" b="1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Sajeev</a:t>
                      </a:r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en-IN" sz="1600" b="1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7189777"/>
              </p:ext>
            </p:extLst>
          </p:nvPr>
        </p:nvGraphicFramePr>
        <p:xfrm>
          <a:off x="527382" y="4391976"/>
          <a:ext cx="5334038" cy="1893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8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Support Function Details</a:t>
                      </a:r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6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QEG</a:t>
                      </a:r>
                    </a:p>
                  </a:txBody>
                  <a:tcPr marL="121920" marR="121920" marT="60925" marB="60925" horzOverflow="overflow"/>
                </a:tc>
                <a:tc>
                  <a:txBody>
                    <a:bodyPr/>
                    <a:lstStyle/>
                    <a:p>
                      <a:r>
                        <a:rPr lang="en-IN" sz="16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Kaushal Vala,</a:t>
                      </a:r>
                    </a:p>
                    <a:p>
                      <a:r>
                        <a:rPr lang="en-IN" sz="16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Devaj Parikh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6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Admin Support</a:t>
                      </a:r>
                    </a:p>
                  </a:txBody>
                  <a:tcPr marL="121920" marR="121920" marT="60925" marB="60925" horzOverflow="overflow"/>
                </a:tc>
                <a:tc>
                  <a:txBody>
                    <a:bodyPr/>
                    <a:lstStyle/>
                    <a:p>
                      <a:r>
                        <a:rPr lang="en-IN" sz="16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C.S.P.I.T Admin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Purchase Support</a:t>
                      </a:r>
                    </a:p>
                  </a:txBody>
                  <a:tcPr marL="121920" marR="121920" marT="60925" marB="6092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GUJCOST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1909394"/>
              </p:ext>
            </p:extLst>
          </p:nvPr>
        </p:nvGraphicFramePr>
        <p:xfrm>
          <a:off x="525102" y="1764796"/>
          <a:ext cx="5570898" cy="1249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5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5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80">
                <a:tc gridSpan="2"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 of Contacts</a:t>
                      </a:r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Delivery Manager</a:t>
                      </a:r>
                    </a:p>
                  </a:txBody>
                  <a:tcPr marL="121920" marR="121920" marT="60905" marB="60905" horzOverflow="overflow"/>
                </a:tc>
                <a:tc>
                  <a:txBody>
                    <a:bodyPr/>
                    <a:lstStyle/>
                    <a:p>
                      <a:r>
                        <a:rPr lang="en-IN" sz="1600" b="1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Dr.</a:t>
                      </a:r>
                      <a:r>
                        <a:rPr lang="en-IN" sz="16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Trushit Upadhyaya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Account Manager</a:t>
                      </a:r>
                    </a:p>
                  </a:txBody>
                  <a:tcPr marL="121920" marR="121920" marT="60905" marB="60905" horzOverflow="overflow"/>
                </a:tc>
                <a:tc>
                  <a:txBody>
                    <a:bodyPr/>
                    <a:lstStyle/>
                    <a:p>
                      <a:r>
                        <a:rPr lang="en-IN" sz="1600" b="1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Dr.</a:t>
                      </a:r>
                      <a:r>
                        <a:rPr lang="en-IN" sz="16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A.D. Patel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9573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58529"/>
          </a:xfrm>
        </p:spPr>
        <p:txBody>
          <a:bodyPr>
            <a:noAutofit/>
          </a:bodyPr>
          <a:lstStyle/>
          <a:p>
            <a:pPr algn="ctr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Roles and Responsibilities</a:t>
            </a:r>
            <a:endParaRPr lang="en-US" alt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1529197"/>
              </p:ext>
            </p:extLst>
          </p:nvPr>
        </p:nvGraphicFramePr>
        <p:xfrm>
          <a:off x="324464" y="1258529"/>
          <a:ext cx="11543072" cy="4800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3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75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4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995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Role </a:t>
                      </a:r>
                    </a:p>
                  </a:txBody>
                  <a:tcPr marL="121920" marR="121920" marT="60964" marB="60964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Responsibilities </a:t>
                      </a:r>
                    </a:p>
                  </a:txBody>
                  <a:tcPr marL="121920" marR="121920" marT="60964" marB="60964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Accountable Person</a:t>
                      </a:r>
                    </a:p>
                  </a:txBody>
                  <a:tcPr marL="121920" marR="121920" marT="60964" marB="60964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8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Account Manager</a:t>
                      </a:r>
                    </a:p>
                  </a:txBody>
                  <a:tcPr marL="121920" marR="121920" marT="60964" marB="60964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Tracking and monitoring billing milestones </a:t>
                      </a:r>
                    </a:p>
                  </a:txBody>
                  <a:tcPr marL="121920" marR="121920" marT="60964" marB="60964" horzOverflow="overflow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b="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Dr.</a:t>
                      </a:r>
                      <a:r>
                        <a:rPr lang="en-IN" sz="18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A.D. Patel</a:t>
                      </a:r>
                      <a:endParaRPr lang="en-IN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92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Delivery Manager</a:t>
                      </a:r>
                    </a:p>
                  </a:txBody>
                  <a:tcPr marL="121920" marR="121920" marT="60964" marB="6096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Monitoring progress of overall project, Milestones,</a:t>
                      </a:r>
                      <a:r>
                        <a:rPr lang="en-US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part of steercom Meetings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4" marB="60964" anchor="ctr" horzOverflow="overflow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Dr.</a:t>
                      </a:r>
                      <a:r>
                        <a:rPr lang="en-I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Trushit Upadhyaya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989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Project  Manager</a:t>
                      </a:r>
                    </a:p>
                  </a:txBody>
                  <a:tcPr marL="121920" marR="121920" marT="60964" marB="60964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Project Planning</a:t>
                      </a:r>
                      <a:r>
                        <a:rPr lang="en-US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&amp; Monitoring, Estimation &amp; Scheduling, Resource, Management, Status Reporting, Change Management</a:t>
                      </a:r>
                      <a:endParaRPr lang="en-US" sz="12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4" marB="60964" horzOverflow="overflow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Devaj Parikh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92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Project Leader/ Technical Leader</a:t>
                      </a:r>
                    </a:p>
                  </a:txBody>
                  <a:tcPr marL="121920" marR="121920" marT="60964" marB="60964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Technical Planning &amp; Monitoring, On Time Deliverable Assurance </a:t>
                      </a:r>
                    </a:p>
                  </a:txBody>
                  <a:tcPr marL="121920" marR="121920" marT="60964" marB="60964" horzOverflow="overflow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Devaj Parikh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92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Configuration Manager</a:t>
                      </a:r>
                    </a:p>
                  </a:txBody>
                  <a:tcPr marL="121920" marR="121920" marT="60964" marB="60964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Configuration</a:t>
                      </a:r>
                      <a:r>
                        <a:rPr lang="en-US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Control, Release Management, Change Management, Reporting Configuration Status Accounting</a:t>
                      </a:r>
                      <a:endParaRPr lang="en-US" sz="12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4" marB="60964" horzOverflow="overflow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Devaj Parikh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92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Quality Excellence</a:t>
                      </a:r>
                    </a:p>
                  </a:txBody>
                  <a:tcPr marL="121920" marR="121920" marT="60964" marB="60964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Project Process Facilitation,</a:t>
                      </a:r>
                      <a:r>
                        <a:rPr lang="en-US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Reviews of documents (From Process Perspective), Configuration Audits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4" marB="60964" horzOverflow="overflow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Kaushal Vala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98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Engineers/Developers</a:t>
                      </a:r>
                    </a:p>
                  </a:txBody>
                  <a:tcPr marL="121920" marR="121920" marT="60964" marB="60964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Works on the Development of the Project/Product</a:t>
                      </a:r>
                    </a:p>
                  </a:txBody>
                  <a:tcPr marL="121920" marR="121920" marT="60964" marB="60964" horzOverflow="overflow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team members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98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Testing Team Members</a:t>
                      </a:r>
                    </a:p>
                  </a:txBody>
                  <a:tcPr marL="121920" marR="121920" marT="60964" marB="60964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Validation/Testing, Test </a:t>
                      </a:r>
                    </a:p>
                  </a:txBody>
                  <a:tcPr marL="121920" marR="121920" marT="60964" marB="60964" horzOverflow="overflow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team members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992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Delivery Sign Off  Authority</a:t>
                      </a:r>
                    </a:p>
                  </a:txBody>
                  <a:tcPr marL="121920" marR="121920" marT="60964" marB="60964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Sign off the Deliverables </a:t>
                      </a:r>
                    </a:p>
                  </a:txBody>
                  <a:tcPr marL="121920" marR="121920" marT="60964" marB="60964" horzOverflow="overflow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Kaushal Vala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52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48697"/>
          </a:xfrm>
        </p:spPr>
        <p:txBody>
          <a:bodyPr>
            <a:normAutofit/>
          </a:bodyPr>
          <a:lstStyle/>
          <a:p>
            <a:pPr algn="ctr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Life Cycle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5"/>
          <p:cNvSpPr>
            <a:spLocks noGrp="1"/>
          </p:cNvSpPr>
          <p:nvPr>
            <p:ph idx="1"/>
          </p:nvPr>
        </p:nvSpPr>
        <p:spPr>
          <a:xfrm>
            <a:off x="304800" y="1248697"/>
            <a:ext cx="11582400" cy="5112774"/>
          </a:xfrm>
        </p:spPr>
        <p:txBody>
          <a:bodyPr>
            <a:normAutofit fontScale="70000" lnSpcReduction="20000"/>
          </a:bodyPr>
          <a:lstStyle/>
          <a:p>
            <a:pPr marL="300559" indent="-300559" eaLnBrk="0" hangingPunct="0">
              <a:buClr>
                <a:srgbClr val="000066"/>
              </a:buClr>
              <a:buFont typeface="Wingdings" pitchFamily="2" charset="2"/>
              <a:buChar char="§"/>
              <a:defRPr/>
            </a:pP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Execution Model</a:t>
            </a:r>
          </a:p>
          <a:p>
            <a:pPr marL="838179" lvl="1" indent="-228594" eaLnBrk="0" hangingPunct="0">
              <a:buClr>
                <a:srgbClr val="000066"/>
              </a:buClr>
              <a:buNone/>
              <a:defRPr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Waterfall lifecycle model will be followed for the project</a:t>
            </a:r>
          </a:p>
          <a:p>
            <a:pPr marL="300559" indent="-300559" eaLnBrk="0" hangingPunct="0">
              <a:buClr>
                <a:srgbClr val="000066"/>
              </a:buClr>
              <a:buFont typeface="Wingdings" pitchFamily="2" charset="2"/>
              <a:buChar char="§"/>
              <a:defRPr/>
            </a:pP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Processes to be followed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lvl="1" eaLnBrk="0" hangingPunct="0">
              <a:buClr>
                <a:srgbClr val="000066"/>
              </a:buClr>
              <a:defRPr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Initiation</a:t>
            </a:r>
          </a:p>
          <a:p>
            <a:pPr lvl="1" eaLnBrk="0" hangingPunct="0">
              <a:buClr>
                <a:srgbClr val="000066"/>
              </a:buClr>
              <a:defRPr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Proposal /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SoW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Review</a:t>
            </a:r>
          </a:p>
          <a:p>
            <a:pPr lvl="1" eaLnBrk="0" hangingPunct="0">
              <a:buClr>
                <a:srgbClr val="000066"/>
              </a:buClr>
              <a:defRPr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initiation note</a:t>
            </a:r>
          </a:p>
          <a:p>
            <a:pPr lvl="1" eaLnBrk="0" hangingPunct="0">
              <a:buClr>
                <a:srgbClr val="000066"/>
              </a:buClr>
              <a:defRPr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Kickoff</a:t>
            </a:r>
          </a:p>
          <a:p>
            <a:pPr lvl="1" eaLnBrk="0" hangingPunct="0">
              <a:buClr>
                <a:srgbClr val="000066"/>
              </a:buClr>
              <a:defRPr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Planning</a:t>
            </a:r>
          </a:p>
          <a:p>
            <a:pPr lvl="1" eaLnBrk="0" hangingPunct="0">
              <a:buClr>
                <a:srgbClr val="000066"/>
              </a:buClr>
              <a:defRPr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plan</a:t>
            </a:r>
          </a:p>
          <a:p>
            <a:pPr lvl="1" eaLnBrk="0" hangingPunct="0">
              <a:buClr>
                <a:srgbClr val="000066"/>
              </a:buClr>
              <a:defRPr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management</a:t>
            </a:r>
          </a:p>
          <a:p>
            <a:pPr lvl="1" eaLnBrk="0" hangingPunct="0">
              <a:buClr>
                <a:srgbClr val="000066"/>
              </a:buClr>
              <a:defRPr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 management process</a:t>
            </a:r>
          </a:p>
          <a:p>
            <a:pPr lvl="1" eaLnBrk="0" hangingPunct="0">
              <a:buClr>
                <a:srgbClr val="000066"/>
              </a:buClr>
              <a:defRPr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Execution / Project Monitoring and Control</a:t>
            </a:r>
          </a:p>
          <a:p>
            <a:pPr lvl="1" eaLnBrk="0" hangingPunct="0">
              <a:buClr>
                <a:srgbClr val="000066"/>
              </a:buClr>
              <a:defRPr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 management</a:t>
            </a:r>
          </a:p>
          <a:p>
            <a:pPr lvl="1" eaLnBrk="0" hangingPunct="0">
              <a:buClr>
                <a:srgbClr val="000066"/>
              </a:buClr>
              <a:defRPr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analysis and resolution</a:t>
            </a:r>
          </a:p>
          <a:p>
            <a:pPr lvl="1" eaLnBrk="0" hangingPunct="0">
              <a:buClr>
                <a:srgbClr val="000066"/>
              </a:buClr>
              <a:defRPr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 Assurance</a:t>
            </a:r>
          </a:p>
          <a:p>
            <a:pPr lvl="1" eaLnBrk="0" hangingPunct="0">
              <a:buClr>
                <a:srgbClr val="000066"/>
              </a:buClr>
              <a:defRPr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Closure</a:t>
            </a:r>
          </a:p>
        </p:txBody>
      </p:sp>
    </p:spTree>
    <p:extLst>
      <p:ext uri="{BB962C8B-B14F-4D97-AF65-F5344CB8AC3E}">
        <p14:creationId xmlns:p14="http://schemas.microsoft.com/office/powerpoint/2010/main" val="636531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44672" cy="1258530"/>
          </a:xfrm>
        </p:spPr>
        <p:txBody>
          <a:bodyPr>
            <a:normAutofit/>
          </a:bodyPr>
          <a:lstStyle/>
          <a:p>
            <a:pPr algn="ctr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Needed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14631" y="1258530"/>
            <a:ext cx="11553477" cy="5063612"/>
          </a:xfrm>
        </p:spPr>
        <p:txBody>
          <a:bodyPr>
            <a:normAutofit fontScale="92500" lnSpcReduction="10000"/>
          </a:bodyPr>
          <a:lstStyle/>
          <a:p>
            <a:pPr marL="300559" indent="-300559" eaLnBrk="0" hangingPunct="0">
              <a:buClr>
                <a:srgbClr val="000066"/>
              </a:buClr>
              <a:buFont typeface="Wingdings" pitchFamily="2" charset="2"/>
              <a:buChar char="§"/>
              <a:defRPr/>
            </a:pP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</a:p>
          <a:p>
            <a:pPr lvl="1" eaLnBrk="0" hangingPunct="0">
              <a:buClr>
                <a:srgbClr val="000066"/>
              </a:buClr>
              <a:defRPr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lvl="1" eaLnBrk="0" hangingPunct="0">
              <a:buClr>
                <a:srgbClr val="000066"/>
              </a:buClr>
              <a:defRPr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EasyGUI</a:t>
            </a:r>
          </a:p>
          <a:p>
            <a:pPr lvl="1" eaLnBrk="0" hangingPunct="0">
              <a:buClr>
                <a:srgbClr val="000066"/>
              </a:buClr>
              <a:defRPr/>
            </a:pPr>
            <a:r>
              <a:rPr lang="en-I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SQLite3</a:t>
            </a:r>
          </a:p>
          <a:p>
            <a:pPr lvl="1" eaLnBrk="0" hangingPunct="0">
              <a:buClr>
                <a:srgbClr val="000066"/>
              </a:buClr>
              <a:defRPr/>
            </a:pPr>
            <a:r>
              <a:rPr lang="en-I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Eclipse; </a:t>
            </a:r>
            <a:r>
              <a:rPr lang="en-IN" alt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PythonIDE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hangingPunct="0">
              <a:buClr>
                <a:srgbClr val="000066"/>
              </a:buClr>
              <a:defRPr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– project plan, power point, spreadsheet and word doc</a:t>
            </a:r>
          </a:p>
          <a:p>
            <a:pPr lvl="1" eaLnBrk="0" hangingPunct="0">
              <a:buClr>
                <a:srgbClr val="000066"/>
              </a:buClr>
              <a:defRPr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SVN / GIT/ 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GoogleDrive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0" eaLnBrk="0" hangingPunct="0">
              <a:buClr>
                <a:srgbClr val="000066"/>
              </a:buClr>
              <a:buNone/>
              <a:defRPr/>
            </a:pPr>
            <a:endParaRPr lang="en-US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0559" indent="-300559" eaLnBrk="0" hangingPunct="0">
              <a:buClr>
                <a:srgbClr val="000066"/>
              </a:buClr>
              <a:buFont typeface="Wingdings" pitchFamily="2" charset="2"/>
              <a:buChar char="§"/>
              <a:defRPr/>
            </a:pP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</a:p>
          <a:p>
            <a:pPr lvl="1" eaLnBrk="0" hangingPunct="0">
              <a:buClr>
                <a:srgbClr val="000066"/>
              </a:buClr>
              <a:defRPr/>
            </a:pPr>
            <a:r>
              <a:rPr lang="en-I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aspberry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</a:t>
            </a:r>
          </a:p>
          <a:p>
            <a:pPr lvl="1" eaLnBrk="0" hangingPunct="0">
              <a:buClr>
                <a:srgbClr val="000066"/>
              </a:buClr>
              <a:defRPr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Gerber viewer</a:t>
            </a:r>
          </a:p>
        </p:txBody>
      </p:sp>
    </p:spTree>
    <p:extLst>
      <p:ext uri="{BB962C8B-B14F-4D97-AF65-F5344CB8AC3E}">
        <p14:creationId xmlns:p14="http://schemas.microsoft.com/office/powerpoint/2010/main" val="350916476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265</TotalTime>
  <Words>505</Words>
  <Application>Microsoft Office PowerPoint</Application>
  <PresentationFormat>Widescreen</PresentationFormat>
  <Paragraphs>187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Century Gothic</vt:lpstr>
      <vt:lpstr>Times New Roman</vt:lpstr>
      <vt:lpstr>Wingdings</vt:lpstr>
      <vt:lpstr>Wingdings 3</vt:lpstr>
      <vt:lpstr>Slice</vt:lpstr>
      <vt:lpstr>Automated Object Retrieval System Kick Off Meeting</vt:lpstr>
      <vt:lpstr>Agenda</vt:lpstr>
      <vt:lpstr>Project Overview</vt:lpstr>
      <vt:lpstr>Objective and Scope</vt:lpstr>
      <vt:lpstr>Estimation</vt:lpstr>
      <vt:lpstr>Stakeholders</vt:lpstr>
      <vt:lpstr>Roles and Responsibilities</vt:lpstr>
      <vt:lpstr>Project Life Cycle</vt:lpstr>
      <vt:lpstr>Infrastructure Needed</vt:lpstr>
      <vt:lpstr>Issues</vt:lpstr>
      <vt:lpstr>Communication Plan</vt:lpstr>
      <vt:lpstr>Key Success Factors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Object Retrieval System Kick Off Meeting</dc:title>
  <dc:creator>Devaj Parikh</dc:creator>
  <cp:lastModifiedBy>Devaj Parikh</cp:lastModifiedBy>
  <cp:revision>13</cp:revision>
  <dcterms:created xsi:type="dcterms:W3CDTF">2018-01-24T16:35:59Z</dcterms:created>
  <dcterms:modified xsi:type="dcterms:W3CDTF">2018-02-11T14:02:47Z</dcterms:modified>
</cp:coreProperties>
</file>