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3"/>
  </p:notesMasterIdLst>
  <p:sldIdLst>
    <p:sldId id="256" r:id="rId3"/>
    <p:sldId id="257" r:id="rId4"/>
    <p:sldId id="271" r:id="rId5"/>
    <p:sldId id="275" r:id="rId6"/>
    <p:sldId id="276" r:id="rId7"/>
    <p:sldId id="277" r:id="rId8"/>
    <p:sldId id="272" r:id="rId9"/>
    <p:sldId id="273" r:id="rId10"/>
    <p:sldId id="274" r:id="rId11"/>
    <p:sldId id="264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8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1" d="100"/>
          <a:sy n="71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30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58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2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4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/releases/2.7.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ChargeTimeEU/Java-OCA-OCPP" TargetMode="External"/><Relationship Id="rId4" Type="http://schemas.openxmlformats.org/officeDocument/2006/relationships/hyperlink" Target="http://www.apc.com/shop/us/en/products/Rack-PDU-2G-Switched-ZeroU-20A-208V-16A-230V-7-C13-1-C19/P-AP895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November to 16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November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17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November to 22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November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Key 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Dependencies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Status for this 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</a:rPr>
              <a:t>understanding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environment setup (in progress)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 interface development started </a:t>
            </a:r>
            <a:r>
              <a:rPr lang="en-US" sz="1800" dirty="0">
                <a:latin typeface="Calibri" panose="020F0502020204030204" pitchFamily="34" charset="0"/>
              </a:rPr>
              <a:t>(in progress)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Configuration &amp; Automation of IP power switch (</a:t>
            </a:r>
            <a:r>
              <a:rPr lang="en-US" sz="1800" dirty="0">
                <a:latin typeface="Calibri" panose="020F0502020204030204" pitchFamily="34" charset="0"/>
              </a:rPr>
              <a:t>in progress)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Footprint review (completed)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New part footprint creation (</a:t>
            </a:r>
            <a:r>
              <a:rPr lang="en-US" sz="1800" dirty="0">
                <a:latin typeface="Calibri" panose="020F0502020204030204" pitchFamily="34" charset="0"/>
              </a:rPr>
              <a:t>completed)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Placement </a:t>
            </a:r>
            <a:r>
              <a:rPr lang="en-US" sz="1800" dirty="0" smtClean="0">
                <a:latin typeface="Calibri" panose="020F0502020204030204" pitchFamily="34" charset="0"/>
              </a:rPr>
              <a:t>of </a:t>
            </a:r>
            <a:r>
              <a:rPr lang="en-US" sz="1800" dirty="0">
                <a:latin typeface="Calibri" panose="020F0502020204030204" pitchFamily="34" charset="0"/>
              </a:rPr>
              <a:t>the new parts added </a:t>
            </a:r>
            <a:r>
              <a:rPr lang="en-US" sz="1800" dirty="0" smtClean="0">
                <a:latin typeface="Calibri" panose="020F0502020204030204" pitchFamily="34" charset="0"/>
              </a:rPr>
              <a:t>(completed)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Routing </a:t>
            </a:r>
            <a:r>
              <a:rPr lang="en-US" sz="1800" dirty="0">
                <a:latin typeface="Calibri" panose="020F0502020204030204" pitchFamily="34" charset="0"/>
              </a:rPr>
              <a:t>of the new parts added (in progress</a:t>
            </a:r>
            <a:r>
              <a:rPr lang="en-US" sz="1800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Footprint correction (in progress)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cases for 9 out of 21 features test cases completed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cases for 4 out of 12 OCPP functionalities completed</a:t>
            </a:r>
          </a:p>
          <a:p>
            <a:pPr marL="514350" lvl="1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latin typeface="Calibri" panose="020F0502020204030204" pitchFamily="34" charset="0"/>
              </a:rPr>
              <a:t> Work Status </a:t>
            </a:r>
            <a:r>
              <a:rPr lang="en-US" dirty="0" smtClean="0">
                <a:latin typeface="Calibri" panose="020F0502020204030204" pitchFamily="34" charset="0"/>
              </a:rPr>
              <a:t>– EVSE Features Test Cases</a:t>
            </a:r>
            <a:endParaRPr lang="en-US" sz="30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3044"/>
              </p:ext>
            </p:extLst>
          </p:nvPr>
        </p:nvGraphicFramePr>
        <p:xfrm>
          <a:off x="304800" y="1066800"/>
          <a:ext cx="8534400" cy="5349240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850251266"/>
                    </a:ext>
                  </a:extLst>
                </a:gridCol>
                <a:gridCol w="5403381">
                  <a:extLst>
                    <a:ext uri="{9D8B030D-6E8A-4147-A177-3AD203B41FA5}">
                      <a16:colId xmlns:a16="http://schemas.microsoft.com/office/drawing/2014/main" val="3977064378"/>
                    </a:ext>
                  </a:extLst>
                </a:gridCol>
                <a:gridCol w="2597619">
                  <a:extLst>
                    <a:ext uri="{9D8B030D-6E8A-4147-A177-3AD203B41FA5}">
                      <a16:colId xmlns:a16="http://schemas.microsoft.com/office/drawing/2014/main" val="1280462479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Cases Status</a:t>
                      </a:r>
                      <a:endParaRPr lang="en-US" sz="14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3803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System Configuration 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1964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SAE J1772 State levels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8023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Time Response (I vs. non-I)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9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CCID Auto Reset (15min.)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8546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 Current Switch Settings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70739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Pause Button (Local &amp; Web App)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233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2/4/6/8 Hr. Delay Button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4225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Cold Start with Random Delay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3609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Over/ Under Voltage detection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7642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 Memory after Power Cycle (Pause, Delay, Remote, Lock)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89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Enabled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966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Lock with Lock Disabled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626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Serial Communications (RS-485)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138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Fault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&amp; Non Volatile Memory (Fault Log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0684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 </a:t>
                      </a:r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Volatile Memory (Energy Measurements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858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3044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Web App</a:t>
                      </a:r>
                      <a:endParaRPr lang="it-IT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 separate test for this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2582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OTA updateable (CC2538)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started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344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 Control via OCPP App</a:t>
                      </a:r>
                      <a:endParaRPr lang="it-IT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Refer separate table for OCPP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4276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EVSE Commissioning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6334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Power Level adjustment (Verify pilot duty cycle)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512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Local Override of Cloud Remote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286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Firmware version verification on the Web App</a:t>
                      </a:r>
                      <a:endParaRPr lang="en-US" sz="14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Status </a:t>
            </a:r>
            <a:r>
              <a:rPr lang="en-US" dirty="0" smtClean="0"/>
              <a:t>– OCPP Features Test Cases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58795"/>
              </p:ext>
            </p:extLst>
          </p:nvPr>
        </p:nvGraphicFramePr>
        <p:xfrm>
          <a:off x="457201" y="1143000"/>
          <a:ext cx="8305799" cy="5029196"/>
        </p:xfrm>
        <a:graphic>
          <a:graphicData uri="http://schemas.openxmlformats.org/drawingml/2006/table">
            <a:tbl>
              <a:tblPr>
                <a:tableStyleId>{2FFEA541-3277-49AF-B6BC-A9FBD05B3581}</a:tableStyleId>
              </a:tblPr>
              <a:tblGrid>
                <a:gridCol w="885044">
                  <a:extLst>
                    <a:ext uri="{9D8B030D-6E8A-4147-A177-3AD203B41FA5}">
                      <a16:colId xmlns:a16="http://schemas.microsoft.com/office/drawing/2014/main" val="12823528"/>
                    </a:ext>
                  </a:extLst>
                </a:gridCol>
                <a:gridCol w="4527342">
                  <a:extLst>
                    <a:ext uri="{9D8B030D-6E8A-4147-A177-3AD203B41FA5}">
                      <a16:colId xmlns:a16="http://schemas.microsoft.com/office/drawing/2014/main" val="2534184772"/>
                    </a:ext>
                  </a:extLst>
                </a:gridCol>
                <a:gridCol w="2893413">
                  <a:extLst>
                    <a:ext uri="{9D8B030D-6E8A-4147-A177-3AD203B41FA5}">
                      <a16:colId xmlns:a16="http://schemas.microsoft.com/office/drawing/2014/main" val="2629228616"/>
                    </a:ext>
                  </a:extLst>
                </a:gridCol>
              </a:tblGrid>
              <a:tr h="513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  <a:endParaRPr lang="en-US" sz="1800" b="1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 Cases Status</a:t>
                      </a:r>
                      <a:endParaRPr lang="en-US" sz="1800" b="1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2680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BootNotification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9761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Heartbeat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1717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MeterValues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2024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StartTransaction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51988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StatusNotification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9166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StopTransaction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4720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ChangeConfiguration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21183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ClearChargingProfile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9648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GetConfiguration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086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RemoteStartTransaction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9243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RemoteStopTransaction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24657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SetChargingProfileRequest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75755"/>
                  </a:ext>
                </a:extLst>
              </a:tr>
              <a:tr h="347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TriggerMessageRequest</a:t>
                      </a:r>
                      <a:endParaRPr lang="en-US" sz="1800" b="0" i="0" u="none" strike="noStrike" baseline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  <a:endParaRPr lang="en-US" sz="18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7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0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 Work </a:t>
            </a:r>
            <a:r>
              <a:rPr lang="en-US" dirty="0" smtClean="0"/>
              <a:t>plan </a:t>
            </a:r>
            <a:r>
              <a:rPr lang="en-US" dirty="0"/>
              <a:t>for </a:t>
            </a:r>
            <a:r>
              <a:rPr lang="en-US" dirty="0" smtClean="0"/>
              <a:t>next </a:t>
            </a:r>
            <a:r>
              <a:rPr lang="en-US" dirty="0"/>
              <a:t>week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libri" panose="020F0502020204030204" pitchFamily="34" charset="0"/>
              </a:rPr>
              <a:t>Test Automation Framework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environment setup completion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Automation framework design and architecture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OCPP server interface development (continuation</a:t>
            </a:r>
            <a:r>
              <a:rPr lang="en-US" sz="1800" dirty="0" smtClean="0">
                <a:latin typeface="Calibri" panose="020F0502020204030204" pitchFamily="34" charset="0"/>
              </a:rPr>
              <a:t>)</a:t>
            </a:r>
          </a:p>
          <a:p>
            <a:pPr lvl="2"/>
            <a:r>
              <a:rPr lang="en-US" sz="1500" dirty="0" smtClean="0">
                <a:latin typeface="Calibri" panose="020F0502020204030204" pitchFamily="34" charset="0"/>
              </a:rPr>
              <a:t>Client interface simulator for proof of concept</a:t>
            </a:r>
            <a:endParaRPr lang="en-US" sz="15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Configuration &amp; Automation of IP power switch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Configuration &amp; Automation of Megger SMRT1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Test Plan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Hardware</a:t>
            </a:r>
            <a:endParaRPr lang="en-US" sz="1800" dirty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Placement review completion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 routing </a:t>
            </a:r>
            <a:r>
              <a:rPr lang="en-US" sz="1800" dirty="0">
                <a:latin typeface="Calibri" panose="020F0502020204030204" pitchFamily="34" charset="0"/>
              </a:rPr>
              <a:t>of the new parts </a:t>
            </a:r>
            <a:r>
              <a:rPr lang="en-US" sz="1800" dirty="0" smtClean="0">
                <a:latin typeface="Calibri" panose="020F0502020204030204" pitchFamily="34" charset="0"/>
              </a:rPr>
              <a:t>added &amp; review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Footprint </a:t>
            </a:r>
            <a:r>
              <a:rPr lang="en-US" sz="1800" dirty="0">
                <a:latin typeface="Calibri" panose="020F0502020204030204" pitchFamily="34" charset="0"/>
              </a:rPr>
              <a:t>correction completion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</a:rPr>
              <a:t>of isolation criteria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EVSE Testing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</a:rPr>
              <a:t>Complete test cases for 3 new EVSE features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Complete test cases for 3 new </a:t>
            </a:r>
            <a:r>
              <a:rPr lang="en-US" sz="1800" dirty="0" smtClean="0">
                <a:latin typeface="Calibri" panose="020F0502020204030204" pitchFamily="34" charset="0"/>
              </a:rPr>
              <a:t>OCPP functionalities</a:t>
            </a:r>
            <a:endParaRPr lang="en-US" sz="1800" dirty="0">
              <a:latin typeface="Calibri" panose="020F0502020204030204" pitchFamily="34" charset="0"/>
            </a:endParaRPr>
          </a:p>
          <a:p>
            <a:pPr marL="514350" lvl="1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 2.7.6 will be 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</a:p>
          <a:p>
            <a:pPr marL="88900" indent="0">
              <a:buNone/>
            </a:pP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(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3"/>
              </a:rPr>
              <a:t>https://www.python.org/download/releases/2.7.6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3"/>
              </a:rPr>
              <a:t>/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</a:t>
            </a:r>
            <a:endParaRPr lang="en-IN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APC8958 (version 6) IP power switch will 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 used (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/>
              </a:rPr>
              <a:t>http://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4"/>
              </a:rPr>
              <a:t>www.apc.com/shop/us/en/products/Rack-PDU-2G-Switched-ZeroU-20A-208V-16A-230V-7-C13-1-C19/P-AP8958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OCPP Open Source Server</a:t>
            </a:r>
          </a:p>
          <a:p>
            <a:pPr marL="8890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(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/>
              </a:rPr>
              <a:t>https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/>
              </a:rPr>
              <a:t>://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/>
              </a:rPr>
              <a:t>github.com/ChargeTimeEU/Java-OCA-OCPP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lang="en-IN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Siemens proprietary configuration parameters 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 OCPP (out 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 scope)</a:t>
            </a:r>
          </a:p>
          <a:p>
            <a:pPr marL="889000" lvl="1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EnableOfflineCharging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0" lvl="1" indent="-342900">
              <a:buFont typeface="+mj-lt"/>
              <a:buAutoNum type="arabicPeriod"/>
            </a:pPr>
            <a:r>
              <a:rPr lang="en-IN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AuthorizationRequired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0" lvl="1" indent="-342900">
              <a:buFont typeface="+mj-lt"/>
              <a:buAutoNum type="arabicPeriod"/>
            </a:pPr>
            <a:r>
              <a:rPr lang="en-IN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NonAuthorizedTag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0" lvl="1" indent="-342900">
              <a:buFont typeface="+mj-lt"/>
              <a:buAutoNum type="arabicPeriod"/>
            </a:pPr>
            <a:r>
              <a:rPr lang="en-IN" sz="1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EVSideDisconnectDuration</a:t>
            </a:r>
            <a:endParaRPr lang="en-IN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IN" sz="1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" indent="0">
              <a:buNone/>
            </a:pPr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 </a:t>
            </a:r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previous week’s WSR: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eInfochips 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 be reshuffling some of the </a:t>
            </a:r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priorities 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 </a:t>
            </a:r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resolve Sesha’s direct dependencies first before she goes on vacation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expected behaviour of the test cases may be tweaked later based on the actual output we see after we have the EVSE units in hand</a:t>
            </a: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Shipping EVSE units – Amit</a:t>
            </a:r>
          </a:p>
          <a:p>
            <a:pPr lvl="2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Delay in this may impact schedule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Waiting on feedback for OCPP questions – 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QTS queries - Sesha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Review feedback for the test cases completed – Sesha/Paul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Need access to commissioning web pages for automation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104999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857250" lvl="2" indent="0">
              <a:lnSpc>
                <a:spcPct val="150000"/>
              </a:lnSpc>
              <a:spcBef>
                <a:spcPts val="0"/>
              </a:spcBef>
              <a:buSzPct val="104999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needed</a:t>
            </a:r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Wi-Fi module received at eInfochips (Cincinnati)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4 STE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boards for car simulator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received at eInfochips Ahmedabad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1800" dirty="0">
                <a:latin typeface="Calibri"/>
                <a:ea typeface="Calibri"/>
                <a:cs typeface="Calibri"/>
              </a:rPr>
              <a:t>50 Amp Current Transformer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transit (ETA next week)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Information/Updates</a:t>
            </a:r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703</Words>
  <Application>Microsoft Office PowerPoint</Application>
  <PresentationFormat>On-screen Show (4:3)</PresentationFormat>
  <Paragraphs>214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 Work Status – EVSE Features Test Cases</vt:lpstr>
      <vt:lpstr> Work Status – OCPP Features Test Cases</vt:lpstr>
      <vt:lpstr> Work plan for next week</vt:lpstr>
      <vt:lpstr>Key Decisions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446</cp:revision>
  <dcterms:modified xsi:type="dcterms:W3CDTF">2017-11-16T12:01:15Z</dcterms:modified>
</cp:coreProperties>
</file>