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</p:sldMasterIdLst>
  <p:notesMasterIdLst>
    <p:notesMasterId r:id="rId13"/>
  </p:notesMasterIdLst>
  <p:sldIdLst>
    <p:sldId id="256" r:id="rId3"/>
    <p:sldId id="257" r:id="rId4"/>
    <p:sldId id="278" r:id="rId5"/>
    <p:sldId id="275" r:id="rId6"/>
    <p:sldId id="276" r:id="rId7"/>
    <p:sldId id="277" r:id="rId8"/>
    <p:sldId id="272" r:id="rId9"/>
    <p:sldId id="273" r:id="rId10"/>
    <p:sldId id="274" r:id="rId11"/>
    <p:sldId id="264" r:id="rId12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B8"/>
    <a:srgbClr val="004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FEA541-3277-49AF-B6BC-A9FBD05B3581}">
  <a:tblStyle styleId="{2FFEA541-3277-49AF-B6BC-A9FBD05B3581}" styleName="Table_0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F6EF"/>
          </a:solidFill>
        </a:fill>
      </a:tcStyle>
    </a:wholeTbl>
    <a:band1H>
      <a:tcStyle>
        <a:tcBdr/>
        <a:fill>
          <a:solidFill>
            <a:srgbClr val="CAECDD"/>
          </a:solidFill>
        </a:fill>
      </a:tcStyle>
    </a:band1H>
    <a:band1V>
      <a:tcStyle>
        <a:tcBdr/>
        <a:fill>
          <a:solidFill>
            <a:srgbClr val="CAECDD"/>
          </a:solidFill>
        </a:fill>
      </a:tcStyle>
    </a:band1V>
    <a:la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FCAEA392-ED73-4ECB-91BC-8DBBA7558F95}" styleName="Table_1"/>
  <a:tblStyle styleId="{0363FF62-5DF6-4BE4-B045-FACD4FC3F516}" styleName="Table_2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30"/>
  </p:normalViewPr>
  <p:slideViewPr>
    <p:cSldViewPr>
      <p:cViewPr varScale="1">
        <p:scale>
          <a:sx n="79" d="100"/>
          <a:sy n="79" d="100"/>
        </p:scale>
        <p:origin x="10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36287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US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5232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81-3-5789-5854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44 - 42121594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205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US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4681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573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6589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122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441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83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7828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972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914400" y="762000"/>
            <a:ext cx="6629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219200" y="4876800"/>
            <a:ext cx="58674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914400" y="1524000"/>
            <a:ext cx="67055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–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•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–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5175" y="1450975"/>
            <a:ext cx="737234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C:\Users\hp\Desktop\21-june-09\Corporate prese slide 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914400" y="1524000"/>
            <a:ext cx="67055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2362200"/>
            <a:ext cx="9144000" cy="22860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" name="Shape 13"/>
          <p:cNvGrpSpPr/>
          <p:nvPr/>
        </p:nvGrpSpPr>
        <p:grpSpPr>
          <a:xfrm>
            <a:off x="0" y="2362200"/>
            <a:ext cx="9144000" cy="2286000"/>
            <a:chOff x="0" y="2357430"/>
            <a:chExt cx="9144000" cy="2286015"/>
          </a:xfrm>
        </p:grpSpPr>
        <p:sp>
          <p:nvSpPr>
            <p:cNvPr id="14" name="Shape 14"/>
            <p:cNvSpPr/>
            <p:nvPr/>
          </p:nvSpPr>
          <p:spPr>
            <a:xfrm>
              <a:off x="0" y="2357430"/>
              <a:ext cx="9144000" cy="2286015"/>
            </a:xfrm>
            <a:prstGeom prst="rect">
              <a:avLst/>
            </a:prstGeom>
            <a:solidFill>
              <a:srgbClr val="FED69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5" name="Shape 15" descr="C:\Users\hp\Desktop\21-june-09\Asic.jp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6200" y="2426916"/>
              <a:ext cx="2957544" cy="2161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Shape 16" descr="C:\Users\hp\Desktop\21-june-09\Software-ppt-templete.jp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128696" y="2426916"/>
              <a:ext cx="2957544" cy="2161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Shape 17" descr="F:\Chirag work\Nirav\21-june-09\embedded_ppt template.JP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094748" y="2422498"/>
              <a:ext cx="2957816" cy="21621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406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Shape 26" descr="C:\Users\hp\Desktop\21-june-09\Footer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6280150"/>
            <a:ext cx="9144000" cy="57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Shape 27"/>
          <p:cNvCxnSpPr/>
          <p:nvPr/>
        </p:nvCxnSpPr>
        <p:spPr>
          <a:xfrm>
            <a:off x="0" y="914400"/>
            <a:ext cx="9144000" cy="1587"/>
          </a:xfrm>
          <a:prstGeom prst="straightConnector1">
            <a:avLst/>
          </a:prstGeom>
          <a:noFill/>
          <a:ln w="9525" cap="flat" cmpd="sng">
            <a:solidFill>
              <a:srgbClr val="E7781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231775" y="990600"/>
            <a:ext cx="8607424" cy="51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/>
          <p:nvPr/>
        </p:nvSpPr>
        <p:spPr>
          <a:xfrm>
            <a:off x="7543800" y="6629400"/>
            <a:ext cx="1631950" cy="274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rgbClr val="00406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eInfochips Confidential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8502650" y="6172200"/>
            <a:ext cx="565149" cy="274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406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rgbClr val="00406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/releases/2.7.6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ChargeTimeEU/Java-OCA-OCPP" TargetMode="External"/><Relationship Id="rId4" Type="http://schemas.openxmlformats.org/officeDocument/2006/relationships/hyperlink" Target="http://www.apc.com/shop/us/en/products/Rack-PDU-2G-Switched-ZeroU-20A-208V-16A-230V-7-C13-1-C19/P-AP8958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914400" y="762000"/>
            <a:ext cx="6629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Siemens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 dirty="0" smtClean="0">
                <a:solidFill>
                  <a:srgbClr val="0000F2"/>
                </a:solidFill>
                <a:latin typeface="Calibri"/>
                <a:ea typeface="Calibri"/>
                <a:cs typeface="Calibri"/>
                <a:sym typeface="Calibri"/>
              </a:rPr>
              <a:t>EVSE Automation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Weekly Project Status Updates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1447800" y="5029200"/>
            <a:ext cx="5867400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Noto Sans Symbols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r>
              <a:rPr lang="en-US" sz="1400" b="0" i="0" u="none" strike="noStrike" cap="none" baseline="30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November 2017</a:t>
            </a:r>
            <a:endParaRPr lang="en-US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Noto Sans Symbols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eInfochips Confidential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1970088" y="6064250"/>
            <a:ext cx="5040312" cy="800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 Design Services &amp; Solutions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 Engineering| Semiconductor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1914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4953000" y="0"/>
            <a:ext cx="4190999" cy="6858000"/>
          </a:xfrm>
          <a:prstGeom prst="rect">
            <a:avLst/>
          </a:prstGeom>
          <a:solidFill>
            <a:srgbClr val="004065">
              <a:alpha val="95686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937125" y="2971800"/>
            <a:ext cx="2036762" cy="1200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 b="1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India Headquarters</a:t>
            </a: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11/A-B, Chandra Colony,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 C.G. Road, Ellisbridge,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Ahmedabad 380 006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Tel: +91-79-2656 3705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Fax: +91-79-2656 0722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7162800" y="2974975"/>
            <a:ext cx="1733549" cy="11874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 b="1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 Headquarters</a:t>
            </a:r>
            <a:r>
              <a:rPr lang="en-US" sz="12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1230 Midas Way,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Suite# 200,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Sunnyvale, CA 94085.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Tel:+1-408-496-1882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Fax: +1-801-650-1480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937125" y="4462462"/>
            <a:ext cx="4206874" cy="1552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Pune	: 91-20-41402525</a:t>
            </a:r>
            <a:r>
              <a:rPr lang="en-US" sz="1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Chennai	: 91-44-42121594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Austin	: 1-512-519-9164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	: 1-508-870-0500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Chicago	: 1- 847 387 7225</a:t>
            </a:r>
            <a:r>
              <a:rPr lang="en-US" sz="1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Dallas	: 1-214 641-9293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Germany	: 49-160-741-8940  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Japan	: 81-3-5789-5854 </a:t>
            </a:r>
          </a:p>
        </p:txBody>
      </p:sp>
      <p:cxnSp>
        <p:nvCxnSpPr>
          <p:cNvPr id="116" name="Shape 116"/>
          <p:cNvCxnSpPr/>
          <p:nvPr/>
        </p:nvCxnSpPr>
        <p:spPr>
          <a:xfrm>
            <a:off x="4953000" y="2819400"/>
            <a:ext cx="419099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Shape 117"/>
          <p:cNvCxnSpPr/>
          <p:nvPr/>
        </p:nvCxnSpPr>
        <p:spPr>
          <a:xfrm>
            <a:off x="4953000" y="6248400"/>
            <a:ext cx="419099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Shape 118"/>
          <p:cNvCxnSpPr/>
          <p:nvPr/>
        </p:nvCxnSpPr>
        <p:spPr>
          <a:xfrm>
            <a:off x="4953000" y="4419600"/>
            <a:ext cx="419099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0" y="381001"/>
            <a:ext cx="9144000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dirty="0"/>
              <a:t>Agenda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0" y="990600"/>
            <a:ext cx="91440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status this week: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17</a:t>
            </a:r>
            <a:r>
              <a:rPr lang="en-US" sz="2000" baseline="30000" dirty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November to 22</a:t>
            </a:r>
            <a:r>
              <a:rPr lang="en-US" sz="2000" baseline="30000" dirty="0"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November</a:t>
            </a: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Plan for next week: 23</a:t>
            </a:r>
            <a:r>
              <a:rPr lang="en-US" sz="2000" baseline="30000" dirty="0" smtClean="0"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 November to 29</a:t>
            </a:r>
            <a:r>
              <a:rPr lang="en-US" sz="2000" baseline="30000" dirty="0" smtClean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 November</a:t>
            </a: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Key Decisions</a:t>
            </a: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Dependencies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and help 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needed</a:t>
            </a: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Miscellaneous Information/Updates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228600" y="212725"/>
            <a:ext cx="184149" cy="549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3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dirty="0"/>
              <a:t> Work Status for this week</a:t>
            </a:r>
            <a:endParaRPr lang="en-US"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66800"/>
            <a:ext cx="840526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libri" panose="020F0502020204030204" pitchFamily="34" charset="0"/>
              </a:rPr>
              <a:t>Test Automation Framework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Completed Test Environment setup for Cloud Web App </a:t>
            </a:r>
            <a:r>
              <a:rPr lang="en-US" sz="1800" dirty="0" smtClean="0">
                <a:latin typeface="Calibri" panose="020F0502020204030204" pitchFamily="34" charset="0"/>
              </a:rPr>
              <a:t>Automation - Done</a:t>
            </a:r>
            <a:endParaRPr lang="en-US" sz="1800" dirty="0">
              <a:latin typeface="Calibri" panose="020F0502020204030204" pitchFamily="34" charset="0"/>
            </a:endParaRP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Preliminary implementation for </a:t>
            </a:r>
            <a:r>
              <a:rPr lang="en-US" sz="1800" dirty="0">
                <a:latin typeface="Calibri" panose="020F0502020204030204" pitchFamily="34" charset="0"/>
              </a:rPr>
              <a:t>basics Automation framework for Cloud Web </a:t>
            </a:r>
            <a:r>
              <a:rPr lang="en-US" sz="1800" dirty="0" smtClean="0">
                <a:latin typeface="Calibri" panose="020F0502020204030204" pitchFamily="34" charset="0"/>
              </a:rPr>
              <a:t>app - (In Progress)</a:t>
            </a:r>
            <a:endParaRPr lang="en-US" sz="1800" dirty="0">
              <a:latin typeface="Calibri" panose="020F0502020204030204" pitchFamily="34" charset="0"/>
            </a:endParaRP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Completed installation of Jenkins, </a:t>
            </a:r>
            <a:r>
              <a:rPr lang="en-US" sz="1800" dirty="0" err="1">
                <a:latin typeface="Calibri" panose="020F0502020204030204" pitchFamily="34" charset="0"/>
              </a:rPr>
              <a:t>Pylint</a:t>
            </a:r>
            <a:r>
              <a:rPr lang="en-US" sz="1800" dirty="0">
                <a:latin typeface="Calibri" panose="020F0502020204030204" pitchFamily="34" charset="0"/>
              </a:rPr>
              <a:t> and Maven for packaging and </a:t>
            </a:r>
            <a:r>
              <a:rPr lang="en-US" sz="1800" dirty="0" smtClean="0">
                <a:latin typeface="Calibri" panose="020F0502020204030204" pitchFamily="34" charset="0"/>
              </a:rPr>
              <a:t>build - Done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OCPP server interface development</a:t>
            </a:r>
          </a:p>
          <a:p>
            <a:pPr lvl="2"/>
            <a:r>
              <a:rPr lang="en-US" sz="1500" dirty="0" smtClean="0">
                <a:latin typeface="Calibri" panose="020F0502020204030204" pitchFamily="34" charset="0"/>
              </a:rPr>
              <a:t>Client interface simulator for proof of concept - Done</a:t>
            </a:r>
            <a:endParaRPr lang="en-US" sz="1500" dirty="0">
              <a:latin typeface="Calibri" panose="020F0502020204030204" pitchFamily="34" charset="0"/>
            </a:endParaRP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Configuration &amp; Automation of IP power switch – Standalone implementation </a:t>
            </a:r>
            <a:r>
              <a:rPr lang="en-US" sz="1800" dirty="0">
                <a:latin typeface="Calibri" panose="020F0502020204030204" pitchFamily="34" charset="0"/>
              </a:rPr>
              <a:t>d</a:t>
            </a:r>
            <a:r>
              <a:rPr lang="en-US" sz="1800" dirty="0" smtClean="0">
                <a:latin typeface="Calibri" panose="020F0502020204030204" pitchFamily="34" charset="0"/>
              </a:rPr>
              <a:t>one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Configuration &amp; Automation of Megger SMRT1 </a:t>
            </a:r>
            <a:r>
              <a:rPr lang="en-US" sz="1800" dirty="0">
                <a:latin typeface="Calibri" panose="020F0502020204030204" pitchFamily="34" charset="0"/>
              </a:rPr>
              <a:t>- Standalone implementation done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Test Plan – In Progress</a:t>
            </a: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Hardware</a:t>
            </a:r>
            <a:endParaRPr lang="en-US" sz="1800" dirty="0">
              <a:latin typeface="Calibri" panose="020F0502020204030204" pitchFamily="34" charset="0"/>
            </a:endParaRP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Placement review completed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Completed </a:t>
            </a:r>
            <a:r>
              <a:rPr lang="en-US" sz="1800" dirty="0" smtClean="0">
                <a:latin typeface="Calibri" panose="020F0502020204030204" pitchFamily="34" charset="0"/>
              </a:rPr>
              <a:t>routing of the new parts added &amp; reviewed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Footprint correction completed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Review of isolation criteria completed</a:t>
            </a:r>
          </a:p>
          <a:p>
            <a:pPr marL="457200" lvl="1" indent="0">
              <a:buNone/>
            </a:pPr>
            <a:endParaRPr lang="en-US" sz="1800" dirty="0" smtClean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EVSE Testing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Completed </a:t>
            </a:r>
            <a:r>
              <a:rPr lang="en-US" sz="1800" dirty="0">
                <a:latin typeface="Calibri" panose="020F0502020204030204" pitchFamily="34" charset="0"/>
              </a:rPr>
              <a:t>test cases for </a:t>
            </a:r>
            <a:r>
              <a:rPr lang="en-US" sz="1800" dirty="0" smtClean="0">
                <a:latin typeface="Calibri" panose="020F0502020204030204" pitchFamily="34" charset="0"/>
              </a:rPr>
              <a:t>5 </a:t>
            </a:r>
            <a:r>
              <a:rPr lang="en-US" sz="1800" dirty="0">
                <a:latin typeface="Calibri" panose="020F0502020204030204" pitchFamily="34" charset="0"/>
              </a:rPr>
              <a:t>new </a:t>
            </a:r>
            <a:r>
              <a:rPr lang="en-US" sz="1800" dirty="0" smtClean="0">
                <a:latin typeface="Calibri" panose="020F0502020204030204" pitchFamily="34" charset="0"/>
              </a:rPr>
              <a:t>OCPP functionalities (listed on slide # 5)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Implemented changes as per review feedback from Paul</a:t>
            </a:r>
            <a:endParaRPr lang="en-US" sz="1800" dirty="0">
              <a:latin typeface="Calibri" panose="020F0502020204030204" pitchFamily="34" charset="0"/>
            </a:endParaRPr>
          </a:p>
          <a:p>
            <a:pPr marL="514350" lvl="1" indent="0">
              <a:buNone/>
            </a:pPr>
            <a:endParaRPr lang="en-US" sz="1400" dirty="0" smtClean="0">
              <a:latin typeface="Calibri" panose="020F0502020204030204" pitchFamily="34" charset="0"/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9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>
                <a:latin typeface="Calibri" panose="020F0502020204030204" pitchFamily="34" charset="0"/>
              </a:rPr>
              <a:t> Work Status </a:t>
            </a:r>
            <a:r>
              <a:rPr lang="en-US" sz="2800" dirty="0" smtClean="0">
                <a:latin typeface="Calibri" panose="020F0502020204030204" pitchFamily="34" charset="0"/>
              </a:rPr>
              <a:t>– EVSE Features Test Cases (No Change)</a:t>
            </a:r>
            <a:endParaRPr lang="en-US" sz="2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sym typeface="Calibri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66800"/>
            <a:ext cx="840526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dirty="0">
              <a:latin typeface="Calibri" panose="020F0502020204030204" pitchFamily="34" charset="0"/>
            </a:endParaRPr>
          </a:p>
          <a:p>
            <a:pPr lvl="2"/>
            <a:endParaRPr 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93044"/>
              </p:ext>
            </p:extLst>
          </p:nvPr>
        </p:nvGraphicFramePr>
        <p:xfrm>
          <a:off x="304800" y="1066800"/>
          <a:ext cx="8534400" cy="5349240"/>
        </p:xfrm>
        <a:graphic>
          <a:graphicData uri="http://schemas.openxmlformats.org/drawingml/2006/table">
            <a:tbl>
              <a:tblPr>
                <a:tableStyleId>{2FFEA541-3277-49AF-B6BC-A9FBD05B3581}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850251266"/>
                    </a:ext>
                  </a:extLst>
                </a:gridCol>
                <a:gridCol w="5403381">
                  <a:extLst>
                    <a:ext uri="{9D8B030D-6E8A-4147-A177-3AD203B41FA5}">
                      <a16:colId xmlns:a16="http://schemas.microsoft.com/office/drawing/2014/main" val="3977064378"/>
                    </a:ext>
                  </a:extLst>
                </a:gridCol>
                <a:gridCol w="2597619">
                  <a:extLst>
                    <a:ext uri="{9D8B030D-6E8A-4147-A177-3AD203B41FA5}">
                      <a16:colId xmlns:a16="http://schemas.microsoft.com/office/drawing/2014/main" val="1280462479"/>
                    </a:ext>
                  </a:extLst>
                </a:gridCol>
              </a:tblGrid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  <a:endParaRPr lang="en-US" sz="14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  <a:endParaRPr lang="en-US" sz="14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Test </a:t>
                      </a:r>
                      <a:r>
                        <a:rPr lang="en-US" sz="14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Cases Status</a:t>
                      </a:r>
                      <a:endParaRPr lang="en-US" sz="14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3803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System Configuration 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01964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SAE J1772 State levels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8023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CCID Time Response (I vs. non-I)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 started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5939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CCID Auto Reset (15min.)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38546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Max Current Switch Settings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670739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Pause Button (Local &amp; Web App)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62339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2/4/6/8 Hr. Delay Button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 started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04225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Cold Start with Random Delay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03609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Over/ Under Voltage detection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37642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Function Memory after Power Cycle (Pause, Delay, Remote, Lock)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289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Local Lock with Lock Enabled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6966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Local Lock with Lock Disabled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46260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Serial Communications (RS-485)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613845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Fault </a:t>
                      </a:r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test &amp; Non Volatile Memory (Fault Log</a:t>
                      </a:r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80684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Non </a:t>
                      </a:r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Volatile Memory (Energy Measurements</a:t>
                      </a:r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5858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RTC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530445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Remote Control Via Web App</a:t>
                      </a:r>
                      <a:endParaRPr lang="it-IT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 separate test for this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52582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OTA updateable (CC2538)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 started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44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Remote Control via OCPP App</a:t>
                      </a:r>
                      <a:endParaRPr lang="it-IT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Refer separate table for OCPP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54276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EVSE Commissioning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6334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Power Level adjustment (Verify pilot duty cycle)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25122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Local Override of Cloud Remote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52860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Firmware version verification on the Web App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4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59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dirty="0"/>
              <a:t> Work Status </a:t>
            </a:r>
            <a:r>
              <a:rPr lang="en-US" dirty="0" smtClean="0"/>
              <a:t>– OCPP Features Test Cases</a:t>
            </a:r>
            <a:endParaRPr lang="en-US"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808833"/>
              </p:ext>
            </p:extLst>
          </p:nvPr>
        </p:nvGraphicFramePr>
        <p:xfrm>
          <a:off x="457201" y="1143000"/>
          <a:ext cx="8305799" cy="5029196"/>
        </p:xfrm>
        <a:graphic>
          <a:graphicData uri="http://schemas.openxmlformats.org/drawingml/2006/table">
            <a:tbl>
              <a:tblPr>
                <a:tableStyleId>{2FFEA541-3277-49AF-B6BC-A9FBD05B3581}</a:tableStyleId>
              </a:tblPr>
              <a:tblGrid>
                <a:gridCol w="885044">
                  <a:extLst>
                    <a:ext uri="{9D8B030D-6E8A-4147-A177-3AD203B41FA5}">
                      <a16:colId xmlns:a16="http://schemas.microsoft.com/office/drawing/2014/main" val="12823528"/>
                    </a:ext>
                  </a:extLst>
                </a:gridCol>
                <a:gridCol w="4527342">
                  <a:extLst>
                    <a:ext uri="{9D8B030D-6E8A-4147-A177-3AD203B41FA5}">
                      <a16:colId xmlns:a16="http://schemas.microsoft.com/office/drawing/2014/main" val="2534184772"/>
                    </a:ext>
                  </a:extLst>
                </a:gridCol>
                <a:gridCol w="2893413">
                  <a:extLst>
                    <a:ext uri="{9D8B030D-6E8A-4147-A177-3AD203B41FA5}">
                      <a16:colId xmlns:a16="http://schemas.microsoft.com/office/drawing/2014/main" val="2629228616"/>
                    </a:ext>
                  </a:extLst>
                </a:gridCol>
              </a:tblGrid>
              <a:tr h="5130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  <a:endParaRPr lang="en-US" sz="18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  <a:endParaRPr lang="en-US" sz="1800" b="1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Test Cases Status</a:t>
                      </a:r>
                      <a:endParaRPr lang="en-US" sz="18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726804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BootNotification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97610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Heartbeat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717170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MeterValues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2024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StartTransaction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800" b="1" i="0" u="none" strike="noStrike" baseline="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551988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StatusNotification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800" b="1" i="0" u="none" strike="noStrike" baseline="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9166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StopTransaction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800" b="1" i="0" u="none" strike="noStrike" baseline="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724720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ChangeConfiguration</a:t>
                      </a:r>
                      <a:endParaRPr lang="en-US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121183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ClearChargingProfile</a:t>
                      </a:r>
                      <a:endParaRPr lang="en-US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896487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GetConfiguration</a:t>
                      </a:r>
                      <a:endParaRPr lang="en-US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008637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RemoteStartTransaction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800" b="1" i="0" u="none" strike="noStrike" baseline="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192437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RemoteStopTransaction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024657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SetChargingProfileRequest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375755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TriggerMessageRequest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477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05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dirty="0"/>
              <a:t> Work </a:t>
            </a:r>
            <a:r>
              <a:rPr lang="en-US" dirty="0" smtClean="0"/>
              <a:t>plan </a:t>
            </a:r>
            <a:r>
              <a:rPr lang="en-US" dirty="0"/>
              <a:t>for </a:t>
            </a:r>
            <a:r>
              <a:rPr lang="en-US" dirty="0" smtClean="0"/>
              <a:t>next </a:t>
            </a:r>
            <a:r>
              <a:rPr lang="en-US" dirty="0"/>
              <a:t>week</a:t>
            </a:r>
            <a:endParaRPr lang="en-US"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66800"/>
            <a:ext cx="840526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libri" panose="020F0502020204030204" pitchFamily="34" charset="0"/>
              </a:rPr>
              <a:t>Test Automation Framework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Automation framework design and architecture.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Building Python project using Maven to create POM file and configure it in framework.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Verification of Socket connection and communication with OCPP Server</a:t>
            </a:r>
            <a:r>
              <a:rPr lang="en-US" sz="1800" dirty="0" smtClean="0">
                <a:latin typeface="Calibri" panose="020F0502020204030204" pitchFamily="34" charset="0"/>
              </a:rPr>
              <a:t>.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Preparing </a:t>
            </a:r>
            <a:r>
              <a:rPr lang="en-US" sz="1800" dirty="0">
                <a:latin typeface="Calibri" panose="020F0502020204030204" pitchFamily="34" charset="0"/>
              </a:rPr>
              <a:t>request response classes according to JSON format that are being sent and received by </a:t>
            </a:r>
            <a:r>
              <a:rPr lang="en-US" sz="1800" dirty="0" smtClean="0">
                <a:latin typeface="Calibri" panose="020F0502020204030204" pitchFamily="34" charset="0"/>
              </a:rPr>
              <a:t>EVSE </a:t>
            </a:r>
            <a:r>
              <a:rPr lang="en-US" sz="1800" dirty="0">
                <a:latin typeface="Calibri" panose="020F0502020204030204" pitchFamily="34" charset="0"/>
              </a:rPr>
              <a:t>and </a:t>
            </a:r>
            <a:r>
              <a:rPr lang="en-US" sz="1800" dirty="0" smtClean="0">
                <a:latin typeface="Calibri" panose="020F0502020204030204" pitchFamily="34" charset="0"/>
              </a:rPr>
              <a:t>server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Test Plan</a:t>
            </a: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Hardware</a:t>
            </a:r>
            <a:endParaRPr lang="en-US" sz="1800" dirty="0">
              <a:latin typeface="Calibri" panose="020F0502020204030204" pitchFamily="34" charset="0"/>
            </a:endParaRP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Layout Design QA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Final review of layout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CAM activity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Gerber (DFM, DFA) data generation &amp; review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Proto PCB Fabrication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Component </a:t>
            </a:r>
            <a:r>
              <a:rPr lang="en-US" sz="1800" dirty="0" smtClean="0">
                <a:latin typeface="Calibri" panose="020F0502020204030204" pitchFamily="34" charset="0"/>
              </a:rPr>
              <a:t>Ordering</a:t>
            </a:r>
            <a:endParaRPr lang="en-US" sz="1800" dirty="0" smtClean="0">
              <a:latin typeface="Calibri" panose="020F0502020204030204" pitchFamily="34" charset="0"/>
            </a:endParaRPr>
          </a:p>
          <a:p>
            <a:pPr lvl="1"/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EVSE Testing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Complete test cases for 2 new EVSE features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Complete test cases for </a:t>
            </a:r>
            <a:r>
              <a:rPr lang="en-US" sz="1800" dirty="0" smtClean="0">
                <a:latin typeface="Calibri" panose="020F0502020204030204" pitchFamily="34" charset="0"/>
              </a:rPr>
              <a:t>2 </a:t>
            </a:r>
            <a:r>
              <a:rPr lang="en-US" sz="1800" dirty="0">
                <a:latin typeface="Calibri" panose="020F0502020204030204" pitchFamily="34" charset="0"/>
              </a:rPr>
              <a:t>new </a:t>
            </a:r>
            <a:r>
              <a:rPr lang="en-US" sz="1800" dirty="0" smtClean="0">
                <a:latin typeface="Calibri" panose="020F0502020204030204" pitchFamily="34" charset="0"/>
              </a:rPr>
              <a:t>OCPP functionalities</a:t>
            </a:r>
            <a:endParaRPr lang="en-US" sz="1800" dirty="0">
              <a:latin typeface="Calibri" panose="020F0502020204030204" pitchFamily="34" charset="0"/>
            </a:endParaRPr>
          </a:p>
          <a:p>
            <a:pPr marL="514350" lvl="1" indent="0">
              <a:buNone/>
            </a:pPr>
            <a:endParaRPr lang="en-US" sz="1400" dirty="0" smtClean="0">
              <a:latin typeface="Calibri" panose="020F0502020204030204" pitchFamily="34" charset="0"/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6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Decisions (No Change)</a:t>
            </a:r>
            <a:endParaRPr lang="en-US"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8839199" cy="5333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IN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Python 2.7.6 will be used</a:t>
            </a:r>
          </a:p>
          <a:p>
            <a:pPr marL="88900" indent="0">
              <a:buNone/>
            </a:pPr>
            <a:r>
              <a:rPr lang="en-IN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   (</a:t>
            </a:r>
            <a:r>
              <a:rPr lang="en-I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hlinkClick r:id="rId3"/>
              </a:rPr>
              <a:t>https://www.python.org/download/releases/2.7.6</a:t>
            </a:r>
            <a:r>
              <a:rPr lang="en-IN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hlinkClick r:id="rId3"/>
              </a:rPr>
              <a:t>/</a:t>
            </a:r>
            <a:r>
              <a:rPr lang="en-IN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 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APC8958 (version 6) IP power switch will </a:t>
            </a:r>
            <a:r>
              <a:rPr lang="en-I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 used (</a:t>
            </a:r>
            <a:r>
              <a:rPr lang="en-I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hlinkClick r:id="rId4"/>
              </a:rPr>
              <a:t>http://</a:t>
            </a:r>
            <a:r>
              <a:rPr lang="en-IN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hlinkClick r:id="rId4"/>
              </a:rPr>
              <a:t>www.apc.com/shop/us/en/products/Rack-PDU-2G-Switched-ZeroU-20A-208V-16A-230V-7-C13-1-C19/P-AP8958</a:t>
            </a:r>
            <a:r>
              <a:rPr lang="en-IN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OCPP Open Source Server</a:t>
            </a:r>
          </a:p>
          <a:p>
            <a:pPr marL="8890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  (</a:t>
            </a:r>
            <a:r>
              <a:rPr lang="en-IN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hlinkClick r:id="rId5"/>
              </a:rPr>
              <a:t>https</a:t>
            </a:r>
            <a:r>
              <a:rPr lang="en-I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hlinkClick r:id="rId5"/>
              </a:rPr>
              <a:t>://</a:t>
            </a:r>
            <a:r>
              <a:rPr lang="en-IN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hlinkClick r:id="rId5"/>
              </a:rPr>
              <a:t>github.com/ChargeTimeEU/Java-OCA-OCPP</a:t>
            </a:r>
            <a:r>
              <a:rPr lang="en-IN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Siemens proprietary configuration parameters for OCPP (out of scope)</a:t>
            </a:r>
          </a:p>
          <a:p>
            <a:pPr marL="889000" lvl="1" indent="-342900"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EnableOfflineCharging</a:t>
            </a:r>
            <a:endParaRPr lang="en-IN" sz="1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89000" lvl="1" indent="-342900">
              <a:buFont typeface="+mj-lt"/>
              <a:buAutoNum type="arabicPeriod"/>
            </a:pPr>
            <a:r>
              <a:rPr lang="en-IN" sz="18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AuthorizationRequired</a:t>
            </a:r>
            <a:endParaRPr lang="en-IN" sz="1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89000" lvl="1" indent="-342900">
              <a:buFont typeface="+mj-lt"/>
              <a:buAutoNum type="arabicPeriod"/>
            </a:pPr>
            <a:r>
              <a:rPr lang="en-IN" sz="18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NonAuthorizedTag</a:t>
            </a:r>
            <a:endParaRPr lang="en-IN" sz="1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89000" lvl="1" indent="-342900">
              <a:buFont typeface="+mj-lt"/>
              <a:buAutoNum type="arabicPeriod"/>
            </a:pPr>
            <a:r>
              <a:rPr lang="en-IN" sz="18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EVSideDisconnectDuration</a:t>
            </a:r>
            <a:endParaRPr lang="en-IN" sz="1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IN" sz="1800" dirty="0" smtClean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8900" indent="0">
              <a:buNone/>
            </a:pPr>
            <a:r>
              <a:rPr lang="en-IN" sz="16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From previous week’s WSR:</a:t>
            </a:r>
          </a:p>
          <a:p>
            <a:r>
              <a:rPr lang="en-IN" sz="16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eInfochips </a:t>
            </a:r>
            <a:r>
              <a:rPr lang="en-IN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will be reshuffling some of the </a:t>
            </a:r>
            <a:r>
              <a:rPr lang="en-IN" sz="16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priorities </a:t>
            </a:r>
            <a:r>
              <a:rPr lang="en-IN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 </a:t>
            </a:r>
            <a:r>
              <a:rPr lang="en-IN" sz="16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resolve Sesha’s direct dependencies first before she goes on vacation</a:t>
            </a:r>
          </a:p>
          <a:p>
            <a:r>
              <a:rPr lang="en-IN" sz="16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 expected behaviour of the test cases may be tweaked later based on the actual output we see after we have the EVSE units in hand</a:t>
            </a:r>
          </a:p>
        </p:txBody>
      </p:sp>
    </p:spTree>
    <p:extLst>
      <p:ext uri="{BB962C8B-B14F-4D97-AF65-F5344CB8AC3E}">
        <p14:creationId xmlns:p14="http://schemas.microsoft.com/office/powerpoint/2010/main" val="307613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0" y="9144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Shipping EVSE units – Amit</a:t>
            </a:r>
          </a:p>
          <a:p>
            <a:pPr lvl="2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Delay in this will impact schedule</a:t>
            </a: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strike="sngStrike" dirty="0">
                <a:latin typeface="Calibri"/>
                <a:ea typeface="Calibri"/>
                <a:cs typeface="Calibri"/>
                <a:sym typeface="Calibri"/>
              </a:rPr>
              <a:t>Waiting on feedback for OCPP questions – Paul</a:t>
            </a: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strike="sngStrike" dirty="0">
                <a:latin typeface="Calibri"/>
                <a:ea typeface="Calibri"/>
                <a:cs typeface="Calibri"/>
                <a:sym typeface="Calibri"/>
              </a:rPr>
              <a:t>Address QTS queries - Sesha</a:t>
            </a: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strike="sngStrike" dirty="0">
                <a:latin typeface="Calibri"/>
                <a:ea typeface="Calibri"/>
                <a:cs typeface="Calibri"/>
                <a:sym typeface="Calibri"/>
              </a:rPr>
              <a:t>Review feedback for the test cases completed – Sesha/Paul</a:t>
            </a: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strike="sngStrike" dirty="0" smtClean="0">
                <a:latin typeface="Calibri"/>
                <a:ea typeface="Calibri"/>
                <a:cs typeface="Calibri"/>
                <a:sym typeface="Calibri"/>
              </a:rPr>
              <a:t>Need access to commissioning web pages for automation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28600" y="212725"/>
            <a:ext cx="184149" cy="549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dirty="0"/>
              <a:t>Dependencies and help needed</a:t>
            </a:r>
          </a:p>
        </p:txBody>
      </p:sp>
    </p:spTree>
    <p:extLst>
      <p:ext uri="{BB962C8B-B14F-4D97-AF65-F5344CB8AC3E}">
        <p14:creationId xmlns:p14="http://schemas.microsoft.com/office/powerpoint/2010/main" val="32601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0" y="9144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Wi-Fi module received at eInfochips (Ahmedabad)</a:t>
            </a: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4 STE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Eval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boards for car simulator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received at eInfochips Ahmedabad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1800" dirty="0">
                <a:latin typeface="Calibri"/>
                <a:ea typeface="Calibri"/>
                <a:cs typeface="Calibri"/>
              </a:rPr>
              <a:t>50 Amp Current Transformer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received at eInfochips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Ahmedabad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228600" y="212725"/>
            <a:ext cx="184149" cy="549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dirty="0"/>
              <a:t>Miscellaneous Information/Updates</a:t>
            </a:r>
          </a:p>
        </p:txBody>
      </p:sp>
    </p:spTree>
    <p:extLst>
      <p:ext uri="{BB962C8B-B14F-4D97-AF65-F5344CB8AC3E}">
        <p14:creationId xmlns:p14="http://schemas.microsoft.com/office/powerpoint/2010/main" val="38036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14_ei_template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6_ei_template">
  <a:themeElements>
    <a:clrScheme name="14_ei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4637</TotalTime>
  <Words>756</Words>
  <Application>Microsoft Office PowerPoint</Application>
  <PresentationFormat>On-screen Show (4:3)</PresentationFormat>
  <Paragraphs>217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Noto Sans Symbols</vt:lpstr>
      <vt:lpstr>Tahoma</vt:lpstr>
      <vt:lpstr>Times New Roman</vt:lpstr>
      <vt:lpstr>Presentation1</vt:lpstr>
      <vt:lpstr>16_ei_template</vt:lpstr>
      <vt:lpstr>Siemens EVSE Automation Weekly Project Status Updates</vt:lpstr>
      <vt:lpstr>Agenda</vt:lpstr>
      <vt:lpstr> Work Status for this week</vt:lpstr>
      <vt:lpstr> Work Status – EVSE Features Test Cases (No Change)</vt:lpstr>
      <vt:lpstr> Work Status – OCPP Features Test Cases</vt:lpstr>
      <vt:lpstr> Work plan for next week</vt:lpstr>
      <vt:lpstr>Key Decisions (No Change)</vt:lpstr>
      <vt:lpstr>Dependencies and help needed</vt:lpstr>
      <vt:lpstr>Miscellaneous Information/Updates</vt:lpstr>
      <vt:lpstr>PowerPoint Presentation</vt:lpstr>
    </vt:vector>
  </TitlesOfParts>
  <Company>eInfochips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WSR</dc:title>
  <dc:creator>Sohil Shah</dc:creator>
  <cp:lastModifiedBy>sohil shah</cp:lastModifiedBy>
  <cp:revision>457</cp:revision>
  <dcterms:modified xsi:type="dcterms:W3CDTF">2017-11-23T13:29:28Z</dcterms:modified>
</cp:coreProperties>
</file>