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  <p:sldMasterId id="2147483655" r:id="rId2"/>
  </p:sldMasterIdLst>
  <p:notesMasterIdLst>
    <p:notesMasterId r:id="rId13"/>
  </p:notesMasterIdLst>
  <p:sldIdLst>
    <p:sldId id="256" r:id="rId3"/>
    <p:sldId id="257" r:id="rId4"/>
    <p:sldId id="279" r:id="rId5"/>
    <p:sldId id="275" r:id="rId6"/>
    <p:sldId id="276" r:id="rId7"/>
    <p:sldId id="277" r:id="rId8"/>
    <p:sldId id="272" r:id="rId9"/>
    <p:sldId id="273" r:id="rId10"/>
    <p:sldId id="274" r:id="rId11"/>
    <p:sldId id="264" r:id="rId12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6B8"/>
    <a:srgbClr val="0040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FFEA541-3277-49AF-B6BC-A9FBD05B3581}">
  <a:tblStyle styleId="{2FFEA541-3277-49AF-B6BC-A9FBD05B3581}" styleName="Table_0">
    <a:wholeTbl>
      <a:tcTxStyle b="off" i="off">
        <a:font>
          <a:latin typeface="Tahoma"/>
          <a:ea typeface="Tahoma"/>
          <a:cs typeface="Tahoma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6F6EF"/>
          </a:solidFill>
        </a:fill>
      </a:tcStyle>
    </a:wholeTbl>
    <a:band1H>
      <a:tcStyle>
        <a:tcBdr/>
        <a:fill>
          <a:solidFill>
            <a:srgbClr val="CAECDD"/>
          </a:solidFill>
        </a:fill>
      </a:tcStyle>
    </a:band1H>
    <a:band1V>
      <a:tcStyle>
        <a:tcBdr/>
        <a:fill>
          <a:solidFill>
            <a:srgbClr val="CAECDD"/>
          </a:solidFill>
        </a:fill>
      </a:tcStyle>
    </a:band1V>
    <a:lastCol>
      <a:tcTxStyle b="on" i="off">
        <a:font>
          <a:latin typeface="Tahoma"/>
          <a:ea typeface="Tahoma"/>
          <a:cs typeface="Tahom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ahoma"/>
          <a:ea typeface="Tahoma"/>
          <a:cs typeface="Tahom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ahoma"/>
          <a:ea typeface="Tahoma"/>
          <a:cs typeface="Tahoma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FCAEA392-ED73-4ECB-91BC-8DBBA7558F95}" styleName="Table_1"/>
  <a:tblStyle styleId="{0363FF62-5DF6-4BE4-B045-FACD4FC3F516}" styleName="Table_2">
    <a:wholeTbl>
      <a:tcTxStyle b="off" i="off">
        <a:font>
          <a:latin typeface="Tahoma"/>
          <a:ea typeface="Tahoma"/>
          <a:cs typeface="Tahoma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30"/>
  </p:normalViewPr>
  <p:slideViewPr>
    <p:cSldViewPr>
      <p:cViewPr varScale="1">
        <p:scale>
          <a:sx n="78" d="100"/>
          <a:sy n="78" d="100"/>
        </p:scale>
        <p:origin x="111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2"/>
            <a:ext cx="4648199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136287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lang="en-US"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15232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lIns="93150" tIns="46575" rIns="93150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81-3-5789-5854 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44 - 42121594 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7205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lang="en-US"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84681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1675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66589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0122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9441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383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07828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59723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914400" y="762000"/>
            <a:ext cx="6629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219200" y="4876800"/>
            <a:ext cx="58674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ct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ct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ct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ct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914400" y="1524000"/>
            <a:ext cx="67055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–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•"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1397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–"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1397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1397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397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397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397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65175" y="1450975"/>
            <a:ext cx="737234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968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391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228600" y="1066800"/>
            <a:ext cx="8686800" cy="525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968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C:\Users\hp\Desktop\21-june-09\Corporate prese slide 1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914400" y="1524000"/>
            <a:ext cx="67055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0" y="2362200"/>
            <a:ext cx="9144000" cy="2286000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" name="Shape 13"/>
          <p:cNvGrpSpPr/>
          <p:nvPr/>
        </p:nvGrpSpPr>
        <p:grpSpPr>
          <a:xfrm>
            <a:off x="0" y="2362200"/>
            <a:ext cx="9144000" cy="2286000"/>
            <a:chOff x="0" y="2357430"/>
            <a:chExt cx="9144000" cy="2286015"/>
          </a:xfrm>
        </p:grpSpPr>
        <p:sp>
          <p:nvSpPr>
            <p:cNvPr id="14" name="Shape 14"/>
            <p:cNvSpPr/>
            <p:nvPr/>
          </p:nvSpPr>
          <p:spPr>
            <a:xfrm>
              <a:off x="0" y="2357430"/>
              <a:ext cx="9144000" cy="2286015"/>
            </a:xfrm>
            <a:prstGeom prst="rect">
              <a:avLst/>
            </a:prstGeom>
            <a:solidFill>
              <a:srgbClr val="FED699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15" name="Shape 15" descr="C:\Users\hp\Desktop\21-june-09\Asic.jp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6200" y="2426916"/>
              <a:ext cx="2957544" cy="2161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Shape 16" descr="C:\Users\hp\Desktop\21-june-09\Software-ppt-templete.jp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128696" y="2426916"/>
              <a:ext cx="2957544" cy="2161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Shape 17" descr="F:\Chirag work\Nirav\21-june-09\embedded_ppt template.JP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094748" y="2422498"/>
              <a:ext cx="2957816" cy="216214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00406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" name="Shape 26" descr="C:\Users\hp\Desktop\21-june-09\Footer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6280150"/>
            <a:ext cx="9144000" cy="577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" name="Shape 27"/>
          <p:cNvCxnSpPr/>
          <p:nvPr/>
        </p:nvCxnSpPr>
        <p:spPr>
          <a:xfrm>
            <a:off x="0" y="914400"/>
            <a:ext cx="9144000" cy="1587"/>
          </a:xfrm>
          <a:prstGeom prst="straightConnector1">
            <a:avLst/>
          </a:prstGeom>
          <a:noFill/>
          <a:ln w="9525" cap="flat" cmpd="sng">
            <a:solidFill>
              <a:srgbClr val="E7781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231775" y="990600"/>
            <a:ext cx="8607424" cy="518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968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/>
          <p:nvPr/>
        </p:nvSpPr>
        <p:spPr>
          <a:xfrm>
            <a:off x="7543800" y="6629400"/>
            <a:ext cx="1631950" cy="2746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dirty="0">
                <a:solidFill>
                  <a:srgbClr val="00406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eInfochips Confidential</a:t>
            </a:r>
          </a:p>
        </p:txBody>
      </p:sp>
      <p:sp>
        <p:nvSpPr>
          <p:cNvPr id="30" name="Shape 30"/>
          <p:cNvSpPr txBox="1"/>
          <p:nvPr/>
        </p:nvSpPr>
        <p:spPr>
          <a:xfrm>
            <a:off x="8502650" y="6172200"/>
            <a:ext cx="565149" cy="2746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406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 i="0" u="none" strike="noStrike" cap="none">
              <a:solidFill>
                <a:srgbClr val="00406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914400" y="762000"/>
            <a:ext cx="66294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Siemens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0" u="none" strike="noStrike" cap="none" dirty="0" smtClean="0">
                <a:solidFill>
                  <a:srgbClr val="0000F2"/>
                </a:solidFill>
                <a:latin typeface="Calibri"/>
                <a:ea typeface="Calibri"/>
                <a:cs typeface="Calibri"/>
                <a:sym typeface="Calibri"/>
              </a:rPr>
              <a:t>EVSE Automation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Weekly Project Status Updates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1447800" y="5029200"/>
            <a:ext cx="5867400" cy="609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Noto Sans Symbols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Date: </a:t>
            </a:r>
            <a:r>
              <a:rPr lang="en-US" sz="1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n-US" sz="1400" b="0" i="0" u="none" strike="noStrike" cap="none" baseline="30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1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December 2017</a:t>
            </a:r>
            <a:endParaRPr lang="en-US"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Noto Sans Symbols"/>
              <a:buNone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eInfochips Confidential</a:t>
            </a:r>
          </a:p>
        </p:txBody>
      </p:sp>
      <p:sp>
        <p:nvSpPr>
          <p:cNvPr id="48" name="Shape 48"/>
          <p:cNvSpPr txBox="1"/>
          <p:nvPr/>
        </p:nvSpPr>
        <p:spPr>
          <a:xfrm>
            <a:off x="1970088" y="6064250"/>
            <a:ext cx="5040312" cy="800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Product Design Services &amp; Solutions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Product Engineering| Semiconductor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81914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/>
          <p:nvPr/>
        </p:nvSpPr>
        <p:spPr>
          <a:xfrm>
            <a:off x="4953000" y="0"/>
            <a:ext cx="4190999" cy="6858000"/>
          </a:xfrm>
          <a:prstGeom prst="rect">
            <a:avLst/>
          </a:prstGeom>
          <a:solidFill>
            <a:srgbClr val="004065">
              <a:alpha val="95686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6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4937125" y="2971800"/>
            <a:ext cx="2036762" cy="12001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 b="1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India Headquarters</a:t>
            </a: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11/A-B, Chandra Colony, </a:t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Off C.G. Road, Ellisbridge, </a:t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Ahmedabad 380 006</a:t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Tel: +91-79-2656 3705</a:t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Fax: +91-79-2656 0722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7162800" y="2974975"/>
            <a:ext cx="1733549" cy="11874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 b="1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 Headquarters</a:t>
            </a:r>
            <a:r>
              <a:rPr lang="en-US" sz="12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1230 Midas Way, </a:t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Suite# 200, </a:t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Sunnyvale, CA 94085.</a:t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Tel:+1-408-496-1882</a:t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Fax: +1-801-650-1480 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4937125" y="4462462"/>
            <a:ext cx="4206874" cy="1552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Pune	: 91-20-41402525</a:t>
            </a:r>
            <a:r>
              <a:rPr lang="en-US" sz="1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Chennai	: 91-44-42121594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Austin	: 1-512-519-9164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Boston	: 1-508-870-0500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Chicago	: 1- 847 387 7225</a:t>
            </a:r>
            <a:r>
              <a:rPr lang="en-US" sz="1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Dallas	: 1-214 641-9293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Germany	: 49-160-741-8940  	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Japan	: 81-3-5789-5854 </a:t>
            </a:r>
          </a:p>
        </p:txBody>
      </p:sp>
      <p:cxnSp>
        <p:nvCxnSpPr>
          <p:cNvPr id="116" name="Shape 116"/>
          <p:cNvCxnSpPr/>
          <p:nvPr/>
        </p:nvCxnSpPr>
        <p:spPr>
          <a:xfrm>
            <a:off x="4953000" y="2819400"/>
            <a:ext cx="419099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Shape 117"/>
          <p:cNvCxnSpPr/>
          <p:nvPr/>
        </p:nvCxnSpPr>
        <p:spPr>
          <a:xfrm>
            <a:off x="4953000" y="6248400"/>
            <a:ext cx="419099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Shape 118"/>
          <p:cNvCxnSpPr/>
          <p:nvPr/>
        </p:nvCxnSpPr>
        <p:spPr>
          <a:xfrm>
            <a:off x="4953000" y="4419600"/>
            <a:ext cx="419099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0" y="381001"/>
            <a:ext cx="9144000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dirty="0"/>
              <a:t>Agenda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0" y="990600"/>
            <a:ext cx="9144000" cy="5257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1" indent="-285750">
              <a:lnSpc>
                <a:spcPct val="200000"/>
              </a:lnSpc>
              <a:spcBef>
                <a:spcPts val="360"/>
              </a:spcBef>
              <a:buSzPct val="104999"/>
              <a:buFont typeface="Noto Sans Symbols"/>
              <a:buChar char="▪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status this week: 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30</a:t>
            </a:r>
            <a:r>
              <a:rPr lang="en-US" sz="2000" baseline="30000" dirty="0"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November to 6</a:t>
            </a:r>
            <a:r>
              <a:rPr lang="en-US" sz="2000" baseline="30000" dirty="0"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December</a:t>
            </a:r>
          </a:p>
          <a:p>
            <a:pPr lvl="1" indent="-285750">
              <a:lnSpc>
                <a:spcPct val="200000"/>
              </a:lnSpc>
              <a:spcBef>
                <a:spcPts val="360"/>
              </a:spcBef>
              <a:buSzPct val="104999"/>
              <a:buFont typeface="Noto Sans Symbols"/>
              <a:buChar char="▪"/>
            </a:pP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Plan for next week: 7</a:t>
            </a:r>
            <a:r>
              <a:rPr lang="en-US" sz="2000" baseline="30000" dirty="0" smtClean="0"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 December to 13</a:t>
            </a:r>
            <a:r>
              <a:rPr lang="en-US" sz="2000" baseline="30000" dirty="0" smtClean="0"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 December</a:t>
            </a:r>
          </a:p>
          <a:p>
            <a:pPr lvl="1" indent="-285750">
              <a:lnSpc>
                <a:spcPct val="200000"/>
              </a:lnSpc>
              <a:spcBef>
                <a:spcPts val="360"/>
              </a:spcBef>
              <a:buSzPct val="104999"/>
              <a:buFont typeface="Noto Sans Symbols"/>
              <a:buChar char="▪"/>
            </a:pP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Key Decisions</a:t>
            </a:r>
          </a:p>
          <a:p>
            <a:pPr lvl="1" indent="-285750">
              <a:lnSpc>
                <a:spcPct val="200000"/>
              </a:lnSpc>
              <a:spcBef>
                <a:spcPts val="360"/>
              </a:spcBef>
              <a:buSzPct val="104999"/>
              <a:buFont typeface="Noto Sans Symbols"/>
              <a:buChar char="▪"/>
            </a:pP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Dependencies 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and help </a:t>
            </a: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needed</a:t>
            </a:r>
          </a:p>
          <a:p>
            <a:pPr lvl="1" indent="-285750">
              <a:lnSpc>
                <a:spcPct val="200000"/>
              </a:lnSpc>
              <a:spcBef>
                <a:spcPts val="360"/>
              </a:spcBef>
              <a:buSzPct val="104999"/>
              <a:buFont typeface="Noto Sans Symbols"/>
              <a:buChar char="▪"/>
            </a:pP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Miscellaneous Information/Updates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228600" y="212725"/>
            <a:ext cx="184149" cy="5492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3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0" y="3810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dirty="0"/>
              <a:t> Work Status for this week</a:t>
            </a:r>
            <a:endParaRPr lang="en-US" sz="3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1066800"/>
            <a:ext cx="840526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Calibri" panose="020F0502020204030204" pitchFamily="34" charset="0"/>
              </a:rPr>
              <a:t>Test Automation Framework</a:t>
            </a:r>
          </a:p>
          <a:p>
            <a:pPr lvl="1">
              <a:lnSpc>
                <a:spcPct val="90000"/>
              </a:lnSpc>
            </a:pPr>
            <a:r>
              <a:rPr lang="en-IN" sz="1400" dirty="0">
                <a:latin typeface="Calibri" panose="020F0502020204030204" pitchFamily="34" charset="0"/>
              </a:rPr>
              <a:t>Implementation of Webpages in </a:t>
            </a:r>
            <a:r>
              <a:rPr lang="en-IN" sz="1400" dirty="0" err="1">
                <a:latin typeface="Calibri" panose="020F0502020204030204" pitchFamily="34" charset="0"/>
              </a:rPr>
              <a:t>Pytest</a:t>
            </a:r>
            <a:r>
              <a:rPr lang="en-IN" sz="1400" dirty="0">
                <a:latin typeface="Calibri" panose="020F0502020204030204" pitchFamily="34" charset="0"/>
              </a:rPr>
              <a:t> Automation framework for Cloud Web </a:t>
            </a:r>
            <a:r>
              <a:rPr lang="en-IN" sz="1400" dirty="0" smtClean="0">
                <a:latin typeface="Calibri" panose="020F0502020204030204" pitchFamily="34" charset="0"/>
              </a:rPr>
              <a:t>app – In Progress</a:t>
            </a:r>
            <a:endParaRPr lang="en-IN" sz="1400" dirty="0">
              <a:latin typeface="Calibri" panose="020F0502020204030204" pitchFamily="34" charset="0"/>
            </a:endParaRPr>
          </a:p>
          <a:p>
            <a:pPr lvl="1"/>
            <a:r>
              <a:rPr lang="en-IN" sz="1400" dirty="0">
                <a:latin typeface="Calibri" panose="020F0502020204030204" pitchFamily="34" charset="0"/>
              </a:rPr>
              <a:t>Verification of Socket connection and communication with OCPP </a:t>
            </a:r>
            <a:r>
              <a:rPr lang="en-IN" sz="1400" dirty="0" smtClean="0">
                <a:latin typeface="Calibri" panose="020F0502020204030204" pitchFamily="34" charset="0"/>
              </a:rPr>
              <a:t>Server – In Progress</a:t>
            </a:r>
            <a:endParaRPr lang="en-US" sz="1400" dirty="0">
              <a:latin typeface="Calibri" panose="020F0502020204030204" pitchFamily="34" charset="0"/>
            </a:endParaRPr>
          </a:p>
          <a:p>
            <a:pPr lvl="1"/>
            <a:r>
              <a:rPr lang="en-IN" sz="1400" dirty="0">
                <a:latin typeface="Calibri" panose="020F0502020204030204" pitchFamily="34" charset="0"/>
              </a:rPr>
              <a:t>Jenkins support for Trigger a build after every SVN commit and build failure notification via </a:t>
            </a:r>
            <a:r>
              <a:rPr lang="en-IN" sz="1400" dirty="0" smtClean="0">
                <a:latin typeface="Calibri" panose="020F0502020204030204" pitchFamily="34" charset="0"/>
              </a:rPr>
              <a:t>Email – Completed</a:t>
            </a:r>
            <a:endParaRPr lang="en-IN" sz="1400" dirty="0">
              <a:latin typeface="Calibri" panose="020F0502020204030204" pitchFamily="34" charset="0"/>
            </a:endParaRPr>
          </a:p>
          <a:p>
            <a:pPr lvl="1"/>
            <a:r>
              <a:rPr lang="en-US" sz="1400" dirty="0">
                <a:latin typeface="Calibri" panose="020F0502020204030204" pitchFamily="34" charset="0"/>
              </a:rPr>
              <a:t>Modbus communication between test automation framework and car </a:t>
            </a:r>
            <a:r>
              <a:rPr lang="en-US" sz="1400" dirty="0" smtClean="0">
                <a:latin typeface="Calibri" panose="020F0502020204030204" pitchFamily="34" charset="0"/>
              </a:rPr>
              <a:t>simulator – In Progress</a:t>
            </a:r>
            <a:endParaRPr lang="en-US" sz="1400" dirty="0">
              <a:latin typeface="Calibri" panose="020F0502020204030204" pitchFamily="34" charset="0"/>
            </a:endParaRPr>
          </a:p>
          <a:p>
            <a:pPr lvl="1"/>
            <a:r>
              <a:rPr lang="en-US" sz="1400" dirty="0">
                <a:latin typeface="Calibri" panose="020F0502020204030204" pitchFamily="34" charset="0"/>
              </a:rPr>
              <a:t>OCPP Server</a:t>
            </a:r>
          </a:p>
          <a:p>
            <a:pPr lvl="2"/>
            <a:r>
              <a:rPr lang="en-US" sz="1400" dirty="0" smtClean="0">
                <a:latin typeface="Calibri" panose="020F0502020204030204" pitchFamily="34" charset="0"/>
              </a:rPr>
              <a:t>Handling </a:t>
            </a:r>
            <a:r>
              <a:rPr lang="en-US" sz="1400" dirty="0">
                <a:latin typeface="Calibri" panose="020F0502020204030204" pitchFamily="34" charset="0"/>
              </a:rPr>
              <a:t>of trigger message</a:t>
            </a:r>
            <a:r>
              <a:rPr lang="en-US" sz="1400" dirty="0" smtClean="0">
                <a:latin typeface="Calibri" panose="020F0502020204030204" pitchFamily="34" charset="0"/>
              </a:rPr>
              <a:t>, boot </a:t>
            </a:r>
            <a:r>
              <a:rPr lang="en-US" sz="1400" dirty="0">
                <a:latin typeface="Calibri" panose="020F0502020204030204" pitchFamily="34" charset="0"/>
              </a:rPr>
              <a:t>notification and heartbeat request and </a:t>
            </a:r>
            <a:r>
              <a:rPr lang="en-US" sz="1400" dirty="0" smtClean="0">
                <a:latin typeface="Calibri" panose="020F0502020204030204" pitchFamily="34" charset="0"/>
              </a:rPr>
              <a:t>confirmation</a:t>
            </a:r>
          </a:p>
          <a:p>
            <a:pPr lvl="2"/>
            <a:r>
              <a:rPr lang="en-US" sz="1400" dirty="0" smtClean="0">
                <a:latin typeface="Calibri" panose="020F0502020204030204" pitchFamily="34" charset="0"/>
              </a:rPr>
              <a:t>Preparing </a:t>
            </a:r>
            <a:r>
              <a:rPr lang="en-US" sz="1400" dirty="0">
                <a:latin typeface="Calibri" panose="020F0502020204030204" pitchFamily="34" charset="0"/>
              </a:rPr>
              <a:t>request response classes according to JSON format that are being sent and received by device and </a:t>
            </a:r>
            <a:r>
              <a:rPr lang="en-US" sz="1400" dirty="0" smtClean="0">
                <a:latin typeface="Calibri" panose="020F0502020204030204" pitchFamily="34" charset="0"/>
              </a:rPr>
              <a:t>server - Done</a:t>
            </a:r>
            <a:endParaRPr lang="en-US" sz="1400" dirty="0">
              <a:latin typeface="Calibri" panose="020F0502020204030204" pitchFamily="34" charset="0"/>
            </a:endParaRPr>
          </a:p>
          <a:p>
            <a:pPr lvl="1"/>
            <a:r>
              <a:rPr lang="en-US" sz="1400" dirty="0">
                <a:latin typeface="Calibri" panose="020F0502020204030204" pitchFamily="34" charset="0"/>
              </a:rPr>
              <a:t>Test </a:t>
            </a:r>
            <a:r>
              <a:rPr lang="en-US" sz="1400" dirty="0" smtClean="0">
                <a:latin typeface="Calibri" panose="020F0502020204030204" pitchFamily="34" charset="0"/>
              </a:rPr>
              <a:t>Plan – In Progress</a:t>
            </a:r>
            <a:endParaRPr lang="en-US" sz="1400" dirty="0">
              <a:latin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1400" dirty="0">
              <a:latin typeface="Calibri" panose="020F0502020204030204" pitchFamily="34" charset="0"/>
            </a:endParaRPr>
          </a:p>
          <a:p>
            <a:r>
              <a:rPr lang="en-US" sz="1400" dirty="0" smtClean="0">
                <a:latin typeface="Calibri" panose="020F0502020204030204" pitchFamily="34" charset="0"/>
              </a:rPr>
              <a:t>Hardware</a:t>
            </a:r>
            <a:endParaRPr lang="en-US" sz="1400" dirty="0">
              <a:latin typeface="Calibri" panose="020F0502020204030204" pitchFamily="34" charset="0"/>
            </a:endParaRPr>
          </a:p>
          <a:p>
            <a:pPr lvl="1"/>
            <a:r>
              <a:rPr lang="en-US" sz="1400" dirty="0">
                <a:latin typeface="Calibri" panose="020F0502020204030204" pitchFamily="34" charset="0"/>
              </a:rPr>
              <a:t>CAM activity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</a:rPr>
              <a:t>Gerber (DFM, DFA) data generation &amp; review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</a:rPr>
              <a:t>Proto PCB </a:t>
            </a:r>
            <a:r>
              <a:rPr lang="en-US" sz="1400" dirty="0" smtClean="0">
                <a:latin typeface="Calibri" panose="020F0502020204030204" pitchFamily="34" charset="0"/>
              </a:rPr>
              <a:t>Fabrication (In Progress)</a:t>
            </a:r>
            <a:endParaRPr lang="en-US" sz="1400" dirty="0">
              <a:latin typeface="Calibri" panose="020F0502020204030204" pitchFamily="34" charset="0"/>
            </a:endParaRPr>
          </a:p>
          <a:p>
            <a:pPr lvl="1"/>
            <a:r>
              <a:rPr lang="en-US" sz="1400" dirty="0">
                <a:latin typeface="Calibri" panose="020F0502020204030204" pitchFamily="34" charset="0"/>
              </a:rPr>
              <a:t>Component </a:t>
            </a:r>
            <a:r>
              <a:rPr lang="en-US" sz="1400" dirty="0" smtClean="0">
                <a:latin typeface="Calibri" panose="020F0502020204030204" pitchFamily="34" charset="0"/>
              </a:rPr>
              <a:t>received at eInfochips and shipped to Assembly house</a:t>
            </a:r>
          </a:p>
          <a:p>
            <a:pPr lvl="1"/>
            <a:r>
              <a:rPr lang="en-US" sz="1400" dirty="0" smtClean="0">
                <a:latin typeface="Calibri" panose="020F0502020204030204" pitchFamily="34" charset="0"/>
              </a:rPr>
              <a:t>Assembly Instruction document </a:t>
            </a:r>
            <a:r>
              <a:rPr lang="en-US" sz="1400" dirty="0" smtClean="0">
                <a:latin typeface="Calibri" panose="020F0502020204030204" pitchFamily="34" charset="0"/>
              </a:rPr>
              <a:t>preparation</a:t>
            </a:r>
            <a:endParaRPr lang="en-US" sz="1400" dirty="0" smtClean="0">
              <a:latin typeface="Calibri" panose="020F0502020204030204" pitchFamily="34" charset="0"/>
            </a:endParaRPr>
          </a:p>
          <a:p>
            <a:pPr lvl="1"/>
            <a:r>
              <a:rPr lang="en-US" sz="1400" dirty="0" smtClean="0">
                <a:latin typeface="Calibri" panose="020F0502020204030204" pitchFamily="34" charset="0"/>
              </a:rPr>
              <a:t>Stencil Fabrication (In Progress)</a:t>
            </a:r>
            <a:endParaRPr lang="en-US" sz="1400" dirty="0">
              <a:latin typeface="Calibri" panose="020F0502020204030204" pitchFamily="34" charset="0"/>
            </a:endParaRPr>
          </a:p>
          <a:p>
            <a:pPr lvl="1"/>
            <a:endParaRPr lang="en-US" sz="1400" dirty="0">
              <a:latin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</a:rPr>
              <a:t>EVSE Testing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</a:rPr>
              <a:t>Completed test cases for </a:t>
            </a:r>
            <a:r>
              <a:rPr lang="en-US" sz="1400" dirty="0" smtClean="0">
                <a:latin typeface="Calibri" panose="020F0502020204030204" pitchFamily="34" charset="0"/>
              </a:rPr>
              <a:t>1 </a:t>
            </a:r>
            <a:r>
              <a:rPr lang="en-US" sz="1400" dirty="0">
                <a:latin typeface="Calibri" panose="020F0502020204030204" pitchFamily="34" charset="0"/>
              </a:rPr>
              <a:t>new </a:t>
            </a:r>
            <a:r>
              <a:rPr lang="en-US" sz="1400" dirty="0" smtClean="0">
                <a:latin typeface="Calibri" panose="020F0502020204030204" pitchFamily="34" charset="0"/>
              </a:rPr>
              <a:t>EVSE functionality </a:t>
            </a:r>
            <a:r>
              <a:rPr lang="en-US" sz="1400" dirty="0">
                <a:latin typeface="Calibri" panose="020F0502020204030204" pitchFamily="34" charset="0"/>
              </a:rPr>
              <a:t>(listed on slide # </a:t>
            </a:r>
            <a:r>
              <a:rPr lang="en-US" sz="1400" dirty="0" smtClean="0">
                <a:latin typeface="Calibri" panose="020F0502020204030204" pitchFamily="34" charset="0"/>
              </a:rPr>
              <a:t>4)</a:t>
            </a:r>
            <a:endParaRPr lang="en-US" sz="1400" dirty="0">
              <a:latin typeface="Calibri" panose="020F0502020204030204" pitchFamily="34" charset="0"/>
            </a:endParaRP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19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0" y="3810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2800" dirty="0">
                <a:latin typeface="Calibri" panose="020F0502020204030204" pitchFamily="34" charset="0"/>
              </a:rPr>
              <a:t> Work Status </a:t>
            </a:r>
            <a:r>
              <a:rPr lang="en-US" sz="2800" dirty="0" smtClean="0">
                <a:latin typeface="Calibri" panose="020F0502020204030204" pitchFamily="34" charset="0"/>
              </a:rPr>
              <a:t>– EVSE Features Test </a:t>
            </a:r>
            <a:r>
              <a:rPr lang="en-US" sz="2800" dirty="0" smtClean="0">
                <a:latin typeface="Calibri" panose="020F0502020204030204" pitchFamily="34" charset="0"/>
              </a:rPr>
              <a:t>Cases</a:t>
            </a:r>
            <a:endParaRPr lang="en-US" sz="2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sym typeface="Calibri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1066800"/>
            <a:ext cx="840526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en-US" dirty="0">
              <a:latin typeface="Calibri" panose="020F0502020204030204" pitchFamily="34" charset="0"/>
            </a:endParaRPr>
          </a:p>
          <a:p>
            <a:pPr lvl="2"/>
            <a:endParaRPr lang="en-US" dirty="0">
              <a:latin typeface="Calibri" panose="020F050202020403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128062"/>
              </p:ext>
            </p:extLst>
          </p:nvPr>
        </p:nvGraphicFramePr>
        <p:xfrm>
          <a:off x="304800" y="1066800"/>
          <a:ext cx="8534400" cy="5349240"/>
        </p:xfrm>
        <a:graphic>
          <a:graphicData uri="http://schemas.openxmlformats.org/drawingml/2006/table">
            <a:tbl>
              <a:tblPr>
                <a:tableStyleId>{2FFEA541-3277-49AF-B6BC-A9FBD05B3581}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3850251266"/>
                    </a:ext>
                  </a:extLst>
                </a:gridCol>
                <a:gridCol w="5403381">
                  <a:extLst>
                    <a:ext uri="{9D8B030D-6E8A-4147-A177-3AD203B41FA5}">
                      <a16:colId xmlns:a16="http://schemas.microsoft.com/office/drawing/2014/main" val="3977064378"/>
                    </a:ext>
                  </a:extLst>
                </a:gridCol>
                <a:gridCol w="2597619">
                  <a:extLst>
                    <a:ext uri="{9D8B030D-6E8A-4147-A177-3AD203B41FA5}">
                      <a16:colId xmlns:a16="http://schemas.microsoft.com/office/drawing/2014/main" val="1280462479"/>
                    </a:ext>
                  </a:extLst>
                </a:gridCol>
              </a:tblGrid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400" b="1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#</a:t>
                      </a:r>
                      <a:endParaRPr lang="en-US" sz="1400" b="1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Features</a:t>
                      </a:r>
                      <a:endParaRPr lang="en-US" sz="1400" b="1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Test </a:t>
                      </a:r>
                      <a:r>
                        <a:rPr lang="en-US" sz="1400" b="1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Cases Status</a:t>
                      </a:r>
                      <a:endParaRPr lang="en-US" sz="1400" b="1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38034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System Configuration 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019646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SAE J1772 State levels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080233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CCID Time Response (I vs. non-I)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Not started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59397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CCID Auto Reset (15min.)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385460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Max Current Switch Settings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670739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Pause Button (Local &amp; Web App)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623397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2/4/6/8 Hr. Delay Button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Not started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042252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Cold Start with Random Delay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036097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Over/ Under Voltage detection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376421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Function Memory after Power Cycle (Pause, Delay, Remote, Lock)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228900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Local Lock with Lock Enabled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696600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Local Lock with Lock Disabled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462604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Serial Communications (RS-485)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613845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Fault </a:t>
                      </a:r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test &amp; Non Volatile Memory (Fault Log</a:t>
                      </a:r>
                      <a:r>
                        <a:rPr lang="en-US" sz="14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806844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Non </a:t>
                      </a:r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Volatile Memory (Energy Measurements</a:t>
                      </a:r>
                      <a:r>
                        <a:rPr lang="en-US" sz="14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58583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RTC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530445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Remote Control Via Web App</a:t>
                      </a:r>
                      <a:endParaRPr lang="it-IT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 separate test for this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525823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OTA updateable (CC2538)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baseline="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1" i="0" u="none" strike="noStrike" baseline="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53443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Remote Control via OCPP App</a:t>
                      </a:r>
                      <a:endParaRPr lang="it-IT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baseline="0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Refer separate table for OCPP</a:t>
                      </a:r>
                      <a:endParaRPr lang="en-US" sz="1400" b="1" i="0" u="none" strike="noStrike" baseline="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542764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EVSE Commissioning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763342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Power Level adjustment (Verify pilot duty cycle)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251224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Local Override of Cloud Remote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528607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Firmware version verification on the Web App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4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659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0" y="3810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2800" dirty="0"/>
              <a:t> Work Status </a:t>
            </a:r>
            <a:r>
              <a:rPr lang="en-US" sz="2800" dirty="0" smtClean="0"/>
              <a:t>– OCPP Features Test Cases (No Change)</a:t>
            </a:r>
            <a:endParaRPr lang="en-US" sz="2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223347"/>
              </p:ext>
            </p:extLst>
          </p:nvPr>
        </p:nvGraphicFramePr>
        <p:xfrm>
          <a:off x="457201" y="1143000"/>
          <a:ext cx="8305799" cy="5029196"/>
        </p:xfrm>
        <a:graphic>
          <a:graphicData uri="http://schemas.openxmlformats.org/drawingml/2006/table">
            <a:tbl>
              <a:tblPr>
                <a:tableStyleId>{2FFEA541-3277-49AF-B6BC-A9FBD05B3581}</a:tableStyleId>
              </a:tblPr>
              <a:tblGrid>
                <a:gridCol w="885044">
                  <a:extLst>
                    <a:ext uri="{9D8B030D-6E8A-4147-A177-3AD203B41FA5}">
                      <a16:colId xmlns:a16="http://schemas.microsoft.com/office/drawing/2014/main" val="12823528"/>
                    </a:ext>
                  </a:extLst>
                </a:gridCol>
                <a:gridCol w="4527342">
                  <a:extLst>
                    <a:ext uri="{9D8B030D-6E8A-4147-A177-3AD203B41FA5}">
                      <a16:colId xmlns:a16="http://schemas.microsoft.com/office/drawing/2014/main" val="2534184772"/>
                    </a:ext>
                  </a:extLst>
                </a:gridCol>
                <a:gridCol w="2893413">
                  <a:extLst>
                    <a:ext uri="{9D8B030D-6E8A-4147-A177-3AD203B41FA5}">
                      <a16:colId xmlns:a16="http://schemas.microsoft.com/office/drawing/2014/main" val="2629228616"/>
                    </a:ext>
                  </a:extLst>
                </a:gridCol>
              </a:tblGrid>
              <a:tr h="5130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#</a:t>
                      </a:r>
                      <a:endParaRPr lang="en-US" sz="1800" b="1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Feature</a:t>
                      </a:r>
                      <a:endParaRPr lang="en-US" sz="1800" b="1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Test Cases Status</a:t>
                      </a:r>
                      <a:endParaRPr lang="en-US" sz="1800" b="1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726804"/>
                  </a:ext>
                </a:extLst>
              </a:tr>
              <a:tr h="3473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8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BootNotification</a:t>
                      </a:r>
                      <a:endParaRPr lang="en-US" sz="18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8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597610"/>
                  </a:ext>
                </a:extLst>
              </a:tr>
              <a:tr h="3473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8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Heartbeat</a:t>
                      </a:r>
                      <a:endParaRPr lang="en-US" sz="18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8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717170"/>
                  </a:ext>
                </a:extLst>
              </a:tr>
              <a:tr h="3473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8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MeterValues</a:t>
                      </a:r>
                      <a:endParaRPr lang="en-US" sz="18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ahoma"/>
                          <a:cs typeface="Tahoma"/>
                          <a:sym typeface="Arial"/>
                        </a:rPr>
                        <a:t>Done</a:t>
                      </a:r>
                      <a:endParaRPr lang="en-US" sz="1800" b="0" i="0" u="none" strike="noStrike" cap="non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ahoma"/>
                        <a:cs typeface="Tahoma"/>
                        <a:sym typeface="Arial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602024"/>
                  </a:ext>
                </a:extLst>
              </a:tr>
              <a:tr h="3473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8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StartTransaction</a:t>
                      </a:r>
                      <a:endParaRPr lang="en-US" sz="18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ahoma"/>
                          <a:cs typeface="Tahoma"/>
                          <a:sym typeface="Arial"/>
                        </a:rPr>
                        <a:t>Done</a:t>
                      </a:r>
                      <a:endParaRPr lang="en-US" sz="1800" b="0" i="0" u="none" strike="noStrike" cap="non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ahoma"/>
                        <a:cs typeface="Tahoma"/>
                        <a:sym typeface="Arial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551988"/>
                  </a:ext>
                </a:extLst>
              </a:tr>
              <a:tr h="3473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8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StatusNotification</a:t>
                      </a:r>
                      <a:endParaRPr lang="en-US" sz="18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ahoma"/>
                          <a:cs typeface="Tahoma"/>
                          <a:sym typeface="Arial"/>
                        </a:rPr>
                        <a:t>Done</a:t>
                      </a:r>
                      <a:endParaRPr lang="en-US" sz="1800" b="0" i="0" u="none" strike="noStrike" cap="non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ahoma"/>
                        <a:cs typeface="Tahoma"/>
                        <a:sym typeface="Arial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69166"/>
                  </a:ext>
                </a:extLst>
              </a:tr>
              <a:tr h="3473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8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StopTransaction</a:t>
                      </a:r>
                      <a:endParaRPr lang="en-US" sz="18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ahoma"/>
                          <a:cs typeface="Tahoma"/>
                          <a:sym typeface="Arial"/>
                        </a:rPr>
                        <a:t>Done</a:t>
                      </a:r>
                      <a:endParaRPr lang="en-US" sz="1800" b="0" i="0" u="none" strike="noStrike" cap="non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ahoma"/>
                        <a:cs typeface="Tahoma"/>
                        <a:sym typeface="Arial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724720"/>
                  </a:ext>
                </a:extLst>
              </a:tr>
              <a:tr h="3473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18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ChangeConfiguration</a:t>
                      </a:r>
                      <a:endParaRPr lang="en-US" sz="18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ahoma"/>
                          <a:cs typeface="Tahoma"/>
                          <a:sym typeface="Arial"/>
                        </a:rPr>
                        <a:t>Done</a:t>
                      </a:r>
                      <a:endParaRPr lang="en-US" sz="1800" b="0" i="0" u="none" strike="noStrike" cap="non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ahoma"/>
                        <a:cs typeface="Tahoma"/>
                        <a:sym typeface="Arial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121183"/>
                  </a:ext>
                </a:extLst>
              </a:tr>
              <a:tr h="3473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18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ClearChargingProfile</a:t>
                      </a:r>
                      <a:endParaRPr lang="en-US" sz="18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ahoma"/>
                          <a:cs typeface="Tahoma"/>
                          <a:sym typeface="Arial"/>
                        </a:rPr>
                        <a:t>Done</a:t>
                      </a:r>
                      <a:endParaRPr lang="en-US" sz="1800" b="0" i="0" u="none" strike="noStrike" cap="non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ahoma"/>
                        <a:cs typeface="Tahoma"/>
                        <a:sym typeface="Arial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896487"/>
                  </a:ext>
                </a:extLst>
              </a:tr>
              <a:tr h="3473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18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GetConfiguration</a:t>
                      </a:r>
                      <a:endParaRPr lang="en-US" sz="18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8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008637"/>
                  </a:ext>
                </a:extLst>
              </a:tr>
              <a:tr h="3473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sz="18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RemoteStartTransaction</a:t>
                      </a:r>
                      <a:endParaRPr lang="en-US" sz="18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ahoma"/>
                          <a:cs typeface="Tahoma"/>
                          <a:sym typeface="Arial"/>
                        </a:rPr>
                        <a:t>Done</a:t>
                      </a:r>
                      <a:endParaRPr lang="en-US" sz="1800" b="0" i="0" u="none" strike="noStrike" cap="non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ahoma"/>
                        <a:cs typeface="Tahoma"/>
                        <a:sym typeface="Arial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192437"/>
                  </a:ext>
                </a:extLst>
              </a:tr>
              <a:tr h="3473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n-US" sz="18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RemoteStopTransaction</a:t>
                      </a:r>
                      <a:endParaRPr lang="en-US" sz="18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ahoma"/>
                          <a:cs typeface="Tahoma"/>
                          <a:sym typeface="Arial"/>
                        </a:rPr>
                        <a:t>Done</a:t>
                      </a:r>
                      <a:endParaRPr lang="en-US" sz="1800" b="0" i="0" u="none" strike="noStrike" cap="non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ahoma"/>
                        <a:cs typeface="Tahoma"/>
                        <a:sym typeface="Arial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024657"/>
                  </a:ext>
                </a:extLst>
              </a:tr>
              <a:tr h="3473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18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SetChargingProfileRequest</a:t>
                      </a:r>
                      <a:endParaRPr lang="en-US" sz="18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ahoma"/>
                          <a:cs typeface="Tahoma"/>
                          <a:sym typeface="Arial"/>
                        </a:rPr>
                        <a:t>Done</a:t>
                      </a:r>
                      <a:endParaRPr lang="en-US" sz="1800" b="0" i="0" u="none" strike="noStrike" cap="non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ahoma"/>
                        <a:cs typeface="Tahoma"/>
                        <a:sym typeface="Arial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375755"/>
                  </a:ext>
                </a:extLst>
              </a:tr>
              <a:tr h="3473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8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TriggerMessageRequest</a:t>
                      </a:r>
                      <a:endParaRPr lang="en-US" sz="18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8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477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705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0" y="3810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dirty="0"/>
              <a:t> Work </a:t>
            </a:r>
            <a:r>
              <a:rPr lang="en-US" dirty="0" smtClean="0"/>
              <a:t>plan </a:t>
            </a:r>
            <a:r>
              <a:rPr lang="en-US" dirty="0"/>
              <a:t>for </a:t>
            </a:r>
            <a:r>
              <a:rPr lang="en-US" dirty="0" smtClean="0"/>
              <a:t>next </a:t>
            </a:r>
            <a:r>
              <a:rPr lang="en-US" dirty="0"/>
              <a:t>week</a:t>
            </a:r>
            <a:endParaRPr lang="en-US" sz="3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1066800"/>
            <a:ext cx="840526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libri" panose="020F0502020204030204" pitchFamily="34" charset="0"/>
              </a:rPr>
              <a:t>Test Automation Framework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Calibri" panose="020F0502020204030204" pitchFamily="34" charset="0"/>
              </a:rPr>
              <a:t>Create and verify </a:t>
            </a:r>
            <a:r>
              <a:rPr lang="en-US" sz="1800" dirty="0" smtClean="0">
                <a:latin typeface="Calibri" panose="020F0502020204030204" pitchFamily="34" charset="0"/>
              </a:rPr>
              <a:t>sample test </a:t>
            </a:r>
            <a:r>
              <a:rPr lang="en-US" sz="1800" dirty="0">
                <a:latin typeface="Calibri" panose="020F0502020204030204" pitchFamily="34" charset="0"/>
              </a:rPr>
              <a:t>for </a:t>
            </a:r>
            <a:r>
              <a:rPr lang="en-US" sz="1800" dirty="0" err="1">
                <a:latin typeface="Calibri" panose="020F0502020204030204" pitchFamily="34" charset="0"/>
              </a:rPr>
              <a:t>pytest</a:t>
            </a:r>
            <a:r>
              <a:rPr lang="en-US" sz="1800" dirty="0">
                <a:latin typeface="Calibri" panose="020F0502020204030204" pitchFamily="34" charset="0"/>
              </a:rPr>
              <a:t> automation framework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Calibri" panose="020F0502020204030204" pitchFamily="34" charset="0"/>
              </a:rPr>
              <a:t>Code implementation of </a:t>
            </a:r>
            <a:r>
              <a:rPr lang="en-US" sz="1800" dirty="0" smtClean="0">
                <a:latin typeface="Calibri" panose="020F0502020204030204" pitchFamily="34" charset="0"/>
              </a:rPr>
              <a:t>commissioning page  </a:t>
            </a:r>
            <a:r>
              <a:rPr lang="en-US" sz="1800" dirty="0">
                <a:latin typeface="Calibri" panose="020F0502020204030204" pitchFamily="34" charset="0"/>
              </a:rPr>
              <a:t>for Cloud Web app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Calibri" panose="020F0502020204030204" pitchFamily="34" charset="0"/>
              </a:rPr>
              <a:t>Execution of Single/Multiple/All </a:t>
            </a:r>
            <a:r>
              <a:rPr lang="en-US" sz="1800" dirty="0" smtClean="0">
                <a:latin typeface="Calibri" panose="020F0502020204030204" pitchFamily="34" charset="0"/>
              </a:rPr>
              <a:t>Tests </a:t>
            </a:r>
            <a:r>
              <a:rPr lang="en-US" sz="1800" dirty="0">
                <a:latin typeface="Calibri" panose="020F0502020204030204" pitchFamily="34" charset="0"/>
              </a:rPr>
              <a:t>from </a:t>
            </a:r>
            <a:r>
              <a:rPr lang="en-US" sz="1800" dirty="0" smtClean="0">
                <a:latin typeface="Calibri" panose="020F0502020204030204" pitchFamily="34" charset="0"/>
              </a:rPr>
              <a:t>Jenkins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>
                <a:latin typeface="Calibri" panose="020F0502020204030204" pitchFamily="34" charset="0"/>
              </a:rPr>
              <a:t>Modbus </a:t>
            </a:r>
            <a:r>
              <a:rPr lang="en-US" sz="1800" dirty="0" smtClean="0">
                <a:latin typeface="Calibri" panose="020F0502020204030204" pitchFamily="34" charset="0"/>
              </a:rPr>
              <a:t>communication between test automation framework and car simulator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</a:rPr>
              <a:t>OCPP Server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</a:rPr>
              <a:t>Handling of remote start and stop transaction request and </a:t>
            </a:r>
            <a:r>
              <a:rPr lang="en-US" sz="1800" dirty="0" smtClean="0">
                <a:latin typeface="Calibri" panose="020F0502020204030204" pitchFamily="34" charset="0"/>
              </a:rPr>
              <a:t>confirmation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</a:rPr>
              <a:t>Test </a:t>
            </a:r>
            <a:r>
              <a:rPr lang="en-US" sz="1800" dirty="0" smtClean="0">
                <a:latin typeface="Calibri" panose="020F0502020204030204" pitchFamily="34" charset="0"/>
              </a:rPr>
              <a:t>Plan</a:t>
            </a:r>
          </a:p>
          <a:p>
            <a:pPr marL="457200" lvl="1" indent="0">
              <a:buNone/>
            </a:pPr>
            <a:endParaRPr lang="en-US" sz="1800" dirty="0">
              <a:latin typeface="Calibri" panose="020F0502020204030204" pitchFamily="34" charset="0"/>
            </a:endParaRPr>
          </a:p>
          <a:p>
            <a:r>
              <a:rPr lang="en-US" sz="1800" dirty="0" smtClean="0">
                <a:latin typeface="Calibri" panose="020F0502020204030204" pitchFamily="34" charset="0"/>
              </a:rPr>
              <a:t>Hardware</a:t>
            </a:r>
            <a:endParaRPr lang="en-US" sz="1800" dirty="0">
              <a:latin typeface="Calibri" panose="020F0502020204030204" pitchFamily="34" charset="0"/>
            </a:endParaRPr>
          </a:p>
          <a:p>
            <a:pPr lvl="1"/>
            <a:r>
              <a:rPr lang="en-US" sz="1800" dirty="0" smtClean="0">
                <a:latin typeface="Calibri" panose="020F0502020204030204" pitchFamily="34" charset="0"/>
              </a:rPr>
              <a:t>Proto </a:t>
            </a:r>
            <a:r>
              <a:rPr lang="en-US" sz="1800" dirty="0">
                <a:latin typeface="Calibri" panose="020F0502020204030204" pitchFamily="34" charset="0"/>
              </a:rPr>
              <a:t>PCB </a:t>
            </a:r>
            <a:r>
              <a:rPr lang="en-US" sz="1800" dirty="0" smtClean="0">
                <a:latin typeface="Calibri" panose="020F0502020204030204" pitchFamily="34" charset="0"/>
              </a:rPr>
              <a:t>Fabrication Completion 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</a:rPr>
              <a:t>Stencil Fabrication Completion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</a:rPr>
              <a:t>Start of PCB Assembly</a:t>
            </a:r>
          </a:p>
          <a:p>
            <a:pPr lvl="1"/>
            <a:endParaRPr lang="en-US" sz="1800" dirty="0">
              <a:latin typeface="Calibri" panose="020F0502020204030204" pitchFamily="34" charset="0"/>
            </a:endParaRPr>
          </a:p>
          <a:p>
            <a:r>
              <a:rPr lang="en-US" sz="1800" dirty="0" smtClean="0">
                <a:latin typeface="Calibri" panose="020F0502020204030204" pitchFamily="34" charset="0"/>
              </a:rPr>
              <a:t>EVSE Testing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</a:rPr>
              <a:t>Complete test cases for </a:t>
            </a:r>
            <a:r>
              <a:rPr lang="en-US" sz="1800" dirty="0" smtClean="0">
                <a:latin typeface="Calibri" panose="020F0502020204030204" pitchFamily="34" charset="0"/>
              </a:rPr>
              <a:t>1 </a:t>
            </a:r>
            <a:r>
              <a:rPr lang="en-US" sz="1800" dirty="0" smtClean="0">
                <a:latin typeface="Calibri" panose="020F0502020204030204" pitchFamily="34" charset="0"/>
              </a:rPr>
              <a:t>new EVSE </a:t>
            </a:r>
            <a:r>
              <a:rPr lang="en-US" sz="1800" dirty="0" smtClean="0">
                <a:latin typeface="Calibri" panose="020F0502020204030204" pitchFamily="34" charset="0"/>
              </a:rPr>
              <a:t>feature</a:t>
            </a:r>
            <a:endParaRPr lang="en-US" sz="1800" dirty="0" smtClean="0">
              <a:latin typeface="Calibri" panose="020F0502020204030204" pitchFamily="34" charset="0"/>
            </a:endParaRP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96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 </a:t>
            </a:r>
            <a:r>
              <a:rPr lang="en-US" sz="3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Decisions</a:t>
            </a:r>
            <a:endParaRPr lang="en-US" sz="3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52400" y="990600"/>
            <a:ext cx="8839199" cy="5333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No New updates</a:t>
            </a:r>
            <a:endParaRPr lang="en-IN" sz="1600" dirty="0" smtClean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613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0" y="914400"/>
            <a:ext cx="9144000" cy="541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1" indent="-285750">
              <a:lnSpc>
                <a:spcPct val="150000"/>
              </a:lnSpc>
              <a:spcBef>
                <a:spcPts val="0"/>
              </a:spcBef>
              <a:buSzPct val="104999"/>
            </a:pP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Address 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QTS </a:t>
            </a: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queries </a:t>
            </a: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(9 </a:t>
            </a: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items open) – Paul/Amit</a:t>
            </a:r>
          </a:p>
          <a:p>
            <a:pPr lvl="1" indent="-285750">
              <a:lnSpc>
                <a:spcPct val="150000"/>
              </a:lnSpc>
              <a:spcBef>
                <a:spcPts val="0"/>
              </a:spcBef>
              <a:buSzPct val="104999"/>
            </a:pP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Share all the required </a:t>
            </a: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test </a:t>
            </a: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accessories for Car Simulator HW or their part numbers</a:t>
            </a:r>
          </a:p>
          <a:p>
            <a:pPr lvl="2" indent="-285750">
              <a:lnSpc>
                <a:spcPct val="150000"/>
              </a:lnSpc>
              <a:spcBef>
                <a:spcPts val="0"/>
              </a:spcBef>
              <a:buSzPct val="104999"/>
            </a:pP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For e.g. Step down Transformer, Load resistor, Current Transformer for Scaled down load current</a:t>
            </a:r>
          </a:p>
          <a:p>
            <a:pPr lvl="1" indent="-285750">
              <a:lnSpc>
                <a:spcPct val="150000"/>
              </a:lnSpc>
              <a:spcBef>
                <a:spcPts val="0"/>
              </a:spcBef>
              <a:buSzPct val="104999"/>
            </a:pP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Share Complete Connection diagram with pin number and connector details around Car Simulator board and EVSE</a:t>
            </a: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lvl="1" indent="-285750">
              <a:lnSpc>
                <a:spcPct val="150000"/>
              </a:lnSpc>
              <a:spcBef>
                <a:spcPts val="0"/>
              </a:spcBef>
              <a:buSzPct val="104999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Review feedback for the </a:t>
            </a: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OCPP test 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cases completed – </a:t>
            </a: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Paul</a:t>
            </a:r>
          </a:p>
          <a:p>
            <a:pPr lvl="1" indent="-285750">
              <a:lnSpc>
                <a:spcPct val="150000"/>
              </a:lnSpc>
              <a:spcBef>
                <a:spcPts val="0"/>
              </a:spcBef>
              <a:buSzPct val="104999"/>
            </a:pPr>
            <a:r>
              <a:rPr lang="en-US" sz="1800" strike="sngStrike" dirty="0">
                <a:latin typeface="Calibri"/>
                <a:ea typeface="Calibri"/>
                <a:cs typeface="Calibri"/>
                <a:sym typeface="Calibri"/>
              </a:rPr>
              <a:t>Shipping EVSE units – Amit</a:t>
            </a:r>
          </a:p>
          <a:p>
            <a:pPr lvl="2" indent="-285750">
              <a:lnSpc>
                <a:spcPct val="150000"/>
              </a:lnSpc>
              <a:spcBef>
                <a:spcPts val="0"/>
              </a:spcBef>
              <a:buSzPct val="104999"/>
            </a:pPr>
            <a:r>
              <a:rPr lang="en-US" strike="sngStrike" dirty="0">
                <a:latin typeface="Calibri"/>
                <a:ea typeface="Calibri"/>
                <a:cs typeface="Calibri"/>
                <a:sym typeface="Calibri"/>
              </a:rPr>
              <a:t>Schedule impact</a:t>
            </a:r>
          </a:p>
          <a:p>
            <a:pPr lvl="1" indent="-285750">
              <a:lnSpc>
                <a:spcPct val="150000"/>
              </a:lnSpc>
              <a:spcBef>
                <a:spcPts val="0"/>
              </a:spcBef>
              <a:buSzPct val="104999"/>
            </a:pPr>
            <a:r>
              <a:rPr lang="en-IN" sz="1800" strike="sngStrike" dirty="0" smtClean="0">
                <a:latin typeface="Calibri"/>
                <a:ea typeface="Calibri"/>
                <a:cs typeface="Calibri"/>
              </a:rPr>
              <a:t>Review </a:t>
            </a:r>
            <a:r>
              <a:rPr lang="en-IN" sz="1800" strike="sngStrike" dirty="0">
                <a:latin typeface="Calibri"/>
                <a:ea typeface="Calibri"/>
                <a:cs typeface="Calibri"/>
              </a:rPr>
              <a:t>the  EVSE Car Simulator H/W schematic &amp; layout </a:t>
            </a:r>
            <a:r>
              <a:rPr lang="en-IN" sz="1800" strike="sngStrike" dirty="0" smtClean="0">
                <a:latin typeface="Calibri"/>
                <a:ea typeface="Calibri"/>
                <a:cs typeface="Calibri"/>
              </a:rPr>
              <a:t>files – Paul</a:t>
            </a:r>
          </a:p>
          <a:p>
            <a:pPr lvl="1" indent="-285750">
              <a:lnSpc>
                <a:spcPct val="150000"/>
              </a:lnSpc>
              <a:spcBef>
                <a:spcPts val="0"/>
              </a:spcBef>
              <a:buSzPct val="104999"/>
            </a:pPr>
            <a:r>
              <a:rPr lang="en-US" sz="1800" strike="sngStrike" dirty="0">
                <a:latin typeface="Calibri"/>
                <a:ea typeface="Calibri"/>
                <a:cs typeface="Calibri"/>
                <a:sym typeface="Calibri"/>
              </a:rPr>
              <a:t>Access to commissioning web pages for </a:t>
            </a:r>
            <a:r>
              <a:rPr lang="en-US" sz="1800" strike="sngStrike" dirty="0" smtClean="0">
                <a:latin typeface="Calibri"/>
                <a:ea typeface="Calibri"/>
                <a:cs typeface="Calibri"/>
                <a:sym typeface="Calibri"/>
              </a:rPr>
              <a:t>automation</a:t>
            </a:r>
            <a:endParaRPr lang="en-US" sz="1800" strike="sngStrik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228600" y="212725"/>
            <a:ext cx="184149" cy="5492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0" y="381000"/>
            <a:ext cx="9144000" cy="53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dirty="0"/>
              <a:t>Dependencies and help needed</a:t>
            </a:r>
          </a:p>
        </p:txBody>
      </p:sp>
    </p:spTree>
    <p:extLst>
      <p:ext uri="{BB962C8B-B14F-4D97-AF65-F5344CB8AC3E}">
        <p14:creationId xmlns:p14="http://schemas.microsoft.com/office/powerpoint/2010/main" val="326013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0" y="914400"/>
            <a:ext cx="9144000" cy="541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Siemens signoff on schematic and layout 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received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Reduced the frequency of query discussion call</a:t>
            </a:r>
            <a:endParaRPr lang="en-US" sz="1800" dirty="0" smtClean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4 VersiChargeSG units in transit (ETA middle of next week)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Updated schedule shared with Siemens – Delay of 3 weeks anticipated</a:t>
            </a:r>
            <a:endParaRPr lang="en-IN" sz="16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228600" y="212725"/>
            <a:ext cx="184149" cy="5492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0" y="381000"/>
            <a:ext cx="9144000" cy="53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dirty="0"/>
              <a:t>Miscellaneous </a:t>
            </a:r>
            <a:r>
              <a:rPr lang="en-US" dirty="0" smtClean="0"/>
              <a:t>Information/Updates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036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1">
  <a:themeElements>
    <a:clrScheme name="14_ei_template 1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6_ei_template">
  <a:themeElements>
    <a:clrScheme name="14_ei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5044</TotalTime>
  <Words>693</Words>
  <Application>Microsoft Office PowerPoint</Application>
  <PresentationFormat>On-screen Show (4:3)</PresentationFormat>
  <Paragraphs>205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Noto Sans Symbols</vt:lpstr>
      <vt:lpstr>Tahoma</vt:lpstr>
      <vt:lpstr>Times New Roman</vt:lpstr>
      <vt:lpstr>Presentation1</vt:lpstr>
      <vt:lpstr>16_ei_template</vt:lpstr>
      <vt:lpstr>Siemens EVSE Automation Weekly Project Status Updates</vt:lpstr>
      <vt:lpstr>Agenda</vt:lpstr>
      <vt:lpstr> Work Status for this week</vt:lpstr>
      <vt:lpstr> Work Status – EVSE Features Test Cases</vt:lpstr>
      <vt:lpstr> Work Status – OCPP Features Test Cases (No Change)</vt:lpstr>
      <vt:lpstr> Work plan for next week</vt:lpstr>
      <vt:lpstr>Key Decisions</vt:lpstr>
      <vt:lpstr>Dependencies and help needed</vt:lpstr>
      <vt:lpstr>Miscellaneous Information/Updates</vt:lpstr>
      <vt:lpstr>PowerPoint Presentation</vt:lpstr>
    </vt:vector>
  </TitlesOfParts>
  <Company>eInfochips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WSR</dc:title>
  <dc:creator>Sohil Shah</dc:creator>
  <cp:lastModifiedBy>sohil shah</cp:lastModifiedBy>
  <cp:revision>486</cp:revision>
  <dcterms:modified xsi:type="dcterms:W3CDTF">2017-12-07T10:23:30Z</dcterms:modified>
</cp:coreProperties>
</file>