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12"/>
  </p:notesMasterIdLst>
  <p:sldIdLst>
    <p:sldId id="256" r:id="rId3"/>
    <p:sldId id="257" r:id="rId4"/>
    <p:sldId id="280" r:id="rId5"/>
    <p:sldId id="275" r:id="rId6"/>
    <p:sldId id="277" r:id="rId7"/>
    <p:sldId id="272" r:id="rId8"/>
    <p:sldId id="273" r:id="rId9"/>
    <p:sldId id="274" r:id="rId10"/>
    <p:sldId id="264" r:id="rId1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B8"/>
    <a:srgbClr val="004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FEA541-3277-49AF-B6BC-A9FBD05B3581}">
  <a:tblStyle styleId="{2FFEA541-3277-49AF-B6BC-A9FBD05B3581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F6EF"/>
          </a:solidFill>
        </a:fill>
      </a:tcStyle>
    </a:wholeTbl>
    <a:band1H>
      <a:tcStyle>
        <a:tcBdr/>
        <a:fill>
          <a:solidFill>
            <a:srgbClr val="CAECDD"/>
          </a:solidFill>
        </a:fill>
      </a:tcStyle>
    </a:band1H>
    <a:band1V>
      <a:tcStyle>
        <a:tcBdr/>
        <a:fill>
          <a:solidFill>
            <a:srgbClr val="CAECDD"/>
          </a:solidFill>
        </a:fill>
      </a:tcStyle>
    </a:band1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FCAEA392-ED73-4ECB-91BC-8DBBA7558F95}" styleName="Table_1"/>
  <a:tblStyle styleId="{0363FF62-5DF6-4BE4-B045-FACD4FC3F516}" styleName="Table_2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30"/>
  </p:normalViewPr>
  <p:slideViewPr>
    <p:cSldViewPr>
      <p:cViewPr varScale="1">
        <p:scale>
          <a:sx n="70" d="100"/>
          <a:sy n="70" d="100"/>
        </p:scale>
        <p:origin x="132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36287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523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468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4732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658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441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3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7828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972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81-3-5789-5854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44 - 42121594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20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914400" y="762000"/>
            <a:ext cx="6629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219200" y="4876800"/>
            <a:ext cx="5867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14400" y="1524000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–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–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5175" y="1450975"/>
            <a:ext cx="737234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C:\Users\hp\Desktop\21-june-09\Corporate prese slide 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914400" y="1524000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2362200"/>
            <a:ext cx="9144000" cy="22860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Shape 13"/>
          <p:cNvGrpSpPr/>
          <p:nvPr/>
        </p:nvGrpSpPr>
        <p:grpSpPr>
          <a:xfrm>
            <a:off x="0" y="2362200"/>
            <a:ext cx="9144000" cy="2286000"/>
            <a:chOff x="0" y="2357430"/>
            <a:chExt cx="9144000" cy="2286015"/>
          </a:xfrm>
        </p:grpSpPr>
        <p:sp>
          <p:nvSpPr>
            <p:cNvPr id="14" name="Shape 14"/>
            <p:cNvSpPr/>
            <p:nvPr/>
          </p:nvSpPr>
          <p:spPr>
            <a:xfrm>
              <a:off x="0" y="2357430"/>
              <a:ext cx="9144000" cy="2286015"/>
            </a:xfrm>
            <a:prstGeom prst="rect">
              <a:avLst/>
            </a:prstGeom>
            <a:solidFill>
              <a:srgbClr val="FED6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5" name="Shape 15" descr="C:\Users\hp\Desktop\21-june-09\Asic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6200" y="2426916"/>
              <a:ext cx="2957544" cy="2161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Shape 16" descr="C:\Users\hp\Desktop\21-june-09\Software-ppt-templete.jp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128696" y="2426916"/>
              <a:ext cx="2957544" cy="2161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Shape 17" descr="F:\Chirag work\Nirav\21-june-09\embedded_ppt template.JP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094748" y="2422498"/>
              <a:ext cx="2957816" cy="21621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406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 descr="C:\Users\hp\Desktop\21-june-09\Foo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6280150"/>
            <a:ext cx="9144000" cy="57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Shape 27"/>
          <p:cNvCxnSpPr/>
          <p:nvPr/>
        </p:nvCxnSpPr>
        <p:spPr>
          <a:xfrm>
            <a:off x="0" y="914400"/>
            <a:ext cx="9144000" cy="1587"/>
          </a:xfrm>
          <a:prstGeom prst="straightConnector1">
            <a:avLst/>
          </a:prstGeom>
          <a:noFill/>
          <a:ln w="9525" cap="flat" cmpd="sng">
            <a:solidFill>
              <a:srgbClr val="E7781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31775" y="990600"/>
            <a:ext cx="8607424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7543800" y="6629400"/>
            <a:ext cx="1631950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rgbClr val="0040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eInfochips Confidential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8502650" y="6172200"/>
            <a:ext cx="565149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40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rgbClr val="00406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914400" y="762000"/>
            <a:ext cx="6629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Siemens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 smtClean="0">
                <a:solidFill>
                  <a:srgbClr val="0000F2"/>
                </a:solidFill>
                <a:latin typeface="Calibri"/>
                <a:ea typeface="Calibri"/>
                <a:cs typeface="Calibri"/>
                <a:sym typeface="Calibri"/>
              </a:rPr>
              <a:t>EVSE Automation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Project Status Updates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1447800" y="5029200"/>
            <a:ext cx="5867400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n-US" sz="1400" b="0" i="0" u="none" strike="noStrike" cap="none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December 2017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eInfochips Confidential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970088" y="6064250"/>
            <a:ext cx="5040312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Design Services &amp; Solutions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Engineering| Semiconductor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0" y="381001"/>
            <a:ext cx="9144000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Agenda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91440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status this week: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2000" baseline="30000" dirty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December to 13</a:t>
            </a:r>
            <a:r>
              <a:rPr lang="en-US" sz="2000" baseline="30000" dirty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December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Plan for next week: 14</a:t>
            </a:r>
            <a:r>
              <a:rPr lang="en-US" sz="2000" baseline="30000" dirty="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December to 20</a:t>
            </a:r>
            <a:r>
              <a:rPr lang="en-US" sz="2000" baseline="30000" dirty="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December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Key Decisions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Dependencies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and help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needed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Miscellaneous Information/Updates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Work </a:t>
            </a:r>
            <a:r>
              <a:rPr lang="en-US" dirty="0" smtClean="0"/>
              <a:t>status </a:t>
            </a:r>
            <a:r>
              <a:rPr lang="en-US" dirty="0"/>
              <a:t>for this week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libri" panose="020F0502020204030204" pitchFamily="34" charset="0"/>
              </a:rPr>
              <a:t>Test Automation Framework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Create and verify </a:t>
            </a:r>
            <a:r>
              <a:rPr lang="en-US" sz="1800" dirty="0" smtClean="0">
                <a:latin typeface="Calibri" panose="020F0502020204030204" pitchFamily="34" charset="0"/>
              </a:rPr>
              <a:t>sample test </a:t>
            </a:r>
            <a:r>
              <a:rPr lang="en-US" sz="1800" dirty="0">
                <a:latin typeface="Calibri" panose="020F0502020204030204" pitchFamily="34" charset="0"/>
              </a:rPr>
              <a:t>for </a:t>
            </a:r>
            <a:r>
              <a:rPr lang="en-US" sz="1800" dirty="0" err="1">
                <a:latin typeface="Calibri" panose="020F0502020204030204" pitchFamily="34" charset="0"/>
              </a:rPr>
              <a:t>pytest</a:t>
            </a:r>
            <a:r>
              <a:rPr lang="en-US" sz="1800" dirty="0">
                <a:latin typeface="Calibri" panose="020F0502020204030204" pitchFamily="34" charset="0"/>
              </a:rPr>
              <a:t> automation </a:t>
            </a:r>
            <a:r>
              <a:rPr lang="en-US" sz="1800" dirty="0" smtClean="0">
                <a:latin typeface="Calibri" panose="020F0502020204030204" pitchFamily="34" charset="0"/>
              </a:rPr>
              <a:t>framework - Completed</a:t>
            </a:r>
            <a:endParaRPr lang="en-US" sz="180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Calibri" panose="020F0502020204030204" pitchFamily="34" charset="0"/>
              </a:rPr>
              <a:t>Execution </a:t>
            </a:r>
            <a:r>
              <a:rPr lang="en-US" sz="1800" dirty="0">
                <a:latin typeface="Calibri" panose="020F0502020204030204" pitchFamily="34" charset="0"/>
              </a:rPr>
              <a:t>of Single/Multiple/All </a:t>
            </a:r>
            <a:r>
              <a:rPr lang="en-US" sz="1800" dirty="0" smtClean="0">
                <a:latin typeface="Calibri" panose="020F0502020204030204" pitchFamily="34" charset="0"/>
              </a:rPr>
              <a:t>Tests </a:t>
            </a:r>
            <a:r>
              <a:rPr lang="en-US" sz="1800" dirty="0">
                <a:latin typeface="Calibri" panose="020F0502020204030204" pitchFamily="34" charset="0"/>
              </a:rPr>
              <a:t>from </a:t>
            </a:r>
            <a:r>
              <a:rPr lang="en-US" sz="1800" dirty="0" smtClean="0">
                <a:latin typeface="Calibri" panose="020F0502020204030204" pitchFamily="34" charset="0"/>
              </a:rPr>
              <a:t>Jenkins - Done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Calibri" panose="020F0502020204030204" pitchFamily="34" charset="0"/>
              </a:rPr>
              <a:t>Modbus communication between test automation framework and car simulator – Completed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Code implementation of commissioning page  for Cloud Web app – In Progress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OCPP server &amp; interface with test automation framework – In Progress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Test Plan (In Progress)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Hardware</a:t>
            </a:r>
            <a:endParaRPr lang="en-US" sz="1800" dirty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PCB Fabrication Completed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Stencil Fabrication Completed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EVSE Testing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Completed test cases for 2 additional EVSE features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8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>
                <a:latin typeface="Calibri" panose="020F0502020204030204" pitchFamily="34" charset="0"/>
              </a:rPr>
              <a:t> Work Status </a:t>
            </a:r>
            <a:r>
              <a:rPr lang="en-US" sz="2800" dirty="0" smtClean="0">
                <a:latin typeface="Calibri" panose="020F0502020204030204" pitchFamily="34" charset="0"/>
              </a:rPr>
              <a:t>– EVSE Features Test Cases</a:t>
            </a:r>
            <a:endParaRPr lang="en-US" sz="2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>
              <a:latin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27130"/>
              </p:ext>
            </p:extLst>
          </p:nvPr>
        </p:nvGraphicFramePr>
        <p:xfrm>
          <a:off x="304800" y="1066800"/>
          <a:ext cx="8534400" cy="5349240"/>
        </p:xfrm>
        <a:graphic>
          <a:graphicData uri="http://schemas.openxmlformats.org/drawingml/2006/table">
            <a:tbl>
              <a:tblPr>
                <a:tableStyleId>{2FFEA541-3277-49AF-B6BC-A9FBD05B3581}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850251266"/>
                    </a:ext>
                  </a:extLst>
                </a:gridCol>
                <a:gridCol w="5403381">
                  <a:extLst>
                    <a:ext uri="{9D8B030D-6E8A-4147-A177-3AD203B41FA5}">
                      <a16:colId xmlns:a16="http://schemas.microsoft.com/office/drawing/2014/main" val="3977064378"/>
                    </a:ext>
                  </a:extLst>
                </a:gridCol>
                <a:gridCol w="2597619">
                  <a:extLst>
                    <a:ext uri="{9D8B030D-6E8A-4147-A177-3AD203B41FA5}">
                      <a16:colId xmlns:a16="http://schemas.microsoft.com/office/drawing/2014/main" val="1280462479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Cases Status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3803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System Configuration 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01964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SAE J1772 State levels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8023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CCID Time Response (I vs. non-I)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593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CCID Auto Reset (15min.)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8546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 Current Switch Settings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70739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Pause Button (Local &amp; Web App)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6233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2/4/6/8 Hr. Delay Button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04225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Cold Start with Random Delay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0360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Over/ Under Voltage detection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7642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Function Memory after Power Cycle (Pause, Delay, Remote, Lock)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289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Lock with Lock Enabled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6966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Lock with Lock Disabled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4626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Serial Communications (RS-485)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61384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Fault </a:t>
                      </a:r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&amp; Non Volatile Memory (Fault Log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80684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 </a:t>
                      </a:r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Volatile Memory (Energy Measurements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858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RTC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53044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 Control Via Web App</a:t>
                      </a:r>
                      <a:endParaRPr lang="it-IT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 separate test for this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52582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OTA updateable (CC2538)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44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 Control via OCPP App</a:t>
                      </a:r>
                      <a:endParaRPr lang="it-IT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4276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EVSE Commissioning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6334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Power Level adjustment (Verify pilot duty cycle)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25122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Override of Cloud Remote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1" i="0" u="none" strike="noStrike" baseline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5286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Firmware version verification on the Web App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5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 Work </a:t>
            </a:r>
            <a:r>
              <a:rPr lang="en-US" dirty="0" smtClean="0"/>
              <a:t>plan </a:t>
            </a:r>
            <a:r>
              <a:rPr lang="en-US" dirty="0"/>
              <a:t>for </a:t>
            </a:r>
            <a:r>
              <a:rPr lang="en-US" dirty="0" smtClean="0"/>
              <a:t>next </a:t>
            </a:r>
            <a:r>
              <a:rPr lang="en-US" dirty="0"/>
              <a:t>week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libri" panose="020F0502020204030204" pitchFamily="34" charset="0"/>
              </a:rPr>
              <a:t>Test Automation Framework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Calibri" panose="020F0502020204030204" pitchFamily="34" charset="0"/>
              </a:rPr>
              <a:t>Code </a:t>
            </a:r>
            <a:r>
              <a:rPr lang="en-US" sz="1800" dirty="0">
                <a:latin typeface="Calibri" panose="020F0502020204030204" pitchFamily="34" charset="0"/>
              </a:rPr>
              <a:t>implementation of </a:t>
            </a:r>
            <a:r>
              <a:rPr lang="en-US" sz="1800" dirty="0" smtClean="0">
                <a:latin typeface="Calibri" panose="020F0502020204030204" pitchFamily="34" charset="0"/>
              </a:rPr>
              <a:t>commissioning page  </a:t>
            </a:r>
            <a:r>
              <a:rPr lang="en-US" sz="1800" dirty="0">
                <a:latin typeface="Calibri" panose="020F0502020204030204" pitchFamily="34" charset="0"/>
              </a:rPr>
              <a:t>for Cloud Web app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Calibri" panose="020F0502020204030204" pitchFamily="34" charset="0"/>
              </a:rPr>
              <a:t>Autonomous mode test code via car simulator software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OCPP Server completion</a:t>
            </a:r>
            <a:endParaRPr lang="en-US" sz="1400" dirty="0" smtClean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Test Plan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Hardware</a:t>
            </a:r>
            <a:endParaRPr lang="en-US" sz="1800" dirty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Baking of Bare PCBs and components for Assembly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PCB Assembly</a:t>
            </a:r>
          </a:p>
          <a:p>
            <a:pPr lvl="1"/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EVSE Testing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Complete test cases for 1 new EVSE feature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Decisions (No Change)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839199" cy="533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 New updates</a:t>
            </a:r>
            <a:endParaRPr lang="en-IN" sz="1600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1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Address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QTS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queries (9 items open) – Paul/Amit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Share all the required test accessories for Car Simulator HW or their part numbers</a:t>
            </a:r>
          </a:p>
          <a:p>
            <a:pPr lvl="2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For e.g. Step down Transformer, Load resistor, Current Transformer for Scaled down load current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Share Complete Connection diagram with pin number and connector details around Car Simulator board and EVSE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Review feedback for the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OCPP test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cases completed –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Paul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Number of power supply/accessories for car simulator - Amit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Dependencies and help needed</a:t>
            </a:r>
          </a:p>
        </p:txBody>
      </p:sp>
    </p:spTree>
    <p:extLst>
      <p:ext uri="{BB962C8B-B14F-4D97-AF65-F5344CB8AC3E}">
        <p14:creationId xmlns:p14="http://schemas.microsoft.com/office/powerpoint/2010/main" val="32601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 VersiChargeSG units in transit (ETA middle of next week)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Currently under Custom clearance; All necessary paperwork shared with FedEx customs 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liaison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25</a:t>
            </a:r>
            <a:r>
              <a:rPr lang="en-US" sz="1800" baseline="30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December 2017 – Christmas holiday at eInfochips</a:t>
            </a:r>
            <a:endParaRPr lang="en-US" sz="1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Miscellaneous </a:t>
            </a:r>
            <a:r>
              <a:rPr lang="en-US" dirty="0" smtClean="0"/>
              <a:t>Information/Updates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03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1914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4953000" y="0"/>
            <a:ext cx="4190999" cy="6858000"/>
          </a:xfrm>
          <a:prstGeom prst="rect">
            <a:avLst/>
          </a:prstGeom>
          <a:solidFill>
            <a:srgbClr val="004065">
              <a:alpha val="95686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937125" y="2971800"/>
            <a:ext cx="2036762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India Headquarters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11/A-B, Chandra Colony,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 C.G. Road, Ellisbridge,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Ahmedabad 380 006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 +91-79-2656 3705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Fax: +91-79-2656 0722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162800" y="2974975"/>
            <a:ext cx="1733549" cy="1187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 Headquarters</a:t>
            </a:r>
            <a:r>
              <a:rPr lang="en-US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1230 Midas Way,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Suite# 200,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Sunnyvale, CA 94085.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Tel:+1-408-496-1882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Fax: +1-801-650-1480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37125" y="4462462"/>
            <a:ext cx="4206874" cy="1552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Pune	: 91-20-41402525</a:t>
            </a:r>
            <a:r>
              <a:rPr lang="en-US" sz="1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Chennai	: 91-44-42121594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Austin	: 1-512-519-9164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	: 1-508-870-0500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Chicago	: 1- 847 387 7225</a:t>
            </a:r>
            <a:r>
              <a:rPr lang="en-US" sz="1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Dallas	: 1-214 641-9293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Germany	: 49-160-741-8940  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Japan	: 81-3-5789-5854 </a:t>
            </a:r>
          </a:p>
        </p:txBody>
      </p:sp>
      <p:cxnSp>
        <p:nvCxnSpPr>
          <p:cNvPr id="116" name="Shape 116"/>
          <p:cNvCxnSpPr/>
          <p:nvPr/>
        </p:nvCxnSpPr>
        <p:spPr>
          <a:xfrm>
            <a:off x="4953000" y="28194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4953000" y="62484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Shape 118"/>
          <p:cNvCxnSpPr/>
          <p:nvPr/>
        </p:nvCxnSpPr>
        <p:spPr>
          <a:xfrm>
            <a:off x="4953000" y="44196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14_ei_template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6_ei_template">
  <a:themeElements>
    <a:clrScheme name="14_ei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5645</TotalTime>
  <Words>528</Words>
  <Application>Microsoft Office PowerPoint</Application>
  <PresentationFormat>On-screen Show (4:3)</PresentationFormat>
  <Paragraphs>147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Noto Sans Symbols</vt:lpstr>
      <vt:lpstr>Tahoma</vt:lpstr>
      <vt:lpstr>Times New Roman</vt:lpstr>
      <vt:lpstr>Presentation1</vt:lpstr>
      <vt:lpstr>16_ei_template</vt:lpstr>
      <vt:lpstr>Siemens EVSE Automation Weekly Project Status Updates</vt:lpstr>
      <vt:lpstr>Agenda</vt:lpstr>
      <vt:lpstr>Work status for this week</vt:lpstr>
      <vt:lpstr> Work Status – EVSE Features Test Cases</vt:lpstr>
      <vt:lpstr> Work plan for next week</vt:lpstr>
      <vt:lpstr>Key Decisions (No Change)</vt:lpstr>
      <vt:lpstr>Dependencies and help needed</vt:lpstr>
      <vt:lpstr>Miscellaneous Information/Updates</vt:lpstr>
      <vt:lpstr>PowerPoint Presentation</vt:lpstr>
    </vt:vector>
  </TitlesOfParts>
  <Company>eInfochips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WSR</dc:title>
  <dc:creator>Sohil Shah</dc:creator>
  <cp:lastModifiedBy>sohil shah</cp:lastModifiedBy>
  <cp:revision>496</cp:revision>
  <dcterms:modified xsi:type="dcterms:W3CDTF">2017-12-14T10:33:48Z</dcterms:modified>
</cp:coreProperties>
</file>