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95" r:id="rId3"/>
    <p:sldId id="287" r:id="rId4"/>
    <p:sldId id="271" r:id="rId5"/>
    <p:sldId id="288" r:id="rId6"/>
    <p:sldId id="289" r:id="rId7"/>
    <p:sldId id="262" r:id="rId8"/>
    <p:sldId id="277" r:id="rId9"/>
    <p:sldId id="276" r:id="rId10"/>
    <p:sldId id="280" r:id="rId11"/>
    <p:sldId id="294" r:id="rId12"/>
    <p:sldId id="293" r:id="rId13"/>
    <p:sldId id="292" r:id="rId14"/>
    <p:sldId id="290" r:id="rId15"/>
    <p:sldId id="283" r:id="rId16"/>
    <p:sldId id="291" r:id="rId17"/>
    <p:sldId id="257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10/6/2025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10/6/2025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10/6/2025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10/6/2025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Chinook's Growth Plan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980" y="5562600"/>
            <a:ext cx="6631632" cy="530696"/>
          </a:xfrm>
        </p:spPr>
        <p:txBody>
          <a:bodyPr/>
          <a:lstStyle/>
          <a:p>
            <a:r>
              <a:rPr lang="en-US" dirty="0"/>
              <a:t>A Strategic Blueprint for Boosting Loyalty and Sales Lift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CDCD-E013-F85F-BDB4-95A54ED37AEB}"/>
              </a:ext>
            </a:extLst>
          </p:cNvPr>
          <p:cNvSpPr txBox="1"/>
          <p:nvPr/>
        </p:nvSpPr>
        <p:spPr>
          <a:xfrm>
            <a:off x="2205980" y="609329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Katepalli Deva Naga Sai Kumar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5014-A20F-9B35-7537-C0BB6ADE4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6B1A-9394-8D60-9550-597BEE40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274638"/>
            <a:ext cx="10081120" cy="1096962"/>
          </a:xfrm>
        </p:spPr>
        <p:txBody>
          <a:bodyPr/>
          <a:lstStyle/>
          <a:p>
            <a:r>
              <a:rPr lang="en-US" dirty="0"/>
              <a:t>Premium Buyers: The Hidden Goldmine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0B32E-4BBB-B2C9-73CD-70BC57097BA5}"/>
              </a:ext>
            </a:extLst>
          </p:cNvPr>
          <p:cNvSpPr txBox="1"/>
          <p:nvPr/>
        </p:nvSpPr>
        <p:spPr>
          <a:xfrm>
            <a:off x="1197868" y="1772816"/>
            <a:ext cx="6696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Highlight:</a:t>
            </a:r>
          </a:p>
          <a:p>
            <a:r>
              <a:rPr lang="en-US" dirty="0"/>
              <a:t>	Czech Republic: $1,591.92 avg. spend per 	customer 	(~2× USA).</a:t>
            </a:r>
          </a:p>
          <a:p>
            <a:r>
              <a:rPr lang="en-US" dirty="0"/>
              <a:t>	Ireland: $1,433.52 avg. spend.</a:t>
            </a:r>
          </a:p>
          <a:p>
            <a:endParaRPr lang="en-US" dirty="0"/>
          </a:p>
          <a:p>
            <a:r>
              <a:rPr lang="en-US" b="1" dirty="0"/>
              <a:t>Behavior:</a:t>
            </a:r>
          </a:p>
          <a:p>
            <a:r>
              <a:rPr lang="en-US" dirty="0"/>
              <a:t>	Highest track volumes (e.g., 138 in Czech Republic).</a:t>
            </a:r>
          </a:p>
          <a:p>
            <a:r>
              <a:rPr lang="en-US" dirty="0"/>
              <a:t>	Spend more per track → albums &amp; collector items 	preferred.</a:t>
            </a:r>
          </a:p>
          <a:p>
            <a:endParaRPr lang="en-US" dirty="0"/>
          </a:p>
          <a:p>
            <a:r>
              <a:rPr lang="en-US" b="1" dirty="0"/>
              <a:t>Recommendation:</a:t>
            </a:r>
          </a:p>
          <a:p>
            <a:r>
              <a:rPr lang="en-US" dirty="0"/>
              <a:t>	🎯 Focus on exclusive, limited-edition releases.</a:t>
            </a:r>
          </a:p>
          <a:p>
            <a:r>
              <a:rPr lang="en-US" dirty="0"/>
              <a:t>	📦 Launch collector bundles in premium markets.</a:t>
            </a:r>
          </a:p>
          <a:p>
            <a:r>
              <a:rPr lang="en-US" dirty="0"/>
              <a:t>	    Emphasize exclusivity &gt; discounts.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CF96E-04F0-19CB-40D3-37167C355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2348812"/>
            <a:ext cx="396044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86FAA-6382-D090-F07A-68A1B74D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4C8B-526E-53CE-6C88-FDF3F300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Customer Churn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AA5C7-272A-BD1A-B794-5FD5C1724895}"/>
              </a:ext>
            </a:extLst>
          </p:cNvPr>
          <p:cNvSpPr txBox="1"/>
          <p:nvPr/>
        </p:nvSpPr>
        <p:spPr>
          <a:xfrm>
            <a:off x="2061964" y="1988840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Customers purchase only once -&gt; high churn and weak retention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poses a risk to long term revenue growth.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targeted offers, promos and seasonal campaigns to drive repeat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 customer support to boost loyalty.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54939-8931-6F3A-A1EC-B7A88904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9829" y="2299783"/>
            <a:ext cx="2337839" cy="23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1A489-FB4A-6287-C53A-7D738D75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1817-2BFF-FFDA-59DF-5707D0F7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Product Affinity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865D6-F177-FC57-07A5-C86446137725}"/>
              </a:ext>
            </a:extLst>
          </p:cNvPr>
          <p:cNvSpPr txBox="1"/>
          <p:nvPr/>
        </p:nvSpPr>
        <p:spPr>
          <a:xfrm>
            <a:off x="2061964" y="1988840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 genre shows strong affinity with Metal, Alternative &amp; Punk and R&amp;B/Soul genres. These combinations present significant cross-selling opportunities.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genre bundles for increasing sales.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Marketing based on purchasing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F341-A4CE-1582-F71C-06FCBEE15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1914" y="2299783"/>
            <a:ext cx="3953669" cy="23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F87A-6D3F-D69E-0F21-ED21A8D6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154-6FCD-DA1C-DB91-EF1E147B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Regional Market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A87CA-0D83-48C5-3B6B-8159592D2ACE}"/>
              </a:ext>
            </a:extLst>
          </p:cNvPr>
          <p:cNvSpPr txBox="1"/>
          <p:nvPr/>
        </p:nvSpPr>
        <p:spPr>
          <a:xfrm>
            <a:off x="2061964" y="1988840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leads the way with the most customers, orders and revenue – Rock’s huge popularity drives this.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Canada follows closely, supported by a strong economy and English audiences.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Czech Republic surprises with the highest  spending per order and most frequent purchases – true music enthusiasts!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0780E-D06A-4EF0-82DE-D2CB1ACC6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1914" y="2276872"/>
            <a:ext cx="395366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B0B9C-8A98-8BF3-2E95-28B0E5AC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BBC4-7FAD-38D9-DD96-7B82DEFE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Customer Risk Profiling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184AE-17B3-4E5F-419B-126534BFE78F}"/>
              </a:ext>
            </a:extLst>
          </p:cNvPr>
          <p:cNvSpPr txBox="1"/>
          <p:nvPr/>
        </p:nvSpPr>
        <p:spPr>
          <a:xfrm>
            <a:off x="2061964" y="1988840"/>
            <a:ext cx="4752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Customers are classified as high risk due to long inactivity periods.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customers with frequent orders have Low Value, indicating low spending per order.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like Denmark, Canada, Argentina, Italy, USA and Belgium have high-risk, low-value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50783-7D55-825D-EC70-A47F8C569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7" y="2276872"/>
            <a:ext cx="41764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9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1814F-2720-54E4-CA38-06CF57F9F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4544-2CBC-71A2-C907-1F7B2487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Hooking Customers Early: The 5-Purchase 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23F18-6FEE-0DBE-B411-1B3989F468EE}"/>
              </a:ext>
            </a:extLst>
          </p:cNvPr>
          <p:cNvSpPr txBox="1"/>
          <p:nvPr/>
        </p:nvSpPr>
        <p:spPr>
          <a:xfrm>
            <a:off x="1838986" y="1772816"/>
            <a:ext cx="64156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r>
              <a:rPr lang="en-US" dirty="0"/>
              <a:t>	Launch an Early Intervention Loyalty Program (EILP) targeting new customers 	immediately after their first purchase.</a:t>
            </a:r>
          </a:p>
          <a:p>
            <a:r>
              <a:rPr lang="en-US" b="1" dirty="0"/>
              <a:t>Goal:</a:t>
            </a:r>
          </a:p>
          <a:p>
            <a:r>
              <a:rPr lang="en-US" dirty="0"/>
              <a:t>	Drive customers past the 5-purchase retention threshold.</a:t>
            </a:r>
          </a:p>
          <a:p>
            <a:endParaRPr lang="en-US" dirty="0"/>
          </a:p>
          <a:p>
            <a:r>
              <a:rPr lang="en-US" b="1" dirty="0"/>
              <a:t>Mechanics:</a:t>
            </a:r>
          </a:p>
          <a:p>
            <a:r>
              <a:rPr lang="en-US" dirty="0"/>
              <a:t>	Tiered rewards for early purchases:</a:t>
            </a:r>
          </a:p>
          <a:p>
            <a:r>
              <a:rPr lang="en-US" dirty="0"/>
              <a:t>		2nd purchase → personalized playlist</a:t>
            </a:r>
          </a:p>
          <a:p>
            <a:r>
              <a:rPr lang="en-US" dirty="0"/>
              <a:t>		3rd purchase → exclusive content access</a:t>
            </a:r>
          </a:p>
          <a:p>
            <a:r>
              <a:rPr lang="en-US" dirty="0"/>
              <a:t>		4th purchase → small discount</a:t>
            </a:r>
          </a:p>
          <a:p>
            <a:r>
              <a:rPr lang="en-US" dirty="0"/>
              <a:t>	Focus = engagement &amp; frequency, not just discounts.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BEBF-9619-C5C9-5EC9-DBFD60B9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2492896"/>
            <a:ext cx="2865018" cy="27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2FA8C-4930-1F9F-B7EE-39EF17D4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5289-BB36-B9B4-30FF-C5FC4870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540550" cy="1096962"/>
          </a:xfrm>
        </p:spPr>
        <p:txBody>
          <a:bodyPr/>
          <a:lstStyle/>
          <a:p>
            <a:r>
              <a:rPr lang="en-US" dirty="0"/>
              <a:t>Driving Growth: Focus &amp;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84918-5981-A496-C8B8-0E59BCCD1EE9}"/>
              </a:ext>
            </a:extLst>
          </p:cNvPr>
          <p:cNvSpPr txBox="1"/>
          <p:nvPr/>
        </p:nvSpPr>
        <p:spPr>
          <a:xfrm>
            <a:off x="1838986" y="1772816"/>
            <a:ext cx="9223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Summary:</a:t>
            </a:r>
          </a:p>
          <a:p>
            <a:r>
              <a:rPr lang="en-US" dirty="0"/>
              <a:t>	Reinforce Core Products: Rock &amp; Alternative remain the revenue engine.</a:t>
            </a:r>
          </a:p>
          <a:p>
            <a:r>
              <a:rPr lang="en-US" dirty="0"/>
              <a:t>	Tackle Churn: Focus on customer frequency to secure lifetime value.</a:t>
            </a:r>
          </a:p>
          <a:p>
            <a:r>
              <a:rPr lang="en-US" dirty="0"/>
              <a:t>	Geo-Smart Marketing: Allocate budgets based on value, not just volume.</a:t>
            </a:r>
          </a:p>
          <a:p>
            <a:endParaRPr lang="en-US" dirty="0"/>
          </a:p>
          <a:p>
            <a:r>
              <a:rPr lang="en-US" b="1" dirty="0"/>
              <a:t>Next Steps:</a:t>
            </a:r>
          </a:p>
          <a:p>
            <a:r>
              <a:rPr lang="en-US" dirty="0"/>
              <a:t>	Finalize EILP design and budget for early retention.</a:t>
            </a:r>
          </a:p>
          <a:p>
            <a:r>
              <a:rPr lang="en-US" dirty="0"/>
              <a:t>	Launch limited-edition products in high-value markets (Czech Republic, 	Ireland).</a:t>
            </a:r>
          </a:p>
          <a:p>
            <a:r>
              <a:rPr lang="en-US" dirty="0"/>
              <a:t>	Analyze Lapsed Customers to refine win-back campaigns based on album 	preferences.</a:t>
            </a:r>
          </a:p>
        </p:txBody>
      </p:sp>
    </p:spTree>
    <p:extLst>
      <p:ext uri="{BB962C8B-B14F-4D97-AF65-F5344CB8AC3E}">
        <p14:creationId xmlns:p14="http://schemas.microsoft.com/office/powerpoint/2010/main" val="128801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876" y="1371600"/>
            <a:ext cx="9396537" cy="27432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9EB1-B21D-52EF-ED40-D76D8C7E1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E4809D0-F469-1770-F65D-3A67C5CD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D42DBD-76E4-8150-9CC9-3EB84D11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1772816"/>
            <a:ext cx="4032448" cy="1987136"/>
          </a:xfrm>
        </p:spPr>
        <p:txBody>
          <a:bodyPr/>
          <a:lstStyle/>
          <a:p>
            <a:r>
              <a:rPr lang="en-US" dirty="0"/>
              <a:t>Problem Objective</a:t>
            </a:r>
          </a:p>
          <a:p>
            <a:r>
              <a:rPr lang="en-US" dirty="0"/>
              <a:t>Data Description</a:t>
            </a:r>
          </a:p>
          <a:p>
            <a:r>
              <a:rPr lang="en-US" dirty="0"/>
              <a:t>Key Metrics and Visualizations</a:t>
            </a:r>
          </a:p>
          <a:p>
            <a:r>
              <a:rPr lang="en-US" dirty="0"/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AA1B3-4E98-9E2B-6BF1-8E3FAC40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1988840"/>
            <a:ext cx="3571178" cy="31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A324-F7D8-A44E-BA88-828A47BB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3168265-B6A5-BCC6-39D5-AC0002ED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B4C8CF1-8217-B213-5E47-8ADEA050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5148062" cy="4267200"/>
          </a:xfrm>
        </p:spPr>
        <p:txBody>
          <a:bodyPr>
            <a:normAutofit/>
          </a:bodyPr>
          <a:lstStyle/>
          <a:p>
            <a:r>
              <a:rPr lang="en-US" sz="1800" dirty="0"/>
              <a:t>Analyze Chinook’s music sales data to uncover actionable insights.</a:t>
            </a:r>
          </a:p>
          <a:p>
            <a:r>
              <a:rPr lang="en-US" sz="1800" dirty="0"/>
              <a:t>Identify revenue drivers, customer behaviors, and retention risks.</a:t>
            </a:r>
          </a:p>
          <a:p>
            <a:r>
              <a:rPr lang="en-US" sz="1800" dirty="0"/>
              <a:t>Provide strategic recommendations to strengthen Chinook’s position in the music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109F-5489-502F-72CC-74ED3BDA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5" y="1700808"/>
            <a:ext cx="2831976" cy="2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8DDF8C-A37B-E33E-5EC5-D1A750F3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833886"/>
            <a:ext cx="6696744" cy="4338314"/>
          </a:xfrm>
        </p:spPr>
      </p:pic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4703-B15E-F243-4D0B-8D401B7B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CC9E3E9-8F72-86EB-B713-E715CE1B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FE314BE-C051-5F1F-62E7-FFBC5BAD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844824"/>
            <a:ext cx="9036498" cy="43273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The dataset provides the comprehensive view of Chinook market presence and operations</a:t>
            </a:r>
          </a:p>
          <a:p>
            <a:pPr algn="just"/>
            <a:r>
              <a:rPr lang="en-US" sz="1800" dirty="0"/>
              <a:t>The dataset contains 11 relational tables containing information about company’s operations</a:t>
            </a:r>
          </a:p>
          <a:p>
            <a:pPr algn="just"/>
            <a:r>
              <a:rPr lang="en-US" sz="1800" dirty="0"/>
              <a:t>Chinook has the global customer base across 24 countries.</a:t>
            </a:r>
          </a:p>
          <a:p>
            <a:pPr algn="just"/>
            <a:r>
              <a:rPr lang="en-US" sz="1800" dirty="0"/>
              <a:t>The music catalog covers 24 genres such as Rock, Metal, Jazz, Classical and more.</a:t>
            </a:r>
          </a:p>
          <a:p>
            <a:pPr algn="just"/>
            <a:r>
              <a:rPr lang="en-US" sz="1800" dirty="0"/>
              <a:t>Each track is associated with its album and artist enabling detailed analysis of music trends.</a:t>
            </a:r>
          </a:p>
          <a:p>
            <a:pPr algn="just"/>
            <a:r>
              <a:rPr lang="en-US" sz="1800" dirty="0"/>
              <a:t>Invoice table captures all purchases, providing insights into sales and revenue.</a:t>
            </a:r>
          </a:p>
        </p:txBody>
      </p:sp>
    </p:spTree>
    <p:extLst>
      <p:ext uri="{BB962C8B-B14F-4D97-AF65-F5344CB8AC3E}">
        <p14:creationId xmlns:p14="http://schemas.microsoft.com/office/powerpoint/2010/main" val="30431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EF426-B4CB-77B6-5C28-CA7C00C4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7763499-63D3-574D-0F5C-E1ACF504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32FDE4-3279-6D4D-3828-DD5C06397D31}"/>
              </a:ext>
            </a:extLst>
          </p:cNvPr>
          <p:cNvSpPr/>
          <p:nvPr/>
        </p:nvSpPr>
        <p:spPr>
          <a:xfrm>
            <a:off x="4346126" y="1650935"/>
            <a:ext cx="3312368" cy="792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the Data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B7DA4-576E-BAB6-7DCE-2A30B67C6E40}"/>
              </a:ext>
            </a:extLst>
          </p:cNvPr>
          <p:cNvSpPr/>
          <p:nvPr/>
        </p:nvSpPr>
        <p:spPr>
          <a:xfrm>
            <a:off x="4438228" y="2823651"/>
            <a:ext cx="3312368" cy="708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 the Data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85AF7-A399-141B-75F9-154ECEA62EBC}"/>
              </a:ext>
            </a:extLst>
          </p:cNvPr>
          <p:cNvSpPr/>
          <p:nvPr/>
        </p:nvSpPr>
        <p:spPr>
          <a:xfrm>
            <a:off x="4510236" y="4984497"/>
            <a:ext cx="3312368" cy="7083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Deriving Key Insights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995021-7EF9-6619-6419-46FAD811DF57}"/>
              </a:ext>
            </a:extLst>
          </p:cNvPr>
          <p:cNvSpPr/>
          <p:nvPr/>
        </p:nvSpPr>
        <p:spPr>
          <a:xfrm>
            <a:off x="4442605" y="3895074"/>
            <a:ext cx="3312368" cy="708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Exploring the Data</a:t>
            </a:r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1BF67F1-C78C-3C5E-928A-9EBCA25C255A}"/>
              </a:ext>
            </a:extLst>
          </p:cNvPr>
          <p:cNvSpPr/>
          <p:nvPr/>
        </p:nvSpPr>
        <p:spPr>
          <a:xfrm>
            <a:off x="5878388" y="2348143"/>
            <a:ext cx="432048" cy="6352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2A01AE1-A1C9-292D-4CC3-87F10A142A82}"/>
              </a:ext>
            </a:extLst>
          </p:cNvPr>
          <p:cNvSpPr/>
          <p:nvPr/>
        </p:nvSpPr>
        <p:spPr>
          <a:xfrm>
            <a:off x="5878388" y="3449932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3EFB16-C23D-BCCF-F07F-F2F73E90C351}"/>
              </a:ext>
            </a:extLst>
          </p:cNvPr>
          <p:cNvSpPr/>
          <p:nvPr/>
        </p:nvSpPr>
        <p:spPr>
          <a:xfrm>
            <a:off x="5878388" y="4461044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Gaps &amp; Duplicates: Ensuring Analytical Integrity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2B389-5DE6-12DA-4E5D-AB279F315159}"/>
              </a:ext>
            </a:extLst>
          </p:cNvPr>
          <p:cNvSpPr txBox="1"/>
          <p:nvPr/>
        </p:nvSpPr>
        <p:spPr>
          <a:xfrm>
            <a:off x="1989956" y="1988840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Missing Values:</a:t>
            </a:r>
          </a:p>
          <a:p>
            <a:pPr algn="just"/>
            <a:r>
              <a:rPr lang="en-US" b="1" dirty="0"/>
              <a:t>	</a:t>
            </a:r>
            <a:r>
              <a:rPr lang="en-US" dirty="0"/>
              <a:t>Customer: Company, Fax, State → replaced with “N/A”</a:t>
            </a:r>
          </a:p>
          <a:p>
            <a:r>
              <a:rPr lang="en-US" dirty="0"/>
              <a:t>        Track: Composer → replaced with “Unknown”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Duplicates:</a:t>
            </a:r>
          </a:p>
          <a:p>
            <a:r>
              <a:rPr lang="en-US" dirty="0"/>
              <a:t>	Found in invoice_line &amp; playlist → handled with DISTINCT and  	aggregation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Critical Gaps:</a:t>
            </a:r>
          </a:p>
          <a:p>
            <a:pPr algn="just"/>
            <a:r>
              <a:rPr lang="en-US" dirty="0"/>
              <a:t>	Missing age, gender, campaign tracking</a:t>
            </a:r>
          </a:p>
          <a:p>
            <a:r>
              <a:rPr lang="en-US" dirty="0"/>
              <a:t>	Limits demographic &amp; ROI analysis → future enhancement 	needed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9668-571F-4C96-CB83-00BA98412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776-9A72-0EE7-7718-1CA3809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Rock's Dominance: Our Core Revenue Engine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645EC-07A0-BE87-3EB9-94BD2A8087B6}"/>
              </a:ext>
            </a:extLst>
          </p:cNvPr>
          <p:cNvSpPr txBox="1"/>
          <p:nvPr/>
        </p:nvSpPr>
        <p:spPr>
          <a:xfrm>
            <a:off x="1773931" y="1772816"/>
            <a:ext cx="6768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  <a:endParaRPr lang="en-US" dirty="0"/>
          </a:p>
          <a:p>
            <a:r>
              <a:rPr lang="en-US" dirty="0"/>
              <a:t>	Rock = 50%+ of total sales in USA (largest 	market).</a:t>
            </a:r>
          </a:p>
          <a:p>
            <a:r>
              <a:rPr lang="en-US" dirty="0"/>
              <a:t>	Dominates both volume and value.</a:t>
            </a:r>
          </a:p>
          <a:p>
            <a:endParaRPr lang="en-US" dirty="0"/>
          </a:p>
          <a:p>
            <a:r>
              <a:rPr lang="en-US" b="1" dirty="0"/>
              <a:t>Top-Selling Genres (USA):</a:t>
            </a:r>
          </a:p>
          <a:p>
            <a:r>
              <a:rPr lang="en-US" dirty="0"/>
              <a:t>	🎸 Rock</a:t>
            </a:r>
          </a:p>
          <a:p>
            <a:r>
              <a:rPr lang="en-US" dirty="0"/>
              <a:t>	🎤 Alternative &amp; Punk</a:t>
            </a:r>
          </a:p>
          <a:p>
            <a:r>
              <a:rPr lang="en-US" dirty="0"/>
              <a:t>	🤘 Metal</a:t>
            </a:r>
          </a:p>
          <a:p>
            <a:endParaRPr lang="en-US" dirty="0"/>
          </a:p>
          <a:p>
            <a:r>
              <a:rPr lang="en-US" b="1" dirty="0"/>
              <a:t>Top Artist (USA):</a:t>
            </a:r>
          </a:p>
          <a:p>
            <a:r>
              <a:rPr lang="en-US" dirty="0"/>
              <a:t>	Leading artist(s) consistently from the Rock 	genre, reinforcing the trend.</a:t>
            </a:r>
          </a:p>
          <a:p>
            <a:endParaRPr lang="en-US" dirty="0"/>
          </a:p>
          <a:p>
            <a:r>
              <a:rPr lang="en-US" b="1" dirty="0"/>
              <a:t>Recommendation:</a:t>
            </a:r>
          </a:p>
          <a:p>
            <a:r>
              <a:rPr lang="en-US" dirty="0"/>
              <a:t>	Allocate 60–70% of inventory &amp; promotional 	budgets to Rock, Alternative, and Metal.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EAF6-AFDA-DB03-3721-18CCFCDF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420887"/>
            <a:ext cx="3240360" cy="28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8C2FE-A703-BE4A-DE6B-F6F7CAA04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E45D-D263-3ABE-979F-56940C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Pillars of Growth: Product, Value, and Retention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CC9B6-616A-D110-74E8-97A40F7F9094}"/>
              </a:ext>
            </a:extLst>
          </p:cNvPr>
          <p:cNvSpPr txBox="1"/>
          <p:nvPr/>
        </p:nvSpPr>
        <p:spPr>
          <a:xfrm>
            <a:off x="1917948" y="2060848"/>
            <a:ext cx="5256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Product Mix:</a:t>
            </a:r>
          </a:p>
          <a:p>
            <a:pPr algn="just"/>
            <a:r>
              <a:rPr lang="en-US" i="1" dirty="0"/>
              <a:t>🎸 Rock, Alternative, and Metal</a:t>
            </a:r>
            <a:r>
              <a:rPr lang="en-US" dirty="0"/>
              <a:t> = major revenue drivers → need priority in inventory &amp; marketing.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Geographic Value:</a:t>
            </a:r>
          </a:p>
          <a:p>
            <a:pPr algn="just"/>
            <a:r>
              <a:rPr lang="en-IN" dirty="0"/>
              <a:t>🌍 </a:t>
            </a:r>
            <a:r>
              <a:rPr lang="en-US" dirty="0"/>
              <a:t>Czech Republic &amp; Ireland customers spend ~2× the USA average → niche markets with high value.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Retention Risk:</a:t>
            </a:r>
          </a:p>
          <a:p>
            <a:pPr algn="just"/>
            <a:r>
              <a:rPr lang="en-US" dirty="0"/>
              <a:t>⏳ Low purchase frequency (&lt;5) strongly signals customer churn.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36F6E-49F8-BE12-C68E-8ECD60E9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8628" y="2463918"/>
            <a:ext cx="2975992" cy="274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603</TotalTime>
  <Words>852</Words>
  <Application>Microsoft Office PowerPoint</Application>
  <PresentationFormat>Custom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Euphemia</vt:lpstr>
      <vt:lpstr>Curves 16x9</vt:lpstr>
      <vt:lpstr>Chinook's Growth Plan</vt:lpstr>
      <vt:lpstr>Agenda</vt:lpstr>
      <vt:lpstr>Our Mission</vt:lpstr>
      <vt:lpstr>Database Schema</vt:lpstr>
      <vt:lpstr>Data Understanding</vt:lpstr>
      <vt:lpstr>Project Flow</vt:lpstr>
      <vt:lpstr>Data Gaps &amp; Duplicates: Ensuring Analytical Integrity</vt:lpstr>
      <vt:lpstr>Rock's Dominance: Our Core Revenue Engine</vt:lpstr>
      <vt:lpstr>The Three Pillars of Growth: Product, Value, and Retention</vt:lpstr>
      <vt:lpstr>Premium Buyers: The Hidden Goldmine</vt:lpstr>
      <vt:lpstr>Customer Churn Rate</vt:lpstr>
      <vt:lpstr>Product Affinity Analysis</vt:lpstr>
      <vt:lpstr>Regional Market Analysis</vt:lpstr>
      <vt:lpstr>Customer Risk Profiling</vt:lpstr>
      <vt:lpstr>Hooking Customers Early: The 5-Purchase Play</vt:lpstr>
      <vt:lpstr>Driving Growth: Focus &amp; 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Kumar Katepalli</dc:creator>
  <cp:lastModifiedBy>Sai Kumar Katepalli</cp:lastModifiedBy>
  <cp:revision>31</cp:revision>
  <dcterms:created xsi:type="dcterms:W3CDTF">2025-09-25T16:36:43Z</dcterms:created>
  <dcterms:modified xsi:type="dcterms:W3CDTF">2025-10-06T17:16:10Z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