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2" r:id="rId16"/>
    <p:sldId id="273" r:id="rId17"/>
    <p:sldId id="274" r:id="rId18"/>
    <p:sldId id="275" r:id="rId19"/>
    <p:sldId id="276" r:id="rId20"/>
    <p:sldId id="27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WARYA" initials="A" lastIdx="2" clrIdx="0">
    <p:extLst>
      <p:ext uri="{19B8F6BF-5375-455C-9EA6-DF929625EA0E}">
        <p15:presenceInfo xmlns:p15="http://schemas.microsoft.com/office/powerpoint/2012/main" userId="305999c47fcfab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329275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686D02-A179-4411-B9FE-6D9F9B7E7F5A}"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198079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36109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4576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826941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2462927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140816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410422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59023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58763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99434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686D02-A179-4411-B9FE-6D9F9B7E7F5A}"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101326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686D02-A179-4411-B9FE-6D9F9B7E7F5A}"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228269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24916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330676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D686D02-A179-4411-B9FE-6D9F9B7E7F5A}" type="datetimeFigureOut">
              <a:rPr lang="en-US" smtClean="0"/>
              <a:t>1/30/2023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183908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686D02-A179-4411-B9FE-6D9F9B7E7F5A}"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A2484-9CA9-4B9C-8079-0B17CF4B1378}" type="slidenum">
              <a:rPr lang="en-US" smtClean="0"/>
              <a:t>‹#›</a:t>
            </a:fld>
            <a:endParaRPr lang="en-US"/>
          </a:p>
        </p:txBody>
      </p:sp>
    </p:spTree>
    <p:extLst>
      <p:ext uri="{BB962C8B-B14F-4D97-AF65-F5344CB8AC3E}">
        <p14:creationId xmlns:p14="http://schemas.microsoft.com/office/powerpoint/2010/main" val="409273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686D02-A179-4411-B9FE-6D9F9B7E7F5A}" type="datetimeFigureOut">
              <a:rPr lang="en-US" smtClean="0"/>
              <a:t>1/30/2023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3A2484-9CA9-4B9C-8079-0B17CF4B1378}" type="slidenum">
              <a:rPr lang="en-US" smtClean="0"/>
              <a:t>‹#›</a:t>
            </a:fld>
            <a:endParaRPr lang="en-US"/>
          </a:p>
        </p:txBody>
      </p:sp>
    </p:spTree>
    <p:extLst>
      <p:ext uri="{BB962C8B-B14F-4D97-AF65-F5344CB8AC3E}">
        <p14:creationId xmlns:p14="http://schemas.microsoft.com/office/powerpoint/2010/main" val="130635863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60C1-B16A-F298-3B37-E3A2A47C0794}"/>
              </a:ext>
            </a:extLst>
          </p:cNvPr>
          <p:cNvSpPr>
            <a:spLocks noGrp="1"/>
          </p:cNvSpPr>
          <p:nvPr>
            <p:ph type="ctrTitle"/>
          </p:nvPr>
        </p:nvSpPr>
        <p:spPr>
          <a:xfrm>
            <a:off x="1154955" y="725865"/>
            <a:ext cx="8825658" cy="1809946"/>
          </a:xfrm>
        </p:spPr>
        <p:txBody>
          <a:bodyPr/>
          <a:lstStyle/>
          <a:p>
            <a:r>
              <a:rPr lang="en-US" dirty="0">
                <a:latin typeface="Times New Roman" panose="02020603050405020304" pitchFamily="18" charset="0"/>
                <a:cs typeface="Times New Roman" panose="02020603050405020304" pitchFamily="18" charset="0"/>
              </a:rPr>
              <a:t>Linux File System</a:t>
            </a:r>
          </a:p>
        </p:txBody>
      </p:sp>
      <p:sp>
        <p:nvSpPr>
          <p:cNvPr id="5" name="Subtitle 4">
            <a:extLst>
              <a:ext uri="{FF2B5EF4-FFF2-40B4-BE49-F238E27FC236}">
                <a16:creationId xmlns:a16="http://schemas.microsoft.com/office/drawing/2014/main" id="{8E8C0E5E-693C-C966-C30C-EABEBAA995DB}"/>
              </a:ext>
            </a:extLst>
          </p:cNvPr>
          <p:cNvSpPr>
            <a:spLocks noGrp="1"/>
          </p:cNvSpPr>
          <p:nvPr>
            <p:ph type="subTitle" idx="1"/>
          </p:nvPr>
        </p:nvSpPr>
        <p:spPr>
          <a:xfrm>
            <a:off x="5219700" y="2535811"/>
            <a:ext cx="5915025" cy="3102989"/>
          </a:xfrm>
        </p:spPr>
        <p:txBody>
          <a:bodyPr/>
          <a:lstStyle/>
          <a:p>
            <a:r>
              <a:rPr lang="en-US" cap="none" dirty="0">
                <a:latin typeface="Times New Roman" panose="02020603050405020304" pitchFamily="18" charset="0"/>
                <a:cs typeface="Times New Roman" panose="02020603050405020304" pitchFamily="18" charset="0"/>
              </a:rPr>
              <a:t>By-</a:t>
            </a:r>
          </a:p>
          <a:p>
            <a:r>
              <a:rPr lang="en-US" cap="none" dirty="0">
                <a:latin typeface="Times New Roman" panose="02020603050405020304" pitchFamily="18" charset="0"/>
                <a:cs typeface="Times New Roman" panose="02020603050405020304" pitchFamily="18" charset="0"/>
              </a:rPr>
              <a:t>	Aishwarya </a:t>
            </a:r>
            <a:r>
              <a:rPr lang="en-US" cap="none" dirty="0" err="1">
                <a:latin typeface="Times New Roman" panose="02020603050405020304" pitchFamily="18" charset="0"/>
                <a:cs typeface="Times New Roman" panose="02020603050405020304" pitchFamily="18" charset="0"/>
              </a:rPr>
              <a:t>Kenchannavar</a:t>
            </a:r>
            <a:r>
              <a:rPr lang="en-US" cap="none" dirty="0">
                <a:latin typeface="Times New Roman" panose="02020603050405020304" pitchFamily="18" charset="0"/>
                <a:cs typeface="Times New Roman" panose="02020603050405020304" pitchFamily="18" charset="0"/>
              </a:rPr>
              <a:t> - 2GI20CS007</a:t>
            </a:r>
          </a:p>
          <a:p>
            <a:r>
              <a:rPr lang="en-US" cap="none" dirty="0">
                <a:latin typeface="Times New Roman" panose="02020603050405020304" pitchFamily="18" charset="0"/>
                <a:cs typeface="Times New Roman" panose="02020603050405020304" pitchFamily="18" charset="0"/>
              </a:rPr>
              <a:t>	Anisha </a:t>
            </a:r>
            <a:r>
              <a:rPr lang="en-US" cap="none" dirty="0" err="1">
                <a:latin typeface="Times New Roman" panose="02020603050405020304" pitchFamily="18" charset="0"/>
                <a:cs typeface="Times New Roman" panose="02020603050405020304" pitchFamily="18" charset="0"/>
              </a:rPr>
              <a:t>Sangolli</a:t>
            </a:r>
            <a:r>
              <a:rPr lang="en-US" cap="none" dirty="0">
                <a:latin typeface="Times New Roman" panose="02020603050405020304" pitchFamily="18" charset="0"/>
                <a:cs typeface="Times New Roman" panose="02020603050405020304" pitchFamily="18" charset="0"/>
              </a:rPr>
              <a:t> - 2GI20CS014</a:t>
            </a:r>
          </a:p>
          <a:p>
            <a:r>
              <a:rPr lang="en-US" cap="none" dirty="0">
                <a:latin typeface="Times New Roman" panose="02020603050405020304" pitchFamily="18" charset="0"/>
                <a:cs typeface="Times New Roman" panose="02020603050405020304" pitchFamily="18" charset="0"/>
              </a:rPr>
              <a:t>	Devaki Prabhu - 2GI20CS036</a:t>
            </a:r>
          </a:p>
          <a:p>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Divyani</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Kumbar</a:t>
            </a:r>
            <a:r>
              <a:rPr lang="en-US" cap="none" dirty="0">
                <a:latin typeface="Times New Roman" panose="02020603050405020304" pitchFamily="18" charset="0"/>
                <a:cs typeface="Times New Roman" panose="02020603050405020304" pitchFamily="18" charset="0"/>
              </a:rPr>
              <a:t> - 2GI20CS040</a:t>
            </a:r>
          </a:p>
          <a:p>
            <a:endParaRPr lang="en-US" cap="none" dirty="0"/>
          </a:p>
        </p:txBody>
      </p:sp>
    </p:spTree>
    <p:extLst>
      <p:ext uri="{BB962C8B-B14F-4D97-AF65-F5344CB8AC3E}">
        <p14:creationId xmlns:p14="http://schemas.microsoft.com/office/powerpoint/2010/main" val="1359214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039C-DCFB-4E4A-C81E-EF2BD96D09D6}"/>
              </a:ext>
            </a:extLst>
          </p:cNvPr>
          <p:cNvSpPr>
            <a:spLocks noGrp="1"/>
          </p:cNvSpPr>
          <p:nvPr>
            <p:ph type="title"/>
          </p:nvPr>
        </p:nvSpPr>
        <p:spPr>
          <a:xfrm>
            <a:off x="646111" y="452718"/>
            <a:ext cx="9404723" cy="1217056"/>
          </a:xfrm>
        </p:spPr>
        <p:txBody>
          <a:bodyPr/>
          <a:lstStyle/>
          <a:p>
            <a:r>
              <a:rPr lang="en-US" dirty="0">
                <a:latin typeface="Times New Roman" panose="02020603050405020304" pitchFamily="18" charset="0"/>
                <a:cs typeface="Times New Roman" panose="02020603050405020304" pitchFamily="18" charset="0"/>
              </a:rPr>
              <a:t>SOFT AND HARD LINKS</a:t>
            </a:r>
          </a:p>
        </p:txBody>
      </p:sp>
      <p:sp>
        <p:nvSpPr>
          <p:cNvPr id="3" name="Content Placeholder 2">
            <a:extLst>
              <a:ext uri="{FF2B5EF4-FFF2-40B4-BE49-F238E27FC236}">
                <a16:creationId xmlns:a16="http://schemas.microsoft.com/office/drawing/2014/main" id="{6BC2A639-B7FA-A496-8037-FE879D122EEE}"/>
              </a:ext>
            </a:extLst>
          </p:cNvPr>
          <p:cNvSpPr>
            <a:spLocks noGrp="1"/>
          </p:cNvSpPr>
          <p:nvPr>
            <p:ph idx="1"/>
          </p:nvPr>
        </p:nvSpPr>
        <p:spPr>
          <a:xfrm>
            <a:off x="1103312" y="2052918"/>
            <a:ext cx="9869488" cy="4195481"/>
          </a:xfrm>
        </p:spPr>
        <p:txBody>
          <a:bodyPr/>
          <a:lstStyle/>
          <a:p>
            <a:pPr>
              <a:buSzPct val="1500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 pointer or number of a file on the hard disk</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 Link=Link will be removed if file is removed or renamed</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Link=Deleting renaming or moving the original file will not affect the hard link</a:t>
            </a:r>
          </a:p>
          <a:p>
            <a:pPr>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ln</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ln -s</a:t>
            </a:r>
          </a:p>
        </p:txBody>
      </p:sp>
      <p:pic>
        <p:nvPicPr>
          <p:cNvPr id="5" name="Picture 4">
            <a:extLst>
              <a:ext uri="{FF2B5EF4-FFF2-40B4-BE49-F238E27FC236}">
                <a16:creationId xmlns:a16="http://schemas.microsoft.com/office/drawing/2014/main" id="{A55B5423-F3DC-A770-85B0-E52B0A3CD4BA}"/>
              </a:ext>
            </a:extLst>
          </p:cNvPr>
          <p:cNvPicPr>
            <a:picLocks noChangeAspect="1"/>
          </p:cNvPicPr>
          <p:nvPr/>
        </p:nvPicPr>
        <p:blipFill>
          <a:blip r:embed="rId2"/>
          <a:stretch>
            <a:fillRect/>
          </a:stretch>
        </p:blipFill>
        <p:spPr>
          <a:xfrm>
            <a:off x="5788616" y="3776870"/>
            <a:ext cx="5395968" cy="2628412"/>
          </a:xfrm>
          <a:prstGeom prst="rect">
            <a:avLst/>
          </a:prstGeom>
        </p:spPr>
      </p:pic>
    </p:spTree>
    <p:extLst>
      <p:ext uri="{BB962C8B-B14F-4D97-AF65-F5344CB8AC3E}">
        <p14:creationId xmlns:p14="http://schemas.microsoft.com/office/powerpoint/2010/main" val="409017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83A0-FEF3-9B66-8DCB-769C2F4298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WILDCARDS</a:t>
            </a:r>
          </a:p>
        </p:txBody>
      </p:sp>
      <p:sp>
        <p:nvSpPr>
          <p:cNvPr id="3" name="Content Placeholder 2">
            <a:extLst>
              <a:ext uri="{FF2B5EF4-FFF2-40B4-BE49-F238E27FC236}">
                <a16:creationId xmlns:a16="http://schemas.microsoft.com/office/drawing/2014/main" id="{067C31F3-38F0-BDA8-B5C9-631DD2C90853}"/>
              </a:ext>
            </a:extLst>
          </p:cNvPr>
          <p:cNvSpPr>
            <a:spLocks noGrp="1"/>
          </p:cNvSpPr>
          <p:nvPr>
            <p:ph idx="1"/>
          </p:nvPr>
        </p:nvSpPr>
        <p:spPr/>
        <p:txBody>
          <a:bodyPr/>
          <a:lstStyle/>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Wildcard is a character that can be used as a substitute for any of a class of characters in a search</a:t>
            </a:r>
          </a:p>
          <a:p>
            <a:pPr>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   represents Zero or more character</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    represents a single character</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 -   represents a range of character</a:t>
            </a:r>
          </a:p>
        </p:txBody>
      </p:sp>
    </p:spTree>
    <p:extLst>
      <p:ext uri="{BB962C8B-B14F-4D97-AF65-F5344CB8AC3E}">
        <p14:creationId xmlns:p14="http://schemas.microsoft.com/office/powerpoint/2010/main" val="413482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8CED-4590-70F6-361F-A3E03B5254F3}"/>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Command Prompts and Getting Prompts Back</a:t>
            </a:r>
          </a:p>
        </p:txBody>
      </p:sp>
      <p:sp>
        <p:nvSpPr>
          <p:cNvPr id="3" name="Content Placeholder 2">
            <a:extLst>
              <a:ext uri="{FF2B5EF4-FFF2-40B4-BE49-F238E27FC236}">
                <a16:creationId xmlns:a16="http://schemas.microsoft.com/office/drawing/2014/main" id="{79D73E16-D845-5BF5-CC34-A0279D5E13EA}"/>
              </a:ext>
            </a:extLst>
          </p:cNvPr>
          <p:cNvSpPr>
            <a:spLocks noGrp="1"/>
          </p:cNvSpPr>
          <p:nvPr>
            <p:ph idx="1"/>
          </p:nvPr>
        </p:nvSpPr>
        <p:spPr>
          <a:xfrm>
            <a:off x="1103312" y="1583704"/>
            <a:ext cx="8946541" cy="4664696"/>
          </a:xfrm>
        </p:spPr>
        <p:txBody>
          <a:bodyPr/>
          <a:lstStyle/>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are command prompts ?</a:t>
            </a:r>
          </a:p>
          <a:p>
            <a:pPr lvl="1">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command prompt, also referred to simply as a prompt, is a short text at the start of the command line followed by prompt  symbol on a command line interface.</a:t>
            </a:r>
          </a:p>
          <a:p>
            <a:pPr lvl="1">
              <a:buSzPct val="1500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AD42DB-9558-9440-6223-12570A7C05C6}"/>
              </a:ext>
            </a:extLst>
          </p:cNvPr>
          <p:cNvPicPr>
            <a:picLocks noChangeAspect="1"/>
          </p:cNvPicPr>
          <p:nvPr/>
        </p:nvPicPr>
        <p:blipFill>
          <a:blip r:embed="rId2"/>
          <a:stretch>
            <a:fillRect/>
          </a:stretch>
        </p:blipFill>
        <p:spPr>
          <a:xfrm>
            <a:off x="2389490" y="3193331"/>
            <a:ext cx="6202018" cy="2313410"/>
          </a:xfrm>
          <a:prstGeom prst="rect">
            <a:avLst/>
          </a:prstGeom>
        </p:spPr>
      </p:pic>
    </p:spTree>
    <p:extLst>
      <p:ext uri="{BB962C8B-B14F-4D97-AF65-F5344CB8AC3E}">
        <p14:creationId xmlns:p14="http://schemas.microsoft.com/office/powerpoint/2010/main" val="360224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1423-B18A-099E-19C6-E57040253D4C}"/>
              </a:ext>
            </a:extLst>
          </p:cNvPr>
          <p:cNvSpPr>
            <a:spLocks noGrp="1"/>
          </p:cNvSpPr>
          <p:nvPr>
            <p:ph type="title"/>
          </p:nvPr>
        </p:nvSpPr>
        <p:spPr>
          <a:xfrm>
            <a:off x="646111" y="452718"/>
            <a:ext cx="9404723" cy="984196"/>
          </a:xfrm>
        </p:spPr>
        <p:txBody>
          <a:bodyPr/>
          <a:lstStyle/>
          <a:p>
            <a:r>
              <a:rPr lang="en-US" dirty="0">
                <a:latin typeface="Times New Roman" panose="02020603050405020304" pitchFamily="18" charset="0"/>
                <a:cs typeface="Times New Roman" panose="02020603050405020304" pitchFamily="18" charset="0"/>
              </a:rPr>
              <a:t>Linux Command Line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5ACF5-B6F0-2BAB-47E9-38E68FBEF76B}"/>
              </a:ext>
            </a:extLst>
          </p:cNvPr>
          <p:cNvSpPr>
            <a:spLocks noGrp="1"/>
          </p:cNvSpPr>
          <p:nvPr>
            <p:ph idx="1"/>
          </p:nvPr>
        </p:nvSpPr>
        <p:spPr>
          <a:xfrm>
            <a:off x="1103312" y="1567544"/>
            <a:ext cx="10503970" cy="4680856"/>
          </a:xfrm>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Linux command line is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 text interface to your computer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Often referred to as the shell, terminal, console, prompt or various other names, it can give the appearance of being complex and confusing to use.</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Commands and Permissions: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Linux file permissions with the Linux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command, including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rwx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777.</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command for changing directory permissions for group owners is similar, but add a “g” for group or “o” for 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00000"/>
              <a:buFont typeface="Symbol" panose="05050102010706020507" pitchFamily="18" charset="2"/>
              <a:buChar char=""/>
              <a:tabLst>
                <a:tab pos="457200" algn="l"/>
              </a:tabLs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g+w</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filename.</a:t>
            </a:r>
          </a:p>
          <a:p>
            <a:pPr lvl="1" indent="-342900" algn="just">
              <a:lnSpc>
                <a:spcPct val="115000"/>
              </a:lnSpc>
              <a:spcAft>
                <a:spcPts val="1000"/>
              </a:spcAft>
              <a:buSzPct val="100000"/>
              <a:buFont typeface="Symbol" panose="05050102010706020507" pitchFamily="18" charset="2"/>
              <a:buChar char=""/>
              <a:tabLst>
                <a:tab pos="457200" algn="l"/>
              </a:tabLs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g-</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wx</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filename.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00000"/>
              <a:buFont typeface="Symbol" panose="05050102010706020507" pitchFamily="18" charset="2"/>
              <a:buChar char=""/>
              <a:tabLst>
                <a:tab pos="457200" algn="l"/>
              </a:tabLs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o+w</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filename.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00000"/>
              <a:buFont typeface="Symbol" panose="05050102010706020507" pitchFamily="18" charset="2"/>
              <a:buChar char=""/>
              <a:tabLst>
                <a:tab pos="457200" algn="l"/>
              </a:tabLs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chmod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o-</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rwx</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foldername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101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C3F2-DB80-2563-2DE2-613955840232}"/>
              </a:ext>
            </a:extLst>
          </p:cNvPr>
          <p:cNvSpPr>
            <a:spLocks noGrp="1"/>
          </p:cNvSpPr>
          <p:nvPr>
            <p:ph type="title"/>
          </p:nvPr>
        </p:nvSpPr>
        <p:spPr>
          <a:xfrm>
            <a:off x="646111" y="434057"/>
            <a:ext cx="9404723" cy="890890"/>
          </a:xfrm>
        </p:spPr>
        <p:txBody>
          <a:bodyPr/>
          <a:lstStyle/>
          <a:p>
            <a:r>
              <a:rPr lang="en-US" sz="4000" dirty="0">
                <a:effectLst/>
                <a:latin typeface="Times New Roman" panose="02020603050405020304" pitchFamily="18" charset="0"/>
                <a:ea typeface="Times New Roman" panose="02020603050405020304" pitchFamily="18" charset="0"/>
              </a:rPr>
              <a:t>Help Command and Pipes:</a:t>
            </a:r>
            <a:br>
              <a:rPr lang="en-IN" sz="4000" dirty="0">
                <a:effectLst/>
                <a:latin typeface="Calibri" panose="020F0502020204030204" pitchFamily="34" charset="0"/>
                <a:ea typeface="Calibri" panose="020F0502020204030204" pitchFamily="34" charset="0"/>
              </a:rPr>
            </a:br>
            <a:endParaRPr lang="en-IN" sz="4000" dirty="0"/>
          </a:p>
        </p:txBody>
      </p:sp>
      <p:sp>
        <p:nvSpPr>
          <p:cNvPr id="3" name="Content Placeholder 2">
            <a:extLst>
              <a:ext uri="{FF2B5EF4-FFF2-40B4-BE49-F238E27FC236}">
                <a16:creationId xmlns:a16="http://schemas.microsoft.com/office/drawing/2014/main" id="{6A56AA7D-917B-0C7D-1ADA-8775DCE5F4B0}"/>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'help' command</a:t>
            </a:r>
            <a:r>
              <a:rPr lang="en-US" sz="1800" dirty="0">
                <a:effectLst/>
                <a:latin typeface="Times New Roman" panose="02020603050405020304" pitchFamily="18" charset="0"/>
                <a:ea typeface="Times New Roman" panose="02020603050405020304" pitchFamily="18" charset="0"/>
              </a:rPr>
              <a:t> in Linux displays information about the shell built in commands. For example, to see the manual page for the 'cd' command, you can run 'help cd'.</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Pipes</a:t>
            </a:r>
            <a:r>
              <a:rPr lang="en-US" sz="1800" dirty="0">
                <a:effectLst/>
                <a:latin typeface="Times New Roman" panose="02020603050405020304" pitchFamily="18" charset="0"/>
                <a:ea typeface="Times New Roman" panose="02020603050405020304" pitchFamily="18" charset="0"/>
              </a:rPr>
              <a:t> in Linux allow you to redirect the output of one command to the input of another command. The pipe operator '|' is used for this purpose. For example, the command 'ls | grep .txt' will list all the '.txt' files in the current directory by first running the 'ls' command and then redirecting its output to the 'grep' command.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1646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277C-DB4A-3705-AC3C-0813D0AA91C3}"/>
              </a:ext>
            </a:extLst>
          </p:cNvPr>
          <p:cNvSpPr>
            <a:spLocks noGrp="1"/>
          </p:cNvSpPr>
          <p:nvPr>
            <p:ph type="title"/>
          </p:nvPr>
        </p:nvSpPr>
        <p:spPr>
          <a:xfrm>
            <a:off x="646111" y="452718"/>
            <a:ext cx="9404723" cy="657625"/>
          </a:xfrm>
        </p:spPr>
        <p:txBody>
          <a:bodyPr/>
          <a:lstStyle/>
          <a:p>
            <a:r>
              <a:rPr lang="en-US" sz="3600" dirty="0">
                <a:effectLst/>
                <a:latin typeface="Times New Roman" panose="02020603050405020304" pitchFamily="18" charset="0"/>
                <a:ea typeface="Calibri" panose="020F0502020204030204" pitchFamily="34" charset="0"/>
              </a:rPr>
              <a:t>File Commands and Filters:</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98BF3354-45C4-70F7-33B2-51E5DF58BC10}"/>
              </a:ext>
            </a:extLst>
          </p:cNvPr>
          <p:cNvSpPr>
            <a:spLocks noGrp="1"/>
          </p:cNvSpPr>
          <p:nvPr>
            <p:ph idx="1"/>
          </p:nvPr>
        </p:nvSpPr>
        <p:spPr>
          <a:xfrm>
            <a:off x="1103312" y="1231641"/>
            <a:ext cx="8946541" cy="5035419"/>
          </a:xfrm>
        </p:spPr>
        <p:txBody>
          <a:bodyPr>
            <a:normAutofit lnSpcReduction="10000"/>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Linux operating system provides several commands to manage files and directories: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ls - lists the files and directories in a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cd - changes the current working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cp - copies files and directories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mv - moves or renames files and directories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rm - removes files and directories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mkdir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creates a new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rmdir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removes an empty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touch - updates the modification time of a file or creates a new file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cat - concatenates and displays the contents of files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Bef>
                <a:spcPts val="200"/>
              </a:spcBef>
              <a:spcAft>
                <a:spcPts val="2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less - displays the contents of a file, one screen at a time etc.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Filters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programs that take plain text(either stored in a file or produced by another program) as standard input, transforms it into a meaningful format, and then returns it as standard output. Linux has a number of filters.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46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58F6-200C-6576-B217-D7776CEC8F0C}"/>
              </a:ext>
            </a:extLst>
          </p:cNvPr>
          <p:cNvSpPr>
            <a:spLocks noGrp="1"/>
          </p:cNvSpPr>
          <p:nvPr>
            <p:ph type="title"/>
          </p:nvPr>
        </p:nvSpPr>
        <p:spPr>
          <a:xfrm>
            <a:off x="646111" y="452718"/>
            <a:ext cx="9404723" cy="713609"/>
          </a:xfrm>
        </p:spPr>
        <p:txBody>
          <a:bodyPr/>
          <a:lstStyle/>
          <a:p>
            <a:r>
              <a:rPr lang="en-US" sz="3600" dirty="0">
                <a:effectLst/>
                <a:latin typeface="Times New Roman" panose="02020603050405020304" pitchFamily="18" charset="0"/>
                <a:ea typeface="Calibri" panose="020F0502020204030204" pitchFamily="34" charset="0"/>
              </a:rPr>
              <a:t>Text and Grep Command:</a:t>
            </a:r>
            <a:endParaRPr lang="en-IN" sz="3600" dirty="0"/>
          </a:p>
        </p:txBody>
      </p:sp>
      <p:sp>
        <p:nvSpPr>
          <p:cNvPr id="3" name="Content Placeholder 2">
            <a:extLst>
              <a:ext uri="{FF2B5EF4-FFF2-40B4-BE49-F238E27FC236}">
                <a16:creationId xmlns:a16="http://schemas.microsoft.com/office/drawing/2014/main" id="{4240BC08-80D0-5E9A-F24F-65BC5289FB52}"/>
              </a:ext>
            </a:extLst>
          </p:cNvPr>
          <p:cNvSpPr>
            <a:spLocks noGrp="1"/>
          </p:cNvSpPr>
          <p:nvPr>
            <p:ph idx="1"/>
          </p:nvPr>
        </p:nvSpPr>
        <p:spPr>
          <a:xfrm>
            <a:off x="1103312" y="1287624"/>
            <a:ext cx="8946541" cy="496077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Text: is a sequence of characters and words that can be used to represent information, ideas and thoughts in a written or digital form. It is used in various forms such as documents, emails, articles and books.</a:t>
            </a:r>
          </a:p>
          <a:p>
            <a:r>
              <a:rPr lang="en-US" dirty="0">
                <a:latin typeface="Times New Roman" panose="02020603050405020304" pitchFamily="18" charset="0"/>
                <a:cs typeface="Times New Roman" panose="02020603050405020304" pitchFamily="18" charset="0"/>
              </a:rPr>
              <a:t>Grep Command: is a command-line utility used for searching text files for lines that contain a specified pattern. It is an acronym for “Global Regular Expression Print”</a:t>
            </a:r>
          </a:p>
          <a:p>
            <a:pPr marL="457200"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grep [options] [pattern] [file(s)]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Options:</a:t>
            </a:r>
          </a:p>
          <a:p>
            <a:pPr marL="800100" lvl="1" algn="just">
              <a:lnSpc>
                <a:spcPct val="115000"/>
              </a:lnSpc>
              <a:spcAft>
                <a:spcPts val="1000"/>
              </a:spcAft>
              <a:buSzPct val="150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Ignore case sensitivity </a:t>
            </a:r>
          </a:p>
          <a:p>
            <a:pPr marL="800100" lvl="1" algn="just">
              <a:lnSpc>
                <a:spcPct val="115000"/>
              </a:lnSpc>
              <a:spcAft>
                <a:spcPts val="1000"/>
              </a:spcAft>
              <a:buSzPct val="150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-v: Invert match (display non-matching lines)</a:t>
            </a:r>
          </a:p>
          <a:p>
            <a:pPr marL="800100" lvl="1" algn="just">
              <a:lnSpc>
                <a:spcPct val="115000"/>
              </a:lnSpc>
              <a:spcAft>
                <a:spcPts val="1000"/>
              </a:spcAft>
              <a:buSzPct val="150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-c: Count the number of matches </a:t>
            </a:r>
          </a:p>
          <a:p>
            <a:pPr marL="800100" lvl="1" algn="just">
              <a:lnSpc>
                <a:spcPct val="115000"/>
              </a:lnSpc>
              <a:spcAft>
                <a:spcPts val="1000"/>
              </a:spcAft>
              <a:buSzPct val="150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-l: Display only the filenames of files containing matches</a:t>
            </a:r>
          </a:p>
          <a:p>
            <a:pPr marL="800100" lvl="1" algn="just">
              <a:lnSpc>
                <a:spcPct val="115000"/>
              </a:lnSpc>
              <a:spcAft>
                <a:spcPts val="1000"/>
              </a:spcAft>
              <a:buSzPct val="150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-n: Display the line number of matches</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15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CF25-9E4F-CFB2-6231-C5A3B642D084}"/>
              </a:ext>
            </a:extLst>
          </p:cNvPr>
          <p:cNvSpPr>
            <a:spLocks noGrp="1"/>
          </p:cNvSpPr>
          <p:nvPr>
            <p:ph type="title"/>
          </p:nvPr>
        </p:nvSpPr>
        <p:spPr>
          <a:xfrm>
            <a:off x="646111" y="452718"/>
            <a:ext cx="9404723" cy="937543"/>
          </a:xfrm>
        </p:spPr>
        <p:txBody>
          <a:bodyPr/>
          <a:lstStyle/>
          <a:p>
            <a:r>
              <a:rPr lang="en-US" sz="3600" b="1" dirty="0">
                <a:effectLst/>
                <a:latin typeface="Times New Roman" panose="02020603050405020304" pitchFamily="18" charset="0"/>
                <a:ea typeface="Times New Roman" panose="02020603050405020304" pitchFamily="18" charset="0"/>
              </a:rPr>
              <a:t>File Comparison and Splitting:</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9E92B58F-57AD-2239-D46F-010EAE84CEAB}"/>
              </a:ext>
            </a:extLst>
          </p:cNvPr>
          <p:cNvSpPr>
            <a:spLocks noGrp="1"/>
          </p:cNvSpPr>
          <p:nvPr>
            <p:ph idx="1"/>
          </p:nvPr>
        </p:nvSpPr>
        <p:spPr>
          <a:xfrm>
            <a:off x="1103312" y="1502230"/>
            <a:ext cx="8946541" cy="4746170"/>
          </a:xfrm>
        </p:spPr>
        <p:txBody>
          <a:bodyPr>
            <a:normAutofit/>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File Comparison: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5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diff command: Compares two files and outputs the differences between them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50000"/>
              <a:buFont typeface="Arial" panose="020B0604020202020204" pitchFamily="34" charset="0"/>
              <a:buChar char="•"/>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cmp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command: Compares two files byte by byte and outputs the first mismatch</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5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md5sum command: Generates a checksum for a file and compares it with another file to check if they are identical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File Splitting: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00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split command: Divides a large file into smaller files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ct val="100000"/>
              <a:buFont typeface="Symbol" panose="05050102010706020507" pitchFamily="18" charset="2"/>
              <a:buChar char=""/>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csplit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command: Splits a file into sections determined by context lines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19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CD5E-2DB2-2463-2252-9CE717662690}"/>
              </a:ext>
            </a:extLst>
          </p:cNvPr>
          <p:cNvSpPr>
            <a:spLocks noGrp="1"/>
          </p:cNvSpPr>
          <p:nvPr>
            <p:ph type="title"/>
          </p:nvPr>
        </p:nvSpPr>
        <p:spPr>
          <a:xfrm>
            <a:off x="646111" y="452718"/>
            <a:ext cx="10009448" cy="6283984"/>
          </a:xfrm>
        </p:spPr>
        <p:txBody>
          <a:bodyPr/>
          <a:lstStyle/>
          <a:p>
            <a:r>
              <a:rPr lang="en-IN" sz="3200" b="1" dirty="0">
                <a:effectLst/>
                <a:latin typeface="Times New Roman" panose="02020603050405020304" pitchFamily="18" charset="0"/>
                <a:ea typeface="Times New Roman" panose="02020603050405020304" pitchFamily="18" charset="0"/>
              </a:rPr>
              <a:t>Utility Commands and User Management:</a:t>
            </a:r>
            <a:br>
              <a:rPr lang="en-IN" sz="3600" b="1" dirty="0">
                <a:effectLst/>
                <a:latin typeface="Times New Roman" panose="02020603050405020304" pitchFamily="18" charset="0"/>
                <a:ea typeface="Times New Roman" panose="02020603050405020304" pitchFamily="18" charset="0"/>
              </a:rPr>
            </a:br>
            <a:br>
              <a:rPr lang="en-IN" sz="3600" b="1" dirty="0">
                <a:effectLst/>
                <a:latin typeface="Times New Roman" panose="02020603050405020304" pitchFamily="18" charset="0"/>
                <a:ea typeface="Times New Roman" panose="02020603050405020304" pitchFamily="18" charset="0"/>
              </a:rPr>
            </a:br>
            <a:br>
              <a:rPr lang="en-IN" sz="3600" b="1" dirty="0">
                <a:effectLst/>
                <a:latin typeface="Times New Roman" panose="02020603050405020304" pitchFamily="18" charset="0"/>
                <a:ea typeface="Times New Roman" panose="02020603050405020304" pitchFamily="18" charset="0"/>
              </a:rPr>
            </a:br>
            <a:br>
              <a:rPr lang="en-IN" sz="3600" b="1" dirty="0">
                <a:effectLst/>
                <a:latin typeface="Times New Roman" panose="02020603050405020304" pitchFamily="18" charset="0"/>
                <a:ea typeface="Times New Roman" panose="02020603050405020304" pitchFamily="18" charset="0"/>
              </a:rPr>
            </a:br>
            <a:br>
              <a:rPr lang="en-IN" sz="36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Process Management and System Monitoring:</a:t>
            </a:r>
            <a:br>
              <a:rPr lang="en-US" sz="3200" b="1" dirty="0">
                <a:effectLst/>
                <a:latin typeface="Times New Roman" panose="02020603050405020304" pitchFamily="18" charset="0"/>
                <a:ea typeface="Times New Roman" panose="02020603050405020304" pitchFamily="18" charset="0"/>
              </a:rPr>
            </a:br>
            <a:br>
              <a:rPr lang="en-US" sz="3200" b="1" dirty="0">
                <a:effectLst/>
                <a:latin typeface="Times New Roman" panose="02020603050405020304" pitchFamily="18" charset="0"/>
                <a:ea typeface="Times New Roman" panose="02020603050405020304" pitchFamily="18" charset="0"/>
              </a:rPr>
            </a:br>
            <a:br>
              <a:rPr lang="en-US" sz="3200" b="1" dirty="0">
                <a:effectLst/>
                <a:latin typeface="Times New Roman" panose="02020603050405020304" pitchFamily="18" charset="0"/>
                <a:ea typeface="Times New Roman" panose="02020603050405020304" pitchFamily="18" charset="0"/>
              </a:rPr>
            </a:br>
            <a:br>
              <a:rPr lang="en-IN" sz="3200" dirty="0">
                <a:effectLst/>
                <a:latin typeface="Times New Roman" panose="02020603050405020304" pitchFamily="18" charset="0"/>
                <a:ea typeface="Times New Roman" panose="02020603050405020304" pitchFamily="18" charset="0"/>
              </a:rPr>
            </a:b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9C771D43-9986-1CD0-C752-DD0A31CE4272}"/>
              </a:ext>
            </a:extLst>
          </p:cNvPr>
          <p:cNvSpPr>
            <a:spLocks noGrp="1"/>
          </p:cNvSpPr>
          <p:nvPr>
            <p:ph idx="1"/>
          </p:nvPr>
        </p:nvSpPr>
        <p:spPr>
          <a:xfrm>
            <a:off x="336438" y="1390261"/>
            <a:ext cx="10209642" cy="4572000"/>
          </a:xfrm>
        </p:spPr>
        <p:txBody>
          <a:bodyPr>
            <a:normAutofit fontScale="92500" lnSpcReduction="20000"/>
          </a:bodyPr>
          <a:lstStyle/>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Utility commands are system-level commands that perform specific tasks, such as managing files, processes, or system settings.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User management involves creating, modifying, and deleting user accounts, as well as assigning permissions and setting password policies. </a:t>
            </a:r>
          </a:p>
          <a:p>
            <a:endParaRPr lang="en-US" sz="1800" dirty="0">
              <a:latin typeface="Calibri" panose="020F0502020204030204" pitchFamily="34" charset="0"/>
              <a:ea typeface="Calibri" panose="020F0502020204030204" pitchFamily="34" charset="0"/>
            </a:endParaRPr>
          </a:p>
          <a:p>
            <a:endParaRPr lang="en-US" sz="1800" dirty="0">
              <a:latin typeface="Calibri" panose="020F0502020204030204" pitchFamily="34" charset="0"/>
              <a:ea typeface="Calibri" panose="020F0502020204030204" pitchFamily="34" charset="0"/>
            </a:endParaRPr>
          </a:p>
          <a:p>
            <a:endParaRPr lang="en-US" sz="1800" dirty="0">
              <a:latin typeface="Calibri" panose="020F0502020204030204" pitchFamily="34" charset="0"/>
              <a:ea typeface="Calibri" panose="020F0502020204030204" pitchFamily="34" charset="0"/>
            </a:endParaRPr>
          </a:p>
          <a:p>
            <a:endParaRPr lang="en-US" sz="1800" dirty="0">
              <a:latin typeface="Calibri" panose="020F0502020204030204" pitchFamily="34" charset="0"/>
              <a:ea typeface="Calibri" panose="020F0502020204030204" pitchFamily="34"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Process management is the task of managing the execution of processes in a computer system. This includes starting, stopping, suspending, and resuming processes, as well as monitoring their resource usage and performance.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System monitoring is the practice of monitoring various aspects of a computer system to ensure its proper functioning and identify performance bottlenecks and potential issues. This includes monitoring system resource utilization such as CPU, memory, disk, and network usage, as well as system logs and performance metrics.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96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2D18-0702-345E-CF4E-22E44777873E}"/>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Maintenance  Commands and System Information: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619557-D0BD-DE0F-1317-73D905D0275F}"/>
              </a:ext>
            </a:extLst>
          </p:cNvPr>
          <p:cNvSpPr>
            <a:spLocks noGrp="1"/>
          </p:cNvSpPr>
          <p:nvPr>
            <p:ph idx="1"/>
          </p:nvPr>
        </p:nvSpPr>
        <p:spPr>
          <a:xfrm>
            <a:off x="1103312" y="1250302"/>
            <a:ext cx="9570907" cy="4998098"/>
          </a:xfrm>
        </p:spPr>
        <p:txBody>
          <a:bodyPr>
            <a:normAutofit fontScale="92500"/>
          </a:bodyPr>
          <a:lstStyle/>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rPr>
              <a:t>Maintenance commands are used to perform routine tasks such as checking the file system, updating system packages, and backing up data. Examples of maintenance commands in Linux include:</a:t>
            </a:r>
            <a:endParaRPr lang="en-IN" sz="1800" dirty="0">
              <a:effectLst/>
              <a:latin typeface="Times New Roman" panose="02020603050405020304" pitchFamily="18" charset="0"/>
              <a:ea typeface="Times New Roman" panose="02020603050405020304" pitchFamily="18" charset="0"/>
            </a:endParaRPr>
          </a:p>
          <a:p>
            <a:pPr lvl="1" indent="-342900" algn="just">
              <a:lnSpc>
                <a:spcPct val="115000"/>
              </a:lnSpc>
              <a:spcAft>
                <a:spcPts val="1000"/>
              </a:spcAft>
              <a:buSzPct val="10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fsck</a:t>
            </a:r>
            <a:r>
              <a:rPr lang="en-US" dirty="0">
                <a:effectLst/>
                <a:latin typeface="Times New Roman" panose="02020603050405020304" pitchFamily="18" charset="0"/>
                <a:ea typeface="Times New Roman" panose="02020603050405020304" pitchFamily="18" charset="0"/>
              </a:rPr>
              <a:t>' for checking and repairing file systems</a:t>
            </a:r>
            <a:endParaRPr lang="en-IN" dirty="0">
              <a:effectLst/>
              <a:latin typeface="Calibri" panose="020F0502020204030204" pitchFamily="34" charset="0"/>
              <a:ea typeface="Calibri" panose="020F0502020204030204" pitchFamily="34" charset="0"/>
            </a:endParaRPr>
          </a:p>
          <a:p>
            <a:pPr lvl="1" indent="-342900" algn="just">
              <a:lnSpc>
                <a:spcPct val="115000"/>
              </a:lnSpc>
              <a:spcAft>
                <a:spcPts val="1000"/>
              </a:spcAft>
              <a:buSzPct val="10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'apt-get update' and 'apt-get upgrade' for updating system packages</a:t>
            </a:r>
            <a:endParaRPr lang="en-IN" dirty="0">
              <a:effectLst/>
              <a:latin typeface="Calibri" panose="020F0502020204030204" pitchFamily="34" charset="0"/>
              <a:ea typeface="Calibri" panose="020F0502020204030204" pitchFamily="34" charset="0"/>
            </a:endParaRPr>
          </a:p>
          <a:p>
            <a:pPr lvl="1" indent="-342900" algn="just">
              <a:lnSpc>
                <a:spcPct val="115000"/>
              </a:lnSpc>
              <a:spcAft>
                <a:spcPts val="1000"/>
              </a:spcAft>
              <a:buSzPct val="10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rsync</a:t>
            </a:r>
            <a:r>
              <a:rPr lang="en-US" dirty="0">
                <a:effectLst/>
                <a:latin typeface="Times New Roman" panose="02020603050405020304" pitchFamily="18" charset="0"/>
                <a:ea typeface="Times New Roman" panose="02020603050405020304" pitchFamily="18" charset="0"/>
              </a:rPr>
              <a:t>' for backing up files and directories</a:t>
            </a:r>
            <a:endParaRPr lang="en-IN" dirty="0">
              <a:effectLst/>
              <a:latin typeface="Calibri" panose="020F0502020204030204" pitchFamily="34" charset="0"/>
              <a:ea typeface="Calibri" panose="020F0502020204030204" pitchFamily="34" charset="0"/>
            </a:endParaRPr>
          </a:p>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rPr>
              <a:t>System information commands in Linux are used to retrieve information about the hardware and software components of the system. Examples of system information commands in Linux include:</a:t>
            </a:r>
            <a:endParaRPr lang="en-IN" sz="1800" dirty="0">
              <a:effectLst/>
              <a:latin typeface="Calibri" panose="020F0502020204030204" pitchFamily="34" charset="0"/>
              <a:ea typeface="Calibri" panose="020F0502020204030204" pitchFamily="34" charset="0"/>
            </a:endParaRPr>
          </a:p>
          <a:p>
            <a:pPr lvl="1" indent="-342900" algn="just">
              <a:lnSpc>
                <a:spcPct val="115000"/>
              </a:lnSpc>
              <a:spcAft>
                <a:spcPts val="1000"/>
              </a:spcAft>
              <a:buSzPct val="10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uname</a:t>
            </a:r>
            <a:r>
              <a:rPr lang="en-US" dirty="0">
                <a:effectLst/>
                <a:latin typeface="Times New Roman" panose="02020603050405020304" pitchFamily="18" charset="0"/>
                <a:ea typeface="Times New Roman" panose="02020603050405020304" pitchFamily="18" charset="0"/>
              </a:rPr>
              <a:t>' for displaying system information such as the kernel version and machine hardware name</a:t>
            </a:r>
            <a:endParaRPr lang="en-IN" dirty="0">
              <a:effectLst/>
              <a:latin typeface="Calibri" panose="020F0502020204030204" pitchFamily="34" charset="0"/>
              <a:ea typeface="Calibri" panose="020F0502020204030204" pitchFamily="34" charset="0"/>
            </a:endParaRPr>
          </a:p>
          <a:p>
            <a:pPr lvl="1" indent="-342900" algn="just">
              <a:lnSpc>
                <a:spcPct val="115000"/>
              </a:lnSpc>
              <a:spcAft>
                <a:spcPts val="1000"/>
              </a:spcAft>
              <a:buSzPct val="10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lsb_release</a:t>
            </a:r>
            <a:r>
              <a:rPr lang="en-US" dirty="0">
                <a:effectLst/>
                <a:latin typeface="Times New Roman" panose="02020603050405020304" pitchFamily="18" charset="0"/>
                <a:ea typeface="Times New Roman" panose="02020603050405020304" pitchFamily="18" charset="0"/>
              </a:rPr>
              <a:t>' for displaying information about the Linux distribution</a:t>
            </a:r>
            <a:endParaRPr lang="en-IN" dirty="0">
              <a:effectLst/>
              <a:latin typeface="Calibri" panose="020F0502020204030204" pitchFamily="34" charset="0"/>
              <a:ea typeface="Calibri" panose="020F0502020204030204" pitchFamily="34" charset="0"/>
            </a:endParaRPr>
          </a:p>
          <a:p>
            <a:pPr lvl="1" indent="-342900" algn="just">
              <a:lnSpc>
                <a:spcPct val="115000"/>
              </a:lnSpc>
              <a:spcAft>
                <a:spcPts val="1000"/>
              </a:spcAft>
              <a:buSzPct val="100000"/>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t>
            </a:r>
            <a:r>
              <a:rPr lang="en-US" dirty="0" err="1">
                <a:effectLst/>
                <a:latin typeface="Times New Roman" panose="02020603050405020304" pitchFamily="18" charset="0"/>
                <a:ea typeface="Times New Roman" panose="02020603050405020304" pitchFamily="18" charset="0"/>
              </a:rPr>
              <a:t>lshw</a:t>
            </a:r>
            <a:r>
              <a:rPr lang="en-US" dirty="0">
                <a:effectLst/>
                <a:latin typeface="Times New Roman" panose="02020603050405020304" pitchFamily="18" charset="0"/>
                <a:ea typeface="Times New Roman" panose="02020603050405020304" pitchFamily="18" charset="0"/>
              </a:rPr>
              <a:t>' for displaying detailed information about the system's hardware components</a:t>
            </a:r>
            <a:endParaRPr lang="en-IN"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79499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B8CB-3B4E-0E69-81FC-978DC91DEC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Linux Download And Installation</a:t>
            </a:r>
          </a:p>
        </p:txBody>
      </p:sp>
      <p:sp>
        <p:nvSpPr>
          <p:cNvPr id="3" name="Content Placeholder 2">
            <a:extLst>
              <a:ext uri="{FF2B5EF4-FFF2-40B4-BE49-F238E27FC236}">
                <a16:creationId xmlns:a16="http://schemas.microsoft.com/office/drawing/2014/main" id="{CA8E1753-3A4C-770C-2421-A92B625F618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Virtual Machine used – Oracle Virtual Box version 6.0</a:t>
            </a:r>
          </a:p>
          <a:p>
            <a:pPr marL="0" indent="0">
              <a:buNone/>
            </a:pPr>
            <a:r>
              <a:rPr lang="en-US" dirty="0">
                <a:latin typeface="Times New Roman" panose="02020603050405020304" pitchFamily="18" charset="0"/>
                <a:cs typeface="Times New Roman" panose="02020603050405020304" pitchFamily="18" charset="0"/>
              </a:rPr>
              <a:t>     The Oracle VirtualBox is a platform that allows user to run multiple operating      	systems on the same hardware.</a:t>
            </a:r>
          </a:p>
          <a:p>
            <a:r>
              <a:rPr lang="en-US" dirty="0">
                <a:latin typeface="Times New Roman" panose="02020603050405020304" pitchFamily="18" charset="0"/>
                <a:cs typeface="Times New Roman" panose="02020603050405020304" pitchFamily="18" charset="0"/>
              </a:rPr>
              <a:t>Operating system used – Linux CentOS</a:t>
            </a:r>
          </a:p>
          <a:p>
            <a:pPr lvl="1">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installation program that Cent OS uses is known as Anaconda.</a:t>
            </a:r>
          </a:p>
          <a:p>
            <a:pPr lvl="1">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VDI is the recommended hard disk file type to use when creating your first 	Oracle virtual machine.  </a:t>
            </a:r>
          </a:p>
        </p:txBody>
      </p:sp>
    </p:spTree>
    <p:extLst>
      <p:ext uri="{BB962C8B-B14F-4D97-AF65-F5344CB8AC3E}">
        <p14:creationId xmlns:p14="http://schemas.microsoft.com/office/powerpoint/2010/main" val="68640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57E8-BD6A-A8EB-909F-571C0048AD37}"/>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rPr>
              <a:t>System Architecture and Commands:</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A42EAD3D-4D74-03F3-AC36-4D64B64DACF9}"/>
              </a:ext>
            </a:extLst>
          </p:cNvPr>
          <p:cNvSpPr>
            <a:spLocks noGrp="1"/>
          </p:cNvSpPr>
          <p:nvPr>
            <p:ph idx="1"/>
          </p:nvPr>
        </p:nvSpPr>
        <p:spPr>
          <a:xfrm>
            <a:off x="1104293" y="1511560"/>
            <a:ext cx="8946541" cy="4736840"/>
          </a:xfrm>
        </p:spPr>
        <p: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System architecture refers to the design of a computer system, including both hardware and software components.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Examples of system architecture-related commands in Unix-like systems include: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lscpu</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for displaying information about the system's processor and architecture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lshw</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for displaying information about the system's hardware components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dmidecode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for displaying information about the system's BIOS and hardware components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lsmod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for displaying information about loaded kernel modules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indent="-342900" algn="just">
              <a:lnSpc>
                <a:spcPct val="115000"/>
              </a:lnSpc>
              <a:spcAft>
                <a:spcPts val="10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ifconfig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for configuring network interfaces.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1284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229F-47E5-8D94-9793-A5C984461186}"/>
              </a:ext>
            </a:extLst>
          </p:cNvPr>
          <p:cNvSpPr>
            <a:spLocks noGrp="1"/>
          </p:cNvSpPr>
          <p:nvPr>
            <p:ph type="title"/>
          </p:nvPr>
        </p:nvSpPr>
        <p:spPr>
          <a:xfrm>
            <a:off x="1503950" y="2762052"/>
            <a:ext cx="9404723" cy="1131217"/>
          </a:xfrm>
        </p:spPr>
        <p:txBody>
          <a:bodyPr/>
          <a:lstStyle/>
          <a:p>
            <a:r>
              <a:rPr lang="en-US" dirty="0"/>
              <a:t>			</a:t>
            </a:r>
            <a:r>
              <a:rPr lang="en-US" dirty="0">
                <a:latin typeface="Times New Roman" panose="02020603050405020304" pitchFamily="18" charset="0"/>
                <a:cs typeface="Times New Roman" panose="02020603050405020304" pitchFamily="18" charset="0"/>
              </a:rPr>
              <a:t>	</a:t>
            </a:r>
            <a:r>
              <a:rPr lang="en-US" sz="54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56317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778D-91E9-A0CE-B146-ACE6C1C446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UNIX/LINUX</a:t>
            </a:r>
          </a:p>
        </p:txBody>
      </p:sp>
      <p:sp>
        <p:nvSpPr>
          <p:cNvPr id="3" name="Content Placeholder 2">
            <a:extLst>
              <a:ext uri="{FF2B5EF4-FFF2-40B4-BE49-F238E27FC236}">
                <a16:creationId xmlns:a16="http://schemas.microsoft.com/office/drawing/2014/main" id="{5CCAC301-203B-8576-16D9-8666DB0E90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Unix operating system was created more than 30 years ago by a group of researchers at AT&amp;T’s Bell Laboratories.</a:t>
            </a:r>
          </a:p>
          <a:p>
            <a:r>
              <a:rPr lang="en-US" dirty="0">
                <a:latin typeface="Times New Roman" panose="02020603050405020304" pitchFamily="18" charset="0"/>
                <a:cs typeface="Times New Roman" panose="02020603050405020304" pitchFamily="18" charset="0"/>
              </a:rPr>
              <a:t>During the three decades of constant development that have followed, Unix has found a home in many places, from the mainframe to home computers to the smallest of the embedded devices.</a:t>
            </a:r>
          </a:p>
          <a:p>
            <a:r>
              <a:rPr lang="en-US" dirty="0">
                <a:latin typeface="Times New Roman" panose="02020603050405020304" pitchFamily="18" charset="0"/>
                <a:cs typeface="Times New Roman" panose="02020603050405020304" pitchFamily="18" charset="0"/>
              </a:rPr>
              <a:t>Linux was first developed by Linux Torvalds in 1991.</a:t>
            </a:r>
          </a:p>
          <a:p>
            <a:r>
              <a:rPr lang="en-US" dirty="0">
                <a:latin typeface="Times New Roman" panose="02020603050405020304" pitchFamily="18" charset="0"/>
                <a:cs typeface="Times New Roman" panose="02020603050405020304" pitchFamily="18" charset="0"/>
              </a:rPr>
              <a:t>No one owns Linux since it is open source and it is built as an mutual effort by those who are involved in Linux community.</a:t>
            </a:r>
          </a:p>
        </p:txBody>
      </p:sp>
    </p:spTree>
    <p:extLst>
      <p:ext uri="{BB962C8B-B14F-4D97-AF65-F5344CB8AC3E}">
        <p14:creationId xmlns:p14="http://schemas.microsoft.com/office/powerpoint/2010/main" val="312192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B365-ADCF-E054-DFAD-2C23E5515B8E}"/>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INTRODUCTION TO LINUX FILE SYSTEM</a:t>
            </a:r>
          </a:p>
        </p:txBody>
      </p:sp>
      <p:sp>
        <p:nvSpPr>
          <p:cNvPr id="3" name="Content Placeholder 2">
            <a:extLst>
              <a:ext uri="{FF2B5EF4-FFF2-40B4-BE49-F238E27FC236}">
                <a16:creationId xmlns:a16="http://schemas.microsoft.com/office/drawing/2014/main" id="{868DF883-AED5-8336-68C2-B597038135FF}"/>
              </a:ext>
            </a:extLst>
          </p:cNvPr>
          <p:cNvSpPr>
            <a:spLocks noGrp="1"/>
          </p:cNvSpPr>
          <p:nvPr>
            <p:ph idx="1"/>
          </p:nvPr>
        </p:nvSpPr>
        <p:spPr>
          <a:xfrm>
            <a:off x="1103312" y="1853248"/>
            <a:ext cx="8946541" cy="4395151"/>
          </a:xfrm>
        </p:spPr>
        <p:txBody>
          <a:bodyPr>
            <a:normAutofit/>
          </a:bodyPr>
          <a:lstStyle/>
          <a:p>
            <a:r>
              <a:rPr lang="en-US" b="1" dirty="0">
                <a:latin typeface="Times New Roman" panose="02020603050405020304" pitchFamily="18" charset="0"/>
                <a:cs typeface="Times New Roman" panose="02020603050405020304" pitchFamily="18" charset="0"/>
              </a:rPr>
              <a:t>LINUX FILE SYTEM</a:t>
            </a:r>
          </a:p>
          <a:p>
            <a:r>
              <a:rPr lang="en-US" dirty="0">
                <a:latin typeface="Times New Roman" panose="02020603050405020304" pitchFamily="18" charset="0"/>
                <a:cs typeface="Times New Roman" panose="02020603050405020304" pitchFamily="18" charset="0"/>
              </a:rPr>
              <a:t>OS store data on disk drives using a structure called a filesystem, consisting of files, directories, and the information needed to access and locate them.</a:t>
            </a:r>
          </a:p>
          <a:p>
            <a:r>
              <a:rPr lang="en-US" dirty="0">
                <a:latin typeface="Times New Roman" panose="02020603050405020304" pitchFamily="18" charset="0"/>
                <a:cs typeface="Times New Roman" panose="02020603050405020304" pitchFamily="18" charset="0"/>
              </a:rPr>
              <a:t>There are many different types of filesystems. In general, improvements have been made to filesystems with new release of operating systems, and each new filesystem has been given a different name.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 ext3, ext4, XFS etc.,</a:t>
            </a:r>
          </a:p>
          <a:p>
            <a:r>
              <a:rPr lang="en-US" dirty="0">
                <a:latin typeface="Times New Roman" panose="02020603050405020304" pitchFamily="18" charset="0"/>
                <a:cs typeface="Times New Roman" panose="02020603050405020304" pitchFamily="18" charset="0"/>
              </a:rPr>
              <a:t>Linux filesystems store information in a hierarchy of directories and files.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76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1108-A680-5BD4-B6D9-4F76EC35818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FILE SYSTEM STRUCTURE AND DESCRIPTION</a:t>
            </a:r>
          </a:p>
        </p:txBody>
      </p:sp>
      <p:sp>
        <p:nvSpPr>
          <p:cNvPr id="9" name="Content Placeholder 8">
            <a:extLst>
              <a:ext uri="{FF2B5EF4-FFF2-40B4-BE49-F238E27FC236}">
                <a16:creationId xmlns:a16="http://schemas.microsoft.com/office/drawing/2014/main" id="{A0E71EB5-77E0-4C99-AF77-1A11E2E74155}"/>
              </a:ext>
            </a:extLst>
          </p:cNvPr>
          <p:cNvSpPr>
            <a:spLocks noGrp="1"/>
          </p:cNvSpPr>
          <p:nvPr>
            <p:ph idx="1"/>
          </p:nvPr>
        </p:nvSpPr>
        <p:spPr>
          <a:xfrm>
            <a:off x="1103312" y="1203158"/>
            <a:ext cx="8946541" cy="5045241"/>
          </a:xfrm>
        </p:spPr>
        <p:txBody>
          <a:bodyPr/>
          <a:lstStyle/>
          <a:p>
            <a:r>
              <a:rPr lang="en-US" dirty="0">
                <a:latin typeface="Times New Roman" panose="02020603050405020304" pitchFamily="18" charset="0"/>
                <a:cs typeface="Times New Roman" panose="02020603050405020304" pitchFamily="18" charset="0"/>
              </a:rPr>
              <a:t>/root			  root user home directory. It is not same as /</a:t>
            </a:r>
          </a:p>
          <a:p>
            <a:r>
              <a:rPr lang="en-US" dirty="0">
                <a:latin typeface="Times New Roman" panose="02020603050405020304" pitchFamily="18" charset="0"/>
                <a:cs typeface="Times New Roman" panose="02020603050405020304" pitchFamily="18" charset="0"/>
              </a:rPr>
              <a:t>/dev			  System devices(e.g. disk, </a:t>
            </a:r>
            <a:r>
              <a:rPr lang="en-US" dirty="0" err="1">
                <a:latin typeface="Times New Roman" panose="02020603050405020304" pitchFamily="18" charset="0"/>
                <a:cs typeface="Times New Roman" panose="02020603050405020304" pitchFamily="18" charset="0"/>
              </a:rPr>
              <a:t>cdrom</a:t>
            </a:r>
            <a:r>
              <a:rPr lang="en-US" dirty="0">
                <a:latin typeface="Times New Roman" panose="02020603050405020304" pitchFamily="18" charset="0"/>
                <a:cs typeface="Times New Roman" panose="02020603050405020304" pitchFamily="18" charset="0"/>
              </a:rPr>
              <a:t>, speakers etc.,.</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Configuration files</a:t>
            </a:r>
          </a:p>
          <a:p>
            <a:r>
              <a:rPr lang="en-US" dirty="0">
                <a:latin typeface="Times New Roman" panose="02020603050405020304" pitchFamily="18" charset="0"/>
                <a:cs typeface="Times New Roman" panose="02020603050405020304" pitchFamily="18" charset="0"/>
              </a:rPr>
              <a:t>/bin -&gt;/user/bin  Everyday user commands</a:t>
            </a:r>
          </a:p>
          <a:p>
            <a:r>
              <a:rPr lang="en-US" dirty="0">
                <a:latin typeface="Times New Roman" panose="02020603050405020304" pitchFamily="18" charset="0"/>
                <a:cs typeface="Times New Roman" panose="02020603050405020304" pitchFamily="18" charset="0"/>
              </a:rPr>
              <a:t>/lib-&gt;</a:t>
            </a:r>
            <a:r>
              <a:rPr lang="en-US" dirty="0" err="1">
                <a:latin typeface="Times New Roman" panose="02020603050405020304" pitchFamily="18" charset="0"/>
                <a:cs typeface="Times New Roman" panose="02020603050405020304" pitchFamily="18" charset="0"/>
              </a:rPr>
              <a:t>usr</a:t>
            </a:r>
            <a:r>
              <a:rPr lang="en-US" dirty="0">
                <a:latin typeface="Times New Roman" panose="02020603050405020304" pitchFamily="18" charset="0"/>
                <a:cs typeface="Times New Roman" panose="02020603050405020304" pitchFamily="18" charset="0"/>
              </a:rPr>
              <a:t>/lib	   C Programming library files needed by commands 								   and apps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tmp</a:t>
            </a:r>
            <a:r>
              <a:rPr lang="en-US" dirty="0">
                <a:latin typeface="Times New Roman" panose="02020603050405020304" pitchFamily="18" charset="0"/>
                <a:cs typeface="Times New Roman" panose="02020603050405020304" pitchFamily="18" charset="0"/>
              </a:rPr>
              <a:t>		 	   Directory for temporary files</a:t>
            </a:r>
          </a:p>
          <a:p>
            <a:r>
              <a:rPr lang="en-US" dirty="0">
                <a:latin typeface="Times New Roman" panose="02020603050405020304" pitchFamily="18" charset="0"/>
                <a:cs typeface="Times New Roman" panose="02020603050405020304" pitchFamily="18" charset="0"/>
              </a:rPr>
              <a:t>/home		   Directory for User</a:t>
            </a:r>
          </a:p>
          <a:p>
            <a:endParaRPr lang="en-US" dirty="0"/>
          </a:p>
        </p:txBody>
      </p:sp>
      <p:pic>
        <p:nvPicPr>
          <p:cNvPr id="10" name="Content Placeholder 4">
            <a:extLst>
              <a:ext uri="{FF2B5EF4-FFF2-40B4-BE49-F238E27FC236}">
                <a16:creationId xmlns:a16="http://schemas.microsoft.com/office/drawing/2014/main" id="{D0F7D558-EC3B-3DB0-DFC7-AB04A31D42FE}"/>
              </a:ext>
            </a:extLst>
          </p:cNvPr>
          <p:cNvPicPr>
            <a:picLocks noChangeAspect="1"/>
          </p:cNvPicPr>
          <p:nvPr/>
        </p:nvPicPr>
        <p:blipFill>
          <a:blip r:embed="rId2"/>
          <a:stretch>
            <a:fillRect/>
          </a:stretch>
        </p:blipFill>
        <p:spPr>
          <a:xfrm>
            <a:off x="5859304" y="4088507"/>
            <a:ext cx="6241321" cy="2576244"/>
          </a:xfrm>
          <a:prstGeom prst="rect">
            <a:avLst/>
          </a:prstGeom>
        </p:spPr>
      </p:pic>
    </p:spTree>
    <p:extLst>
      <p:ext uri="{BB962C8B-B14F-4D97-AF65-F5344CB8AC3E}">
        <p14:creationId xmlns:p14="http://schemas.microsoft.com/office/powerpoint/2010/main" val="186954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AF25-771B-B2CC-C44B-0C4F3E5651E9}"/>
              </a:ext>
            </a:extLst>
          </p:cNvPr>
          <p:cNvSpPr>
            <a:spLocks noGrp="1"/>
          </p:cNvSpPr>
          <p:nvPr>
            <p:ph type="title"/>
          </p:nvPr>
        </p:nvSpPr>
        <p:spPr>
          <a:xfrm>
            <a:off x="646111" y="452718"/>
            <a:ext cx="9404723" cy="980156"/>
          </a:xfrm>
        </p:spPr>
        <p:txBody>
          <a:bodyPr/>
          <a:lstStyle/>
          <a:p>
            <a:r>
              <a:rPr lang="en-US" sz="3600" dirty="0">
                <a:latin typeface="Times New Roman" panose="02020603050405020304" pitchFamily="18" charset="0"/>
                <a:cs typeface="Times New Roman" panose="02020603050405020304" pitchFamily="18" charset="0"/>
              </a:rPr>
              <a:t>FILE SYSTEM NAVAGATION COMMANDS</a:t>
            </a:r>
          </a:p>
        </p:txBody>
      </p:sp>
      <p:sp>
        <p:nvSpPr>
          <p:cNvPr id="6" name="Content Placeholder 5">
            <a:extLst>
              <a:ext uri="{FF2B5EF4-FFF2-40B4-BE49-F238E27FC236}">
                <a16:creationId xmlns:a16="http://schemas.microsoft.com/office/drawing/2014/main" id="{1354AE6E-A14F-B9F1-94EB-36F999BF3056}"/>
              </a:ext>
            </a:extLst>
          </p:cNvPr>
          <p:cNvSpPr>
            <a:spLocks noGrp="1"/>
          </p:cNvSpPr>
          <p:nvPr>
            <p:ph idx="1"/>
          </p:nvPr>
        </p:nvSpPr>
        <p:spPr>
          <a:xfrm>
            <a:off x="1103312" y="1329180"/>
            <a:ext cx="8946541" cy="4919220"/>
          </a:xfrm>
        </p:spPr>
        <p:txBody>
          <a:bodyPr/>
          <a:lstStyle/>
          <a:p>
            <a:r>
              <a:rPr lang="en-US" b="1" dirty="0">
                <a:latin typeface="Times New Roman" panose="02020603050405020304" pitchFamily="18" charset="0"/>
                <a:cs typeface="Times New Roman" panose="02020603050405020304" pitchFamily="18" charset="0"/>
              </a:rPr>
              <a:t>NAVAGATION FILE SYSTEM</a:t>
            </a:r>
          </a:p>
          <a:p>
            <a:r>
              <a:rPr lang="en-US" dirty="0">
                <a:latin typeface="Times New Roman" panose="02020603050405020304" pitchFamily="18" charset="0"/>
                <a:cs typeface="Times New Roman" panose="02020603050405020304" pitchFamily="18" charset="0"/>
              </a:rPr>
              <a:t> When navigating a UNIX filesystem, there are a few important commands.</a:t>
            </a:r>
          </a:p>
          <a:p>
            <a:pPr marL="0" indent="0">
              <a:buNone/>
            </a:pPr>
            <a:r>
              <a:rPr lang="en-US" dirty="0">
                <a:latin typeface="Times New Roman" panose="02020603050405020304" pitchFamily="18" charset="0"/>
                <a:cs typeface="Times New Roman" panose="02020603050405020304" pitchFamily="18" charset="0"/>
              </a:rPr>
              <a:t>      “cd”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pwd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“ls”</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“cd” stands for change directory. It is the primary command for moving you around the filesystem.</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pwd</a:t>
            </a:r>
            <a:r>
              <a:rPr lang="en-US" dirty="0">
                <a:latin typeface="Times New Roman" panose="02020603050405020304" pitchFamily="18" charset="0"/>
                <a:cs typeface="Times New Roman" panose="02020603050405020304" pitchFamily="18" charset="0"/>
              </a:rPr>
              <a:t>” stands for print working directory.  It tells you where your current location is.</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“ls” stands for list. It lists all the directories/files within current working directory.</a:t>
            </a:r>
          </a:p>
        </p:txBody>
      </p:sp>
    </p:spTree>
    <p:extLst>
      <p:ext uri="{BB962C8B-B14F-4D97-AF65-F5344CB8AC3E}">
        <p14:creationId xmlns:p14="http://schemas.microsoft.com/office/powerpoint/2010/main" val="87054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13BB-F22E-6299-7FD7-3B39C8D1332D}"/>
              </a:ext>
            </a:extLst>
          </p:cNvPr>
          <p:cNvSpPr>
            <a:spLocks noGrp="1"/>
          </p:cNvSpPr>
          <p:nvPr>
            <p:ph type="title"/>
          </p:nvPr>
        </p:nvSpPr>
        <p:spPr>
          <a:xfrm>
            <a:off x="646111" y="452718"/>
            <a:ext cx="9404723" cy="1007114"/>
          </a:xfrm>
        </p:spPr>
        <p:txBody>
          <a:bodyPr/>
          <a:lstStyle/>
          <a:p>
            <a:r>
              <a:rPr lang="en-US" dirty="0">
                <a:latin typeface="Times New Roman" panose="02020603050405020304" pitchFamily="18" charset="0"/>
                <a:cs typeface="Times New Roman" panose="02020603050405020304" pitchFamily="18" charset="0"/>
              </a:rPr>
              <a:t>FILE SYSTEM PATHS</a:t>
            </a:r>
          </a:p>
        </p:txBody>
      </p:sp>
      <p:sp>
        <p:nvSpPr>
          <p:cNvPr id="3" name="Content Placeholder 2">
            <a:extLst>
              <a:ext uri="{FF2B5EF4-FFF2-40B4-BE49-F238E27FC236}">
                <a16:creationId xmlns:a16="http://schemas.microsoft.com/office/drawing/2014/main" id="{C147D029-7053-938D-F408-0117F7F10DD6}"/>
              </a:ext>
            </a:extLst>
          </p:cNvPr>
          <p:cNvSpPr>
            <a:spLocks noGrp="1"/>
          </p:cNvSpPr>
          <p:nvPr>
            <p:ph idx="1"/>
          </p:nvPr>
        </p:nvSpPr>
        <p:spPr>
          <a:xfrm>
            <a:off x="1103312" y="1459832"/>
            <a:ext cx="8946541" cy="4788567"/>
          </a:xfrm>
        </p:spPr>
        <p:txBody>
          <a:bodyPr/>
          <a:lstStyle/>
          <a:p>
            <a:r>
              <a:rPr lang="en-US" dirty="0">
                <a:latin typeface="Times New Roman" panose="02020603050405020304" pitchFamily="18" charset="0"/>
                <a:cs typeface="Times New Roman" panose="02020603050405020304" pitchFamily="18" charset="0"/>
              </a:rPr>
              <a:t>FILE SYSTEM PATHS</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two paths to navigate to a filesystem</a:t>
            </a:r>
          </a:p>
          <a:p>
            <a:pPr lvl="1">
              <a:buSzPct val="1500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Absolute Path</a:t>
            </a:r>
          </a:p>
          <a:p>
            <a:pPr lvl="1">
              <a:buSzPct val="15000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Realtive</a:t>
            </a:r>
            <a:r>
              <a:rPr lang="en-US" dirty="0">
                <a:latin typeface="Times New Roman" panose="02020603050405020304" pitchFamily="18" charset="0"/>
                <a:cs typeface="Times New Roman" panose="02020603050405020304" pitchFamily="18" charset="0"/>
              </a:rPr>
              <a:t> Path</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absolute path always begins with a “/”. This indicates that the path starts at the root directory.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 cd/var/log</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Relative path does not begin with a “/”. It identifies a location relative to your current position.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 cd var</a:t>
            </a:r>
          </a:p>
          <a:p>
            <a:pPr>
              <a:buSzPct val="150000"/>
              <a:buFont typeface="Arial" panose="020B0604020202020204" pitchFamily="34" charset="0"/>
              <a:buChar char="•"/>
            </a:pPr>
            <a:endParaRPr lang="en-US" dirty="0"/>
          </a:p>
          <a:p>
            <a:pPr marL="0" indent="0">
              <a:buSzPct val="150000"/>
              <a:buNone/>
            </a:pPr>
            <a:endParaRPr lang="en-US" dirty="0"/>
          </a:p>
        </p:txBody>
      </p:sp>
    </p:spTree>
    <p:extLst>
      <p:ext uri="{BB962C8B-B14F-4D97-AF65-F5344CB8AC3E}">
        <p14:creationId xmlns:p14="http://schemas.microsoft.com/office/powerpoint/2010/main" val="32661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FB62-26C0-C1CF-8CEE-7A54AF9D5433}"/>
              </a:ext>
            </a:extLst>
          </p:cNvPr>
          <p:cNvSpPr>
            <a:spLocks noGrp="1"/>
          </p:cNvSpPr>
          <p:nvPr>
            <p:ph type="title"/>
          </p:nvPr>
        </p:nvSpPr>
        <p:spPr>
          <a:xfrm>
            <a:off x="646111" y="452718"/>
            <a:ext cx="11401345" cy="5966936"/>
          </a:xfrm>
        </p:spPr>
        <p:txBody>
          <a:bodyPr/>
          <a:lstStyle/>
          <a:p>
            <a:r>
              <a:rPr lang="en-US" sz="2800" dirty="0">
                <a:latin typeface="Times New Roman" panose="02020603050405020304" pitchFamily="18" charset="0"/>
                <a:cs typeface="Times New Roman" panose="02020603050405020304" pitchFamily="18" charset="0"/>
              </a:rPr>
              <a:t>DIRECTORY LISTING ATTRIBUTES</a:t>
            </a:r>
            <a:br>
              <a:rPr lang="en-US" dirty="0"/>
            </a:br>
            <a:br>
              <a:rPr lang="en-US" dirty="0"/>
            </a:br>
            <a:br>
              <a:rPr lang="en-US" dirty="0"/>
            </a:br>
            <a:br>
              <a:rPr lang="en-US" dirty="0"/>
            </a:br>
            <a:br>
              <a:rPr lang="en-US" dirty="0"/>
            </a:br>
            <a:r>
              <a:rPr lang="en-US" sz="2800" dirty="0">
                <a:latin typeface="Times New Roman" panose="02020603050405020304" pitchFamily="18" charset="0"/>
                <a:cs typeface="Times New Roman" panose="02020603050405020304" pitchFamily="18" charset="0"/>
              </a:rPr>
              <a:t>LINUX FILE TYPES</a:t>
            </a:r>
            <a:r>
              <a:rPr lang="en-US" sz="2800" dirty="0"/>
              <a:t>	       			</a:t>
            </a:r>
            <a:r>
              <a:rPr lang="en-US" sz="2800" dirty="0">
                <a:latin typeface="Times New Roman" panose="02020603050405020304" pitchFamily="18" charset="0"/>
                <a:cs typeface="Times New Roman" panose="02020603050405020304" pitchFamily="18" charset="0"/>
              </a:rPr>
              <a:t>	CREATING FILES &amp; DIRECTORIES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5E4217A9-9D58-3F9C-D961-D2A069B62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36" y="1460607"/>
            <a:ext cx="7641567" cy="1399160"/>
          </a:xfrm>
        </p:spPr>
      </p:pic>
      <p:pic>
        <p:nvPicPr>
          <p:cNvPr id="13" name="Picture 12">
            <a:extLst>
              <a:ext uri="{FF2B5EF4-FFF2-40B4-BE49-F238E27FC236}">
                <a16:creationId xmlns:a16="http://schemas.microsoft.com/office/drawing/2014/main" id="{824F685A-B3F1-31A3-4BAE-5BBE36D967C6}"/>
              </a:ext>
            </a:extLst>
          </p:cNvPr>
          <p:cNvPicPr>
            <a:picLocks noChangeAspect="1"/>
          </p:cNvPicPr>
          <p:nvPr/>
        </p:nvPicPr>
        <p:blipFill>
          <a:blip r:embed="rId3"/>
          <a:stretch>
            <a:fillRect/>
          </a:stretch>
        </p:blipFill>
        <p:spPr>
          <a:xfrm>
            <a:off x="885227" y="3998234"/>
            <a:ext cx="4107536" cy="2491956"/>
          </a:xfrm>
          <a:prstGeom prst="rect">
            <a:avLst/>
          </a:prstGeom>
        </p:spPr>
      </p:pic>
      <p:pic>
        <p:nvPicPr>
          <p:cNvPr id="17" name="Picture 16">
            <a:extLst>
              <a:ext uri="{FF2B5EF4-FFF2-40B4-BE49-F238E27FC236}">
                <a16:creationId xmlns:a16="http://schemas.microsoft.com/office/drawing/2014/main" id="{41CFAD78-4703-67A6-98C5-61F12D879D7D}"/>
              </a:ext>
            </a:extLst>
          </p:cNvPr>
          <p:cNvPicPr>
            <a:picLocks noChangeAspect="1"/>
          </p:cNvPicPr>
          <p:nvPr/>
        </p:nvPicPr>
        <p:blipFill>
          <a:blip r:embed="rId4"/>
          <a:stretch>
            <a:fillRect/>
          </a:stretch>
        </p:blipFill>
        <p:spPr>
          <a:xfrm>
            <a:off x="6862713" y="4108278"/>
            <a:ext cx="2545238" cy="2381911"/>
          </a:xfrm>
          <a:prstGeom prst="rect">
            <a:avLst/>
          </a:prstGeom>
        </p:spPr>
      </p:pic>
    </p:spTree>
    <p:extLst>
      <p:ext uri="{BB962C8B-B14F-4D97-AF65-F5344CB8AC3E}">
        <p14:creationId xmlns:p14="http://schemas.microsoft.com/office/powerpoint/2010/main" val="42505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648F-45BD-AEF1-B371-99CE56D56DA5}"/>
              </a:ext>
            </a:extLst>
          </p:cNvPr>
          <p:cNvSpPr>
            <a:spLocks noGrp="1"/>
          </p:cNvSpPr>
          <p:nvPr>
            <p:ph type="title"/>
          </p:nvPr>
        </p:nvSpPr>
        <p:spPr>
          <a:xfrm>
            <a:off x="646111" y="452718"/>
            <a:ext cx="9404723" cy="6183752"/>
          </a:xfrm>
        </p:spPr>
        <p:txBody>
          <a:bodyPr/>
          <a:lstStyle/>
          <a:p>
            <a:r>
              <a:rPr lang="en-US" dirty="0">
                <a:latin typeface="Times New Roman" panose="02020603050405020304" pitchFamily="18" charset="0"/>
                <a:cs typeface="Times New Roman" panose="02020603050405020304" pitchFamily="18" charset="0"/>
              </a:rPr>
              <a:t>Find And Locate command</a:t>
            </a:r>
          </a:p>
        </p:txBody>
      </p:sp>
      <p:sp>
        <p:nvSpPr>
          <p:cNvPr id="8" name="Content Placeholder 7">
            <a:extLst>
              <a:ext uri="{FF2B5EF4-FFF2-40B4-BE49-F238E27FC236}">
                <a16:creationId xmlns:a16="http://schemas.microsoft.com/office/drawing/2014/main" id="{A38FEDA3-1EE9-CAFF-AB9F-8EED3B368007}"/>
              </a:ext>
            </a:extLst>
          </p:cNvPr>
          <p:cNvSpPr>
            <a:spLocks noGrp="1"/>
          </p:cNvSpPr>
          <p:nvPr>
            <p:ph idx="1"/>
          </p:nvPr>
        </p:nvSpPr>
        <p:spPr>
          <a:xfrm>
            <a:off x="875201" y="1828800"/>
            <a:ext cx="8946541" cy="3813534"/>
          </a:xfrm>
        </p:spPr>
        <p:txBody>
          <a:bodyPr/>
          <a:lstStyle/>
          <a:p>
            <a:r>
              <a:rPr lang="en-US" b="1" dirty="0">
                <a:latin typeface="Times New Roman" panose="02020603050405020304" pitchFamily="18" charset="0"/>
                <a:cs typeface="Times New Roman" panose="02020603050405020304" pitchFamily="18" charset="0"/>
              </a:rPr>
              <a:t>Difference between find and locate</a:t>
            </a:r>
          </a:p>
          <a:p>
            <a:pPr>
              <a:buSzPct val="1500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Locate </a:t>
            </a:r>
            <a:r>
              <a:rPr lang="en-US" dirty="0">
                <a:latin typeface="Times New Roman" panose="02020603050405020304" pitchFamily="18" charset="0"/>
                <a:cs typeface="Times New Roman" panose="02020603050405020304" pitchFamily="18" charset="0"/>
              </a:rPr>
              <a:t>uses a prebuilt database, which should be regularly updated, while </a:t>
            </a:r>
            <a:r>
              <a:rPr lang="en-US" b="1" dirty="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iterates over a filesystem to locate files. Thus, locate is much faster than find, but can be inaccurate if the database (can be seen as a cache) is not updated.</a:t>
            </a:r>
          </a:p>
          <a:p>
            <a:pPr>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update locate database run </a:t>
            </a:r>
            <a:r>
              <a:rPr lang="en-US" b="1" dirty="0">
                <a:latin typeface="Times New Roman" panose="02020603050405020304" pitchFamily="18" charset="0"/>
                <a:cs typeface="Times New Roman" panose="02020603050405020304" pitchFamily="18" charset="0"/>
              </a:rPr>
              <a:t>updated.</a:t>
            </a:r>
          </a:p>
          <a:p>
            <a:pPr marL="0" indent="0">
              <a:buSzPct val="150000"/>
              <a:buNone/>
            </a:pPr>
            <a:endParaRPr lang="en-US" b="1" dirty="0">
              <a:latin typeface="Times New Roman" panose="02020603050405020304" pitchFamily="18" charset="0"/>
              <a:cs typeface="Times New Roman" panose="02020603050405020304" pitchFamily="18" charset="0"/>
            </a:endParaRPr>
          </a:p>
          <a:p>
            <a:pPr>
              <a:buSzPct val="150000"/>
              <a:buFont typeface="Arial" panose="020B0604020202020204" pitchFamily="34" charset="0"/>
              <a:buChar char="•"/>
            </a:pPr>
            <a:endParaRPr lang="en-US" b="1" dirty="0"/>
          </a:p>
        </p:txBody>
      </p:sp>
    </p:spTree>
    <p:extLst>
      <p:ext uri="{BB962C8B-B14F-4D97-AF65-F5344CB8AC3E}">
        <p14:creationId xmlns:p14="http://schemas.microsoft.com/office/powerpoint/2010/main" val="2108559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177</TotalTime>
  <Words>1766</Words>
  <Application>Microsoft Office PowerPoint</Application>
  <PresentationFormat>Widescreen</PresentationFormat>
  <Paragraphs>141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Symbol</vt:lpstr>
      <vt:lpstr>Times New Roman</vt:lpstr>
      <vt:lpstr>Wingdings</vt:lpstr>
      <vt:lpstr>Wingdings 3</vt:lpstr>
      <vt:lpstr>Ion</vt:lpstr>
      <vt:lpstr>Linux File System</vt:lpstr>
      <vt:lpstr>Linux Download And Installation</vt:lpstr>
      <vt:lpstr>INTRODUCTION TO UNIX/LINUX</vt:lpstr>
      <vt:lpstr>INTRODUCTION TO LINUX FILE SYSTEM</vt:lpstr>
      <vt:lpstr>FILE SYSTEM STRUCTURE AND DESCRIPTION</vt:lpstr>
      <vt:lpstr>FILE SYSTEM NAVAGATION COMMANDS</vt:lpstr>
      <vt:lpstr>FILE SYSTEM PATHS</vt:lpstr>
      <vt:lpstr>DIRECTORY LISTING ATTRIBUTES     LINUX FILE TYPES            CREATING FILES &amp; DIRECTORIES  </vt:lpstr>
      <vt:lpstr>Find And Locate command</vt:lpstr>
      <vt:lpstr>SOFT AND HARD LINKS</vt:lpstr>
      <vt:lpstr>WILDCARDS</vt:lpstr>
      <vt:lpstr>Command Prompts and Getting Prompts Back</vt:lpstr>
      <vt:lpstr>Linux Command Line</vt:lpstr>
      <vt:lpstr>Help Command and Pipes: </vt:lpstr>
      <vt:lpstr>File Commands and Filters: </vt:lpstr>
      <vt:lpstr>Text and Grep Command:</vt:lpstr>
      <vt:lpstr>File Comparison and Splitting: </vt:lpstr>
      <vt:lpstr>Utility Commands and User Management:     Process Management and System Monitoring:     </vt:lpstr>
      <vt:lpstr>Maintenance  Commands and System Information:</vt:lpstr>
      <vt:lpstr>System Architecture and Commands: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File System</dc:title>
  <dc:creator>AISHWARYA</dc:creator>
  <cp:lastModifiedBy>Devaki Prabhu</cp:lastModifiedBy>
  <cp:revision>3</cp:revision>
  <dcterms:created xsi:type="dcterms:W3CDTF">2023-01-29T06:10:29Z</dcterms:created>
  <dcterms:modified xsi:type="dcterms:W3CDTF">2023-01-30T08:53:58Z</dcterms:modified>
</cp:coreProperties>
</file>