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2"/>
  </p:notesMasterIdLst>
  <p:sldIdLst>
    <p:sldId id="290" r:id="rId2"/>
    <p:sldId id="256" r:id="rId3"/>
    <p:sldId id="258" r:id="rId4"/>
    <p:sldId id="257" r:id="rId5"/>
    <p:sldId id="299" r:id="rId6"/>
    <p:sldId id="310" r:id="rId7"/>
    <p:sldId id="307" r:id="rId8"/>
    <p:sldId id="311" r:id="rId9"/>
    <p:sldId id="312" r:id="rId10"/>
    <p:sldId id="313" r:id="rId11"/>
    <p:sldId id="260" r:id="rId12"/>
    <p:sldId id="261" r:id="rId13"/>
    <p:sldId id="306" r:id="rId14"/>
    <p:sldId id="305" r:id="rId15"/>
    <p:sldId id="294" r:id="rId16"/>
    <p:sldId id="300" r:id="rId17"/>
    <p:sldId id="301" r:id="rId18"/>
    <p:sldId id="302" r:id="rId19"/>
    <p:sldId id="293" r:id="rId20"/>
    <p:sldId id="280" r:id="rId21"/>
  </p:sldIdLst>
  <p:sldSz cx="9144000" cy="5143500" type="screen16x9"/>
  <p:notesSz cx="6858000" cy="9144000"/>
  <p:embeddedFontLst>
    <p:embeddedFont>
      <p:font typeface="Arial Rounded MT Bold" panose="020F0704030504030204" pitchFamily="34" charset="0"/>
      <p:regular r:id="rId23"/>
    </p:embeddedFont>
    <p:embeddedFont>
      <p:font typeface="Book Antiqua" panose="02040602050305030304" pitchFamily="18" charset="0"/>
      <p:regular r:id="rId24"/>
      <p:bold r:id="rId25"/>
      <p:italic r:id="rId26"/>
      <p:boldItalic r:id="rId27"/>
    </p:embeddedFont>
    <p:embeddedFont>
      <p:font typeface="Roboto Slab" pitchFamily="2" charset="0"/>
      <p:regular r:id="rId28"/>
      <p:bold r:id="rId29"/>
    </p:embeddedFont>
    <p:embeddedFont>
      <p:font typeface="Source Sans Pro" panose="020B0503030403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snapToGrid="0">
      <p:cViewPr varScale="1">
        <p:scale>
          <a:sx n="90" d="100"/>
          <a:sy n="90" d="100"/>
        </p:scale>
        <p:origin x="6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abf1dbd179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abf1dbd179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926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84fc56d062_1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84fc56d062_1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3683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850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816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4829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61784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4" name="Title 1">
            <a:extLst>
              <a:ext uri="{FF2B5EF4-FFF2-40B4-BE49-F238E27FC236}">
                <a16:creationId xmlns:a16="http://schemas.microsoft.com/office/drawing/2014/main" id="{73767D69-707E-77CD-7A29-1C7384117F16}"/>
              </a:ext>
            </a:extLst>
          </p:cNvPr>
          <p:cNvSpPr>
            <a:spLocks noGrp="1"/>
          </p:cNvSpPr>
          <p:nvPr/>
        </p:nvSpPr>
        <p:spPr>
          <a:xfrm>
            <a:off x="114300" y="1905363"/>
            <a:ext cx="11658600" cy="115654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br>
              <a:rPr lang="en-US" sz="3200" dirty="0"/>
            </a:br>
            <a:endParaRPr lang="en-US" sz="3200" dirty="0"/>
          </a:p>
        </p:txBody>
      </p:sp>
      <p:sp>
        <p:nvSpPr>
          <p:cNvPr id="7" name="Title 1">
            <a:extLst>
              <a:ext uri="{FF2B5EF4-FFF2-40B4-BE49-F238E27FC236}">
                <a16:creationId xmlns:a16="http://schemas.microsoft.com/office/drawing/2014/main" id="{52872441-4C5A-95A8-DA7E-11C232D87E6D}"/>
              </a:ext>
            </a:extLst>
          </p:cNvPr>
          <p:cNvSpPr txBox="1">
            <a:spLocks/>
          </p:cNvSpPr>
          <p:nvPr/>
        </p:nvSpPr>
        <p:spPr>
          <a:xfrm>
            <a:off x="114300" y="1905363"/>
            <a:ext cx="11658600" cy="115654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r>
              <a:rPr lang="en-US" sz="3200"/>
            </a:br>
            <a:endParaRPr lang="en-US" sz="3200" dirty="0"/>
          </a:p>
        </p:txBody>
      </p:sp>
      <p:sp>
        <p:nvSpPr>
          <p:cNvPr id="8" name="Subtitle 2">
            <a:extLst>
              <a:ext uri="{FF2B5EF4-FFF2-40B4-BE49-F238E27FC236}">
                <a16:creationId xmlns:a16="http://schemas.microsoft.com/office/drawing/2014/main" id="{E479BF25-5C72-0C6B-CC7C-F9E3B7387B22}"/>
              </a:ext>
            </a:extLst>
          </p:cNvPr>
          <p:cNvSpPr txBox="1">
            <a:spLocks/>
          </p:cNvSpPr>
          <p:nvPr/>
        </p:nvSpPr>
        <p:spPr>
          <a:xfrm>
            <a:off x="761999" y="1778485"/>
            <a:ext cx="7620000" cy="2112192"/>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b="1" dirty="0">
              <a:solidFill>
                <a:schemeClr val="tx1"/>
              </a:solidFill>
              <a:latin typeface="Book Antiqua" panose="02040602050305030304" pitchFamily="18" charset="0"/>
            </a:endParaRPr>
          </a:p>
          <a:p>
            <a:pPr algn="ctr"/>
            <a:r>
              <a:rPr lang="en-US" dirty="0">
                <a:solidFill>
                  <a:srgbClr val="222222"/>
                </a:solidFill>
                <a:latin typeface="Book Antiqua" panose="02040602050305030304" pitchFamily="18" charset="0"/>
              </a:rPr>
              <a:t>"Review-I of Major Project” </a:t>
            </a:r>
          </a:p>
          <a:p>
            <a:pPr algn="ctr"/>
            <a:r>
              <a:rPr lang="en-US" dirty="0">
                <a:solidFill>
                  <a:srgbClr val="222222"/>
                </a:solidFill>
                <a:latin typeface="Book Antiqua" panose="02040602050305030304" pitchFamily="18" charset="0"/>
              </a:rPr>
              <a:t>for E-4 2017 Admitted Batch</a:t>
            </a:r>
          </a:p>
          <a:p>
            <a:pPr algn="ctr"/>
            <a:endParaRPr lang="en-US" sz="1050" i="1" u="sng" dirty="0">
              <a:solidFill>
                <a:srgbClr val="222222"/>
              </a:solidFill>
              <a:latin typeface="Book Antiqua" panose="02040602050305030304" pitchFamily="18" charset="0"/>
            </a:endParaRPr>
          </a:p>
          <a:p>
            <a:pPr algn="ctr"/>
            <a:r>
              <a:rPr lang="en-US" sz="1400" b="1" i="1" dirty="0">
                <a:solidFill>
                  <a:schemeClr val="tx1"/>
                </a:solidFill>
                <a:latin typeface="Book Antiqua" panose="02040602050305030304" pitchFamily="18" charset="0"/>
              </a:rPr>
              <a:t>Submitted as part of Major Project. </a:t>
            </a:r>
          </a:p>
          <a:p>
            <a:pPr algn="ctr"/>
            <a:endParaRPr lang="en-US" sz="1400" b="1" i="1" dirty="0">
              <a:solidFill>
                <a:schemeClr val="tx1"/>
              </a:solidFill>
              <a:latin typeface="Book Antiqua" panose="02040602050305030304" pitchFamily="18" charset="0"/>
            </a:endParaRPr>
          </a:p>
          <a:p>
            <a:pPr algn="ctr"/>
            <a:r>
              <a:rPr lang="en-US" sz="1200" b="1" dirty="0">
                <a:latin typeface="Book Antiqua" panose="02040602050305030304" pitchFamily="18" charset="0"/>
              </a:rPr>
              <a:t>M. Bhargavi              (S171051)</a:t>
            </a:r>
            <a:endParaRPr lang="en-US" sz="1200" b="1" dirty="0">
              <a:solidFill>
                <a:schemeClr val="tx1"/>
              </a:solidFill>
              <a:latin typeface="Book Antiqua" panose="02040602050305030304" pitchFamily="18" charset="0"/>
            </a:endParaRPr>
          </a:p>
          <a:p>
            <a:pPr algn="ctr"/>
            <a:r>
              <a:rPr lang="en-US" sz="1200" b="1" dirty="0">
                <a:latin typeface="Book Antiqua" panose="02040602050305030304" pitchFamily="18" charset="0"/>
              </a:rPr>
              <a:t>B. Devaki                   (S170283)</a:t>
            </a:r>
          </a:p>
          <a:p>
            <a:pPr algn="ctr"/>
            <a:r>
              <a:rPr lang="en-US" sz="1200" b="1" dirty="0">
                <a:latin typeface="Book Antiqua" panose="02040602050305030304" pitchFamily="18" charset="0"/>
              </a:rPr>
              <a:t>P. Vinay kumar        </a:t>
            </a:r>
            <a:r>
              <a:rPr lang="en-US" sz="1200" b="1" dirty="0">
                <a:solidFill>
                  <a:schemeClr val="tx1"/>
                </a:solidFill>
                <a:latin typeface="Book Antiqua" panose="02040602050305030304" pitchFamily="18" charset="0"/>
              </a:rPr>
              <a:t> (S170528)</a:t>
            </a:r>
          </a:p>
          <a:p>
            <a:pPr algn="ctr"/>
            <a:endParaRPr lang="en-US" sz="1200" b="1" dirty="0">
              <a:solidFill>
                <a:schemeClr val="tx1"/>
              </a:solidFill>
              <a:latin typeface="Book Antiqua" panose="02040602050305030304" pitchFamily="18" charset="0"/>
            </a:endParaRPr>
          </a:p>
          <a:p>
            <a:pPr algn="ctr"/>
            <a:r>
              <a:rPr lang="en-US" sz="1100" dirty="0">
                <a:solidFill>
                  <a:srgbClr val="202124"/>
                </a:solidFill>
                <a:latin typeface="Book Antiqua" panose="02040602050305030304" pitchFamily="18" charset="0"/>
              </a:rPr>
              <a:t>Under the Supervision of:</a:t>
            </a:r>
          </a:p>
          <a:p>
            <a:pPr algn="ctr"/>
            <a:r>
              <a:rPr lang="en-US" sz="1200" b="1" dirty="0">
                <a:solidFill>
                  <a:srgbClr val="202124"/>
                </a:solidFill>
                <a:latin typeface="Book Antiqua" panose="02040602050305030304" pitchFamily="18" charset="0"/>
              </a:rPr>
              <a:t>Asst. Prof. Ms. M. Roopa, </a:t>
            </a:r>
            <a:r>
              <a:rPr lang="en-US" sz="1200" b="1" dirty="0" err="1">
                <a:solidFill>
                  <a:srgbClr val="202124"/>
                </a:solidFill>
                <a:latin typeface="Book Antiqua" panose="02040602050305030304" pitchFamily="18" charset="0"/>
              </a:rPr>
              <a:t>M.Tech</a:t>
            </a:r>
            <a:endParaRPr lang="en-US" sz="1600" b="1" dirty="0">
              <a:solidFill>
                <a:schemeClr val="tx1"/>
              </a:solidFill>
              <a:latin typeface="Book Antiqua" panose="02040602050305030304" pitchFamily="18" charset="0"/>
            </a:endParaRPr>
          </a:p>
          <a:p>
            <a:pPr algn="ctr"/>
            <a:endParaRPr lang="en-US" sz="1600" b="1" dirty="0">
              <a:solidFill>
                <a:schemeClr val="tx1"/>
              </a:solidFill>
              <a:latin typeface="Book Antiqua" panose="02040602050305030304" pitchFamily="18" charset="0"/>
            </a:endParaRPr>
          </a:p>
          <a:p>
            <a:pPr algn="ctr"/>
            <a:r>
              <a:rPr lang="en-US" sz="1050" dirty="0">
                <a:solidFill>
                  <a:schemeClr val="tx1"/>
                </a:solidFill>
                <a:latin typeface="Book Antiqua" panose="02040602050305030304" pitchFamily="18" charset="0"/>
              </a:rPr>
              <a:t>Department of Computer Science and Engineering</a:t>
            </a:r>
          </a:p>
          <a:p>
            <a:pPr algn="ctr"/>
            <a:r>
              <a:rPr lang="en-US" sz="1050" dirty="0">
                <a:solidFill>
                  <a:schemeClr val="tx1"/>
                </a:solidFill>
                <a:latin typeface="Book Antiqua" panose="02040602050305030304" pitchFamily="18" charset="0"/>
              </a:rPr>
              <a:t>Rajiv Gandhi University of Knowledge Technologies</a:t>
            </a:r>
          </a:p>
          <a:p>
            <a:pPr algn="ctr"/>
            <a:r>
              <a:rPr lang="en-US" sz="1050" dirty="0">
                <a:solidFill>
                  <a:schemeClr val="tx1"/>
                </a:solidFill>
                <a:latin typeface="Book Antiqua" panose="02040602050305030304" pitchFamily="18" charset="0"/>
              </a:rPr>
              <a:t>Srikakulam – 532402</a:t>
            </a:r>
            <a:endParaRPr lang="en-US" sz="1200" dirty="0">
              <a:solidFill>
                <a:schemeClr val="tx1"/>
              </a:solidFill>
              <a:latin typeface="Book Antiqua" panose="02040602050305030304" pitchFamily="18" charset="0"/>
            </a:endParaRPr>
          </a:p>
          <a:p>
            <a:pPr algn="ctr"/>
            <a:endParaRPr lang="en-US" sz="1200" dirty="0">
              <a:solidFill>
                <a:schemeClr val="tx1"/>
              </a:solidFill>
              <a:latin typeface="Book Antiqua" panose="02040602050305030304" pitchFamily="18" charset="0"/>
            </a:endParaRPr>
          </a:p>
        </p:txBody>
      </p:sp>
      <p:pic>
        <p:nvPicPr>
          <p:cNvPr id="11" name="Picture 10" descr="RGUKT">
            <a:extLst>
              <a:ext uri="{FF2B5EF4-FFF2-40B4-BE49-F238E27FC236}">
                <a16:creationId xmlns:a16="http://schemas.microsoft.com/office/drawing/2014/main" id="{6E679CC5-3C1A-6B20-4C51-BC3C8CCE72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75087" y="56484"/>
            <a:ext cx="1393825" cy="1722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3" name="Picture 2">
            <a:extLst>
              <a:ext uri="{FF2B5EF4-FFF2-40B4-BE49-F238E27FC236}">
                <a16:creationId xmlns:a16="http://schemas.microsoft.com/office/drawing/2014/main" id="{D0905E82-650E-ABE4-1FE6-ABABE7D7A334}"/>
              </a:ext>
            </a:extLst>
          </p:cNvPr>
          <p:cNvPicPr>
            <a:picLocks noChangeAspect="1"/>
          </p:cNvPicPr>
          <p:nvPr/>
        </p:nvPicPr>
        <p:blipFill rotWithShape="1">
          <a:blip r:embed="rId3"/>
          <a:srcRect l="6861" t="17969" r="8488" b="620"/>
          <a:stretch/>
        </p:blipFill>
        <p:spPr>
          <a:xfrm>
            <a:off x="0" y="0"/>
            <a:ext cx="9144000" cy="5143500"/>
          </a:xfrm>
          <a:prstGeom prst="rect">
            <a:avLst/>
          </a:prstGeom>
        </p:spPr>
      </p:pic>
    </p:spTree>
    <p:extLst>
      <p:ext uri="{BB962C8B-B14F-4D97-AF65-F5344CB8AC3E}">
        <p14:creationId xmlns:p14="http://schemas.microsoft.com/office/powerpoint/2010/main" val="4191051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4" name="Title 1">
            <a:extLst>
              <a:ext uri="{FF2B5EF4-FFF2-40B4-BE49-F238E27FC236}">
                <a16:creationId xmlns:a16="http://schemas.microsoft.com/office/drawing/2014/main" id="{C64BA439-56F7-9CBF-37DF-72BA21961239}"/>
              </a:ext>
            </a:extLst>
          </p:cNvPr>
          <p:cNvSpPr txBox="1">
            <a:spLocks/>
          </p:cNvSpPr>
          <p:nvPr/>
        </p:nvSpPr>
        <p:spPr>
          <a:xfrm>
            <a:off x="195947" y="195945"/>
            <a:ext cx="7391400" cy="390918"/>
          </a:xfrm>
          <a:prstGeom prst="rect">
            <a:avLst/>
          </a:prstGeom>
        </p:spPr>
        <p:txBody>
          <a:bodyPr>
            <a:noAutofit/>
            <a:scene3d>
              <a:camera prst="orthographicFront"/>
              <a:lightRig rig="threePt" dir="t"/>
            </a:scene3d>
            <a:sp3d extrusionH="57150">
              <a:bevelT w="82550" h="38100" prst="coolSlant"/>
            </a:sp3d>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a:solidFill>
                  <a:schemeClr val="accent2">
                    <a:lumMod val="60000"/>
                    <a:lumOff val="40000"/>
                  </a:schemeClr>
                </a:solidFill>
                <a:effectLst>
                  <a:glow rad="228600">
                    <a:schemeClr val="accent4">
                      <a:satMod val="175000"/>
                      <a:alpha val="40000"/>
                    </a:schemeClr>
                  </a:glow>
                </a:effectLst>
                <a:latin typeface="Arial Rounded MT Bold" panose="020F0704030504030204" pitchFamily="34" charset="0"/>
                <a:ea typeface="Times New Roman" panose="02020603050405020304" pitchFamily="18" charset="0"/>
                <a:cs typeface="Times New Roman" panose="02020603050405020304" pitchFamily="18" charset="0"/>
              </a:rPr>
              <a:t>SCOPE OF RESEARCH WORK</a:t>
            </a:r>
            <a:endParaRPr lang="en-US" sz="3600" b="1" dirty="0">
              <a:solidFill>
                <a:schemeClr val="accent2">
                  <a:lumMod val="60000"/>
                  <a:lumOff val="40000"/>
                </a:schemeClr>
              </a:solidFill>
              <a:effectLst>
                <a:glow rad="228600">
                  <a:schemeClr val="accent4">
                    <a:satMod val="175000"/>
                    <a:alpha val="40000"/>
                  </a:schemeClr>
                </a:glow>
              </a:effectLst>
              <a:latin typeface="Arial Rounded MT Bold" panose="020F0704030504030204" pitchFamily="34" charset="0"/>
              <a:cs typeface="Times New Roman" panose="02020603050405020304" pitchFamily="18" charset="0"/>
            </a:endParaRPr>
          </a:p>
        </p:txBody>
      </p:sp>
      <p:sp>
        <p:nvSpPr>
          <p:cNvPr id="6" name="Slide Number Placeholder 6">
            <a:extLst>
              <a:ext uri="{FF2B5EF4-FFF2-40B4-BE49-F238E27FC236}">
                <a16:creationId xmlns:a16="http://schemas.microsoft.com/office/drawing/2014/main" id="{2A987880-9C0F-7F36-32CD-4CBBF319C9FF}"/>
              </a:ext>
            </a:extLst>
          </p:cNvPr>
          <p:cNvSpPr>
            <a:spLocks noGrp="1"/>
          </p:cNvSpPr>
          <p:nvPr>
            <p:ph type="sldNum" sz="quarter" idx="12"/>
          </p:nvPr>
        </p:nvSpPr>
        <p:spPr>
          <a:xfrm>
            <a:off x="9829800" y="7044698"/>
            <a:ext cx="1916289" cy="124877"/>
          </a:xfrm>
        </p:spPr>
        <p:txBody>
          <a:bodyPr/>
          <a:lstStyle/>
          <a:p>
            <a:fld id="{98F4A237-58DC-4CB8-A92A-C7FDFBDB682E}" type="slidenum">
              <a:rPr lang="en-US" sz="1000" smtClean="0">
                <a:latin typeface="Arial Rounded MT Bold" panose="020F0704030504030204" pitchFamily="34" charset="0"/>
              </a:rPr>
              <a:pPr/>
              <a:t>11</a:t>
            </a:fld>
            <a:endParaRPr lang="en-US" sz="1000" dirty="0">
              <a:latin typeface="Arial Rounded MT Bold" panose="020F0704030504030204" pitchFamily="34" charset="0"/>
            </a:endParaRPr>
          </a:p>
        </p:txBody>
      </p:sp>
      <p:sp>
        <p:nvSpPr>
          <p:cNvPr id="8" name="TextBox 7">
            <a:extLst>
              <a:ext uri="{FF2B5EF4-FFF2-40B4-BE49-F238E27FC236}">
                <a16:creationId xmlns:a16="http://schemas.microsoft.com/office/drawing/2014/main" id="{CC0354D0-E69B-B92C-3B20-CF0220A4F4EC}"/>
              </a:ext>
            </a:extLst>
          </p:cNvPr>
          <p:cNvSpPr txBox="1"/>
          <p:nvPr/>
        </p:nvSpPr>
        <p:spPr>
          <a:xfrm>
            <a:off x="487074" y="1371421"/>
            <a:ext cx="8403767" cy="3139321"/>
          </a:xfrm>
          <a:prstGeom prst="rect">
            <a:avLst/>
          </a:prstGeom>
          <a:noFill/>
        </p:spPr>
        <p:txBody>
          <a:bodyPr wrap="square">
            <a:spAutoFit/>
          </a:bodyPr>
          <a:lstStyle/>
          <a:p>
            <a:pPr marL="285750" lvl="0" indent="-285750">
              <a:buFont typeface="Wingdings" panose="05000000000000000000" pitchFamily="2" charset="2"/>
              <a:buChar char="ü"/>
            </a:pPr>
            <a:r>
              <a:rPr lang="en-US" sz="1800" dirty="0">
                <a:latin typeface="Arial Rounded MT Bold" panose="020F0704030504030204" pitchFamily="34" charset="0"/>
              </a:rPr>
              <a:t>A fashion retailer wants to source ongoing and upcoming fashion trends from major online fashion portals and online magazines in a consumable and actionable format, so that they are able to effectively and efficiently design an upcoming fashion product portfolio.</a:t>
            </a:r>
          </a:p>
          <a:p>
            <a:pPr marL="285750" lvl="0" indent="-285750">
              <a:buFont typeface="Wingdings" panose="05000000000000000000" pitchFamily="2" charset="2"/>
              <a:buChar char="ü"/>
            </a:pPr>
            <a:endParaRPr lang="en-US" sz="1800" dirty="0">
              <a:latin typeface="Arial Rounded MT Bold" panose="020F0704030504030204" pitchFamily="34" charset="0"/>
            </a:endParaRPr>
          </a:p>
          <a:p>
            <a:pPr marL="285750" indent="-285750">
              <a:buFont typeface="Wingdings" panose="05000000000000000000" pitchFamily="2" charset="2"/>
              <a:buChar char="ü"/>
            </a:pPr>
            <a:r>
              <a:rPr lang="en-US" sz="1800" dirty="0">
                <a:latin typeface="Arial Rounded MT Bold" panose="020F0704030504030204" pitchFamily="34" charset="0"/>
              </a:rPr>
              <a:t>Extracted trends are used to map with e-commerce websites like Flipkart, Amazon, etc. which provide information on trending products that people are talking about, so the retailers can source them to meet their needs. In other words, if they offer a more popular product, a larger audience will be willing to buy it.</a:t>
            </a:r>
          </a:p>
          <a:p>
            <a:pPr marL="285750" lvl="0" indent="-285750">
              <a:buFont typeface="Wingdings" panose="05000000000000000000" pitchFamily="2" charset="2"/>
              <a:buChar char="ü"/>
            </a:pPr>
            <a:endParaRPr lang="en-US" sz="1800" dirty="0">
              <a:latin typeface="Arial Rounded MT Bold" panose="020F07040305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7" name="TextBox 6">
            <a:extLst>
              <a:ext uri="{FF2B5EF4-FFF2-40B4-BE49-F238E27FC236}">
                <a16:creationId xmlns:a16="http://schemas.microsoft.com/office/drawing/2014/main" id="{6C5F99A1-09C0-354F-CAAE-701C50936D76}"/>
              </a:ext>
            </a:extLst>
          </p:cNvPr>
          <p:cNvSpPr txBox="1"/>
          <p:nvPr/>
        </p:nvSpPr>
        <p:spPr>
          <a:xfrm>
            <a:off x="239956" y="189317"/>
            <a:ext cx="8229601" cy="1200329"/>
          </a:xfrm>
          <a:prstGeom prst="rect">
            <a:avLst/>
          </a:prstGeom>
          <a:noFill/>
        </p:spPr>
        <p:txBody>
          <a:bodyPr wrap="square">
            <a:spAutoFit/>
            <a:scene3d>
              <a:camera prst="orthographicFront"/>
              <a:lightRig rig="threePt" dir="t"/>
            </a:scene3d>
            <a:sp3d extrusionH="57150">
              <a:bevelT w="82550" h="38100" prst="coolSlant"/>
            </a:sp3d>
          </a:bodyPr>
          <a:lstStyle/>
          <a:p>
            <a:r>
              <a:rPr lang="en-US" sz="3600" b="1" dirty="0">
                <a:solidFill>
                  <a:schemeClr val="accent2">
                    <a:lumMod val="60000"/>
                    <a:lumOff val="40000"/>
                  </a:schemeClr>
                </a:solidFill>
                <a:effectLst>
                  <a:glow rad="228600">
                    <a:schemeClr val="accent4">
                      <a:satMod val="175000"/>
                      <a:alpha val="40000"/>
                    </a:schemeClr>
                  </a:glow>
                </a:effectLst>
                <a:latin typeface="Arial Rounded MT Bold" panose="020F0704030504030204" pitchFamily="34" charset="0"/>
                <a:cs typeface="Times New Roman" panose="02020603050405020304" pitchFamily="18" charset="0"/>
              </a:rPr>
              <a:t>ANALYSIS OF EXISTING METHODS/ MODELS/ ALGORITHMS</a:t>
            </a:r>
            <a:endParaRPr lang="en-US" sz="3600" dirty="0">
              <a:solidFill>
                <a:schemeClr val="accent2">
                  <a:lumMod val="60000"/>
                  <a:lumOff val="40000"/>
                </a:schemeClr>
              </a:solidFill>
              <a:effectLst>
                <a:glow rad="228600">
                  <a:schemeClr val="accent4">
                    <a:satMod val="175000"/>
                    <a:alpha val="40000"/>
                  </a:schemeClr>
                </a:glow>
              </a:effectLst>
              <a:latin typeface="Arial Rounded MT Bold" panose="020F0704030504030204" pitchFamily="34" charset="0"/>
            </a:endParaRPr>
          </a:p>
        </p:txBody>
      </p:sp>
      <p:sp>
        <p:nvSpPr>
          <p:cNvPr id="2" name="TextBox 1">
            <a:extLst>
              <a:ext uri="{FF2B5EF4-FFF2-40B4-BE49-F238E27FC236}">
                <a16:creationId xmlns:a16="http://schemas.microsoft.com/office/drawing/2014/main" id="{E59CF78C-54B5-128A-F1E9-02E9AA299706}"/>
              </a:ext>
            </a:extLst>
          </p:cNvPr>
          <p:cNvSpPr txBox="1"/>
          <p:nvPr/>
        </p:nvSpPr>
        <p:spPr>
          <a:xfrm>
            <a:off x="621161" y="1556087"/>
            <a:ext cx="8127710" cy="2031325"/>
          </a:xfrm>
          <a:prstGeom prst="rect">
            <a:avLst/>
          </a:prstGeom>
          <a:noFill/>
        </p:spPr>
        <p:txBody>
          <a:bodyPr wrap="square">
            <a:spAutoFit/>
          </a:bodyPr>
          <a:lstStyle/>
          <a:p>
            <a:pPr marL="285750" lvl="2" indent="-285750">
              <a:buFont typeface="Wingdings" panose="05000000000000000000" pitchFamily="2" charset="2"/>
              <a:buChar char="ü"/>
            </a:pPr>
            <a:r>
              <a:rPr lang="en-US" sz="1800" dirty="0">
                <a:latin typeface="Arial Rounded MT Bold" panose="020F0704030504030204" pitchFamily="34" charset="0"/>
              </a:rPr>
              <a:t>Google Trends is a website by Google that analyzes the popularity of top search queries in Google Search across various regions and languages. The website uses graphs to compare the search volume of different queries over time.</a:t>
            </a:r>
          </a:p>
          <a:p>
            <a:pPr marL="285750" lvl="2" indent="-285750">
              <a:buFont typeface="Wingdings" panose="05000000000000000000" pitchFamily="2" charset="2"/>
              <a:buChar char="ü"/>
            </a:pPr>
            <a:endParaRPr lang="en-US" sz="1800" dirty="0">
              <a:latin typeface="Arial Rounded MT Bold" panose="020F0704030504030204" pitchFamily="34" charset="0"/>
            </a:endParaRPr>
          </a:p>
          <a:p>
            <a:pPr marL="285750" lvl="2" indent="-285750">
              <a:buFont typeface="Wingdings" panose="05000000000000000000" pitchFamily="2" charset="2"/>
              <a:buChar char="ü"/>
            </a:pPr>
            <a:r>
              <a:rPr lang="en-US" sz="1800" dirty="0">
                <a:latin typeface="Arial Rounded MT Bold" panose="020F0704030504030204" pitchFamily="34" charset="0"/>
              </a:rPr>
              <a:t>Amazon’s search suggest feature is a way to uncover trending product and category keywords.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8514FD-6024-F6E4-C47F-1E00FC0A24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4" name="Picture 3">
            <a:extLst>
              <a:ext uri="{FF2B5EF4-FFF2-40B4-BE49-F238E27FC236}">
                <a16:creationId xmlns:a16="http://schemas.microsoft.com/office/drawing/2014/main" id="{583A23B0-B4DD-1693-B838-031EB3C1190A}"/>
              </a:ext>
            </a:extLst>
          </p:cNvPr>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p14="http://schemas.microsoft.com/office/powerpoint/2010/main" val="218333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233CC4-BA74-BD5C-9D2C-49F15D93B3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4" name="Picture 3">
            <a:extLst>
              <a:ext uri="{FF2B5EF4-FFF2-40B4-BE49-F238E27FC236}">
                <a16:creationId xmlns:a16="http://schemas.microsoft.com/office/drawing/2014/main" id="{8F193254-2261-7429-E0D8-823B9A1DBE02}"/>
              </a:ext>
            </a:extLst>
          </p:cNvPr>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p14="http://schemas.microsoft.com/office/powerpoint/2010/main" val="2846231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7" name="TextBox 6">
            <a:extLst>
              <a:ext uri="{FF2B5EF4-FFF2-40B4-BE49-F238E27FC236}">
                <a16:creationId xmlns:a16="http://schemas.microsoft.com/office/drawing/2014/main" id="{11F28065-0D44-885B-66E8-834E18C97B01}"/>
              </a:ext>
            </a:extLst>
          </p:cNvPr>
          <p:cNvSpPr txBox="1"/>
          <p:nvPr/>
        </p:nvSpPr>
        <p:spPr>
          <a:xfrm>
            <a:off x="126124" y="74047"/>
            <a:ext cx="5308905" cy="646331"/>
          </a:xfrm>
          <a:prstGeom prst="rect">
            <a:avLst/>
          </a:prstGeom>
          <a:noFill/>
        </p:spPr>
        <p:txBody>
          <a:bodyPr wrap="square" rtlCol="0">
            <a:spAutoFit/>
            <a:scene3d>
              <a:camera prst="orthographicFront"/>
              <a:lightRig rig="threePt" dir="t"/>
            </a:scene3d>
            <a:sp3d extrusionH="57150">
              <a:bevelT w="82550" h="38100" prst="coolSlant"/>
            </a:sp3d>
          </a:bodyPr>
          <a:lstStyle/>
          <a:p>
            <a:r>
              <a:rPr lang="en-US" sz="3600" b="1" dirty="0">
                <a:solidFill>
                  <a:schemeClr val="accent2">
                    <a:lumMod val="60000"/>
                    <a:lumOff val="40000"/>
                  </a:schemeClr>
                </a:solidFill>
                <a:effectLst>
                  <a:glow rad="228600">
                    <a:schemeClr val="accent6">
                      <a:satMod val="175000"/>
                      <a:alpha val="40000"/>
                    </a:schemeClr>
                  </a:glow>
                </a:effectLst>
                <a:latin typeface="Arial Rounded MT Bold" panose="020F0704030504030204" pitchFamily="34" charset="0"/>
              </a:rPr>
              <a:t>Screenshots of output</a:t>
            </a:r>
          </a:p>
        </p:txBody>
      </p:sp>
      <p:pic>
        <p:nvPicPr>
          <p:cNvPr id="9" name="Picture 8">
            <a:extLst>
              <a:ext uri="{FF2B5EF4-FFF2-40B4-BE49-F238E27FC236}">
                <a16:creationId xmlns:a16="http://schemas.microsoft.com/office/drawing/2014/main" id="{10B0BCD2-48B2-C4F7-8222-4DB1D6C8CA43}"/>
              </a:ext>
            </a:extLst>
          </p:cNvPr>
          <p:cNvPicPr>
            <a:picLocks noChangeAspect="1"/>
          </p:cNvPicPr>
          <p:nvPr/>
        </p:nvPicPr>
        <p:blipFill>
          <a:blip r:embed="rId3"/>
          <a:stretch>
            <a:fillRect/>
          </a:stretch>
        </p:blipFill>
        <p:spPr>
          <a:xfrm>
            <a:off x="683158" y="769621"/>
            <a:ext cx="7777684" cy="4373879"/>
          </a:xfrm>
          <a:prstGeom prst="rect">
            <a:avLst/>
          </a:prstGeom>
        </p:spPr>
      </p:pic>
    </p:spTree>
    <p:extLst>
      <p:ext uri="{BB962C8B-B14F-4D97-AF65-F5344CB8AC3E}">
        <p14:creationId xmlns:p14="http://schemas.microsoft.com/office/powerpoint/2010/main" val="2406689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70B91-DD62-53BD-74E9-CA5C6B7D14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4" name="Picture 3">
            <a:extLst>
              <a:ext uri="{FF2B5EF4-FFF2-40B4-BE49-F238E27FC236}">
                <a16:creationId xmlns:a16="http://schemas.microsoft.com/office/drawing/2014/main" id="{95783ECF-2ACD-5AFD-9405-8617D4557A91}"/>
              </a:ext>
            </a:extLst>
          </p:cNvPr>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p14="http://schemas.microsoft.com/office/powerpoint/2010/main" val="1088853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ACEE52-357E-89C8-A6BC-7327BDFA10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4" name="Picture 3">
            <a:extLst>
              <a:ext uri="{FF2B5EF4-FFF2-40B4-BE49-F238E27FC236}">
                <a16:creationId xmlns:a16="http://schemas.microsoft.com/office/drawing/2014/main" id="{FF7D1BE1-C967-8AA6-C6C2-F5A1F48C3EC3}"/>
              </a:ext>
            </a:extLst>
          </p:cNvPr>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p14="http://schemas.microsoft.com/office/powerpoint/2010/main" val="1172981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BD6B42-E2CF-36A6-08B2-B2EFDAD592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4" name="Picture 3">
            <a:extLst>
              <a:ext uri="{FF2B5EF4-FFF2-40B4-BE49-F238E27FC236}">
                <a16:creationId xmlns:a16="http://schemas.microsoft.com/office/drawing/2014/main" id="{BA88284F-B30B-C5AB-3735-563911D844A7}"/>
              </a:ext>
            </a:extLst>
          </p:cNvPr>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p14="http://schemas.microsoft.com/office/powerpoint/2010/main" val="431849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4" name="Title 1">
            <a:extLst>
              <a:ext uri="{FF2B5EF4-FFF2-40B4-BE49-F238E27FC236}">
                <a16:creationId xmlns:a16="http://schemas.microsoft.com/office/drawing/2014/main" id="{3FD99F2A-06D8-18F7-6C06-C4CF64DD7146}"/>
              </a:ext>
            </a:extLst>
          </p:cNvPr>
          <p:cNvSpPr>
            <a:spLocks noGrp="1"/>
          </p:cNvSpPr>
          <p:nvPr>
            <p:ph type="title"/>
          </p:nvPr>
        </p:nvSpPr>
        <p:spPr>
          <a:xfrm>
            <a:off x="95250" y="87079"/>
            <a:ext cx="3170464" cy="590943"/>
          </a:xfrm>
        </p:spPr>
        <p:txBody>
          <a:bodyPr>
            <a:normAutofit fontScale="90000"/>
            <a:scene3d>
              <a:camera prst="orthographicFront"/>
              <a:lightRig rig="threePt" dir="t"/>
            </a:scene3d>
            <a:sp3d extrusionH="57150">
              <a:bevelT w="82550" h="38100" prst="coolSlant"/>
            </a:sp3d>
          </a:bodyPr>
          <a:lstStyle/>
          <a:p>
            <a:r>
              <a:rPr lang="en-US" sz="3600" b="1" dirty="0">
                <a:effectLst>
                  <a:glow rad="228600">
                    <a:schemeClr val="accent4">
                      <a:satMod val="175000"/>
                      <a:alpha val="40000"/>
                    </a:schemeClr>
                  </a:glow>
                </a:effectLst>
                <a:latin typeface="Arial Rounded MT Bold" panose="020F0704030504030204" pitchFamily="34" charset="0"/>
                <a:cs typeface="Times New Roman" panose="02020603050405020304" pitchFamily="18" charset="0"/>
              </a:rPr>
              <a:t>CONCLUSION:</a:t>
            </a:r>
            <a:endParaRPr lang="en-US" sz="3600" dirty="0">
              <a:effectLst>
                <a:glow rad="228600">
                  <a:schemeClr val="accent4">
                    <a:satMod val="175000"/>
                    <a:alpha val="40000"/>
                  </a:schemeClr>
                </a:glow>
              </a:effectLst>
              <a:latin typeface="Arial Rounded MT Bold" panose="020F0704030504030204" pitchFamily="34"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21A10BBE-3D37-F7F0-F77A-453B877BD465}"/>
              </a:ext>
            </a:extLst>
          </p:cNvPr>
          <p:cNvSpPr txBox="1">
            <a:spLocks/>
          </p:cNvSpPr>
          <p:nvPr/>
        </p:nvSpPr>
        <p:spPr>
          <a:xfrm>
            <a:off x="271699" y="878773"/>
            <a:ext cx="8841922" cy="1132479"/>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ü"/>
            </a:pPr>
            <a:r>
              <a:rPr lang="en-US" sz="1800" dirty="0">
                <a:latin typeface="Arial Rounded MT Bold" panose="020F0704030504030204" pitchFamily="34" charset="0"/>
              </a:rPr>
              <a:t>Social media has become a major fashion influencer for today's generation. All of us surf internet and it happens a lot that we come across some products that we wish to buy but can't find it. This model solves this problem.</a:t>
            </a:r>
          </a:p>
          <a:p>
            <a:pPr marL="285750" indent="-285750">
              <a:buFont typeface="Wingdings" panose="05000000000000000000" pitchFamily="2" charset="2"/>
              <a:buChar char="ü"/>
            </a:pPr>
            <a:endParaRPr lang="en-US" sz="1800" dirty="0">
              <a:latin typeface="Arial Rounded MT Bold" panose="020F0704030504030204" pitchFamily="34" charset="0"/>
            </a:endParaRPr>
          </a:p>
          <a:p>
            <a:pPr marL="285750" indent="-285750">
              <a:buFont typeface="Wingdings" panose="05000000000000000000" pitchFamily="2" charset="2"/>
              <a:buChar char="ü"/>
            </a:pPr>
            <a:r>
              <a:rPr lang="en-US" sz="1800" dirty="0">
                <a:latin typeface="Arial Rounded MT Bold" panose="020F0704030504030204" pitchFamily="34" charset="0"/>
              </a:rPr>
              <a:t>It extracts top trending posts from social media and then forms a searchable query on E-Commerce and shows all the similar products which are then compared to the </a:t>
            </a:r>
            <a:r>
              <a:rPr lang="en-US" sz="1800">
                <a:latin typeface="Arial Rounded MT Bold" panose="020F0704030504030204" pitchFamily="34" charset="0"/>
              </a:rPr>
              <a:t>initial product.</a:t>
            </a:r>
            <a:endParaRPr lang="en-GB" sz="1800" dirty="0">
              <a:latin typeface="Arial Rounded MT Bold" panose="020F0704030504030204" pitchFamily="34" charset="0"/>
            </a:endParaRPr>
          </a:p>
        </p:txBody>
      </p:sp>
      <p:sp>
        <p:nvSpPr>
          <p:cNvPr id="6" name="Slide Number Placeholder 5">
            <a:extLst>
              <a:ext uri="{FF2B5EF4-FFF2-40B4-BE49-F238E27FC236}">
                <a16:creationId xmlns:a16="http://schemas.microsoft.com/office/drawing/2014/main" id="{0B3925BF-4997-A519-5693-FC5B87D93ADA}"/>
              </a:ext>
            </a:extLst>
          </p:cNvPr>
          <p:cNvSpPr>
            <a:spLocks noGrp="1"/>
          </p:cNvSpPr>
          <p:nvPr>
            <p:ph type="sldNum" sz="quarter" idx="12"/>
          </p:nvPr>
        </p:nvSpPr>
        <p:spPr>
          <a:xfrm>
            <a:off x="10876844" y="6780108"/>
            <a:ext cx="2153356" cy="389467"/>
          </a:xfrm>
        </p:spPr>
        <p:txBody>
          <a:bodyPr/>
          <a:lstStyle/>
          <a:p>
            <a:fld id="{98F4A237-58DC-4CB8-A92A-C7FDFBDB682E}" type="slidenum">
              <a:rPr lang="en-US" sz="1000" smtClean="0">
                <a:latin typeface="Arial Rounded MT Bold" panose="020F0704030504030204" pitchFamily="34" charset="0"/>
              </a:rPr>
              <a:pPr/>
              <a:t>19</a:t>
            </a:fld>
            <a:endParaRPr lang="en-US" sz="1000" dirty="0">
              <a:latin typeface="Arial Rounded MT Bold" panose="020F07040305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801384" y="1991850"/>
            <a:ext cx="7541232" cy="1159800"/>
          </a:xfrm>
          <a:prstGeom prst="rect">
            <a:avLst/>
          </a:prstGeom>
        </p:spPr>
        <p:txBody>
          <a:bodyPr spcFirstLastPara="1" wrap="square" lIns="91425" tIns="91425" rIns="91425" bIns="91425" anchor="ctr" anchorCtr="0">
            <a:noAutofit/>
            <a:scene3d>
              <a:camera prst="perspectiveFront"/>
              <a:lightRig rig="threePt" dir="t"/>
            </a:scene3d>
            <a:sp3d extrusionH="57150">
              <a:bevelT w="38100" h="38100"/>
            </a:sp3d>
          </a:bodyPr>
          <a:lstStyle/>
          <a:p>
            <a:pPr marL="0" lvl="0" indent="0" algn="ctr" rtl="0">
              <a:spcBef>
                <a:spcPts val="0"/>
              </a:spcBef>
              <a:spcAft>
                <a:spcPts val="0"/>
              </a:spcAft>
              <a:buNone/>
            </a:pPr>
            <a:r>
              <a:rPr lang="en-US" sz="4400" dirty="0">
                <a:ln>
                  <a:solidFill>
                    <a:schemeClr val="accent1">
                      <a:lumMod val="60000"/>
                      <a:lumOff val="40000"/>
                    </a:schemeClr>
                  </a:solidFill>
                </a:ln>
                <a:effectLst>
                  <a:outerShdw blurRad="50800" dist="38100" dir="2700000" algn="tl" rotWithShape="0">
                    <a:prstClr val="black">
                      <a:alpha val="40000"/>
                    </a:prstClr>
                  </a:outerShdw>
                </a:effectLst>
              </a:rPr>
              <a:t>Extract Trends from Social Media Data Using Selenium Automation</a:t>
            </a:r>
            <a:endParaRPr sz="4400" dirty="0">
              <a:ln>
                <a:solidFill>
                  <a:schemeClr val="accent1">
                    <a:lumMod val="60000"/>
                    <a:lumOff val="40000"/>
                  </a:schemeClr>
                </a:solidFill>
              </a:ln>
              <a:effectLst>
                <a:outerShdw blurRad="50800" dist="38100" dir="2700000" algn="tl" rotWithShape="0">
                  <a:prstClr val="black">
                    <a:alpha val="40000"/>
                  </a:prst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scene3d>
              <a:camera prst="orthographicFront"/>
              <a:lightRig rig="threePt" dir="t"/>
            </a:scene3d>
            <a:sp3d extrusionH="57150">
              <a:bevelT w="82550" h="38100" prst="coolSlant"/>
            </a:sp3d>
          </a:bodyPr>
          <a:lstStyle/>
          <a:p>
            <a:pPr marL="0" lvl="0" indent="0" algn="l" rtl="0">
              <a:spcBef>
                <a:spcPts val="0"/>
              </a:spcBef>
              <a:spcAft>
                <a:spcPts val="0"/>
              </a:spcAft>
              <a:buNone/>
            </a:pPr>
            <a:r>
              <a:rPr lang="en" sz="6000" b="1" dirty="0">
                <a:latin typeface="Arial Rounded MT Bold" panose="020F0704030504030204" pitchFamily="34" charset="0"/>
              </a:rPr>
              <a:t>Thanks!</a:t>
            </a:r>
            <a:endParaRPr sz="6000" b="1" dirty="0">
              <a:latin typeface="Arial Rounded MT Bold" panose="020F07040305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3" name="TextBox 2">
            <a:extLst>
              <a:ext uri="{FF2B5EF4-FFF2-40B4-BE49-F238E27FC236}">
                <a16:creationId xmlns:a16="http://schemas.microsoft.com/office/drawing/2014/main" id="{81EC1A52-ADA3-926B-FB18-D2B79609A2E7}"/>
              </a:ext>
            </a:extLst>
          </p:cNvPr>
          <p:cNvSpPr txBox="1"/>
          <p:nvPr/>
        </p:nvSpPr>
        <p:spPr>
          <a:xfrm>
            <a:off x="171247" y="161879"/>
            <a:ext cx="2879834" cy="646331"/>
          </a:xfrm>
          <a:prstGeom prst="rect">
            <a:avLst/>
          </a:prstGeom>
          <a:noFill/>
        </p:spPr>
        <p:txBody>
          <a:bodyPr wrap="square">
            <a:spAutoFit/>
            <a:scene3d>
              <a:camera prst="orthographicFront"/>
              <a:lightRig rig="threePt" dir="t"/>
            </a:scene3d>
            <a:sp3d extrusionH="57150">
              <a:bevelT w="82550" h="38100" prst="coolSlant"/>
            </a:sp3d>
          </a:bodyPr>
          <a:lstStyle/>
          <a:p>
            <a:r>
              <a:rPr lang="en-US" sz="3600" b="1" dirty="0">
                <a:ln>
                  <a:solidFill>
                    <a:schemeClr val="accent1">
                      <a:lumMod val="40000"/>
                      <a:lumOff val="60000"/>
                    </a:schemeClr>
                  </a:solidFill>
                </a:ln>
                <a:solidFill>
                  <a:schemeClr val="accent2">
                    <a:lumMod val="60000"/>
                    <a:lumOff val="40000"/>
                  </a:schemeClr>
                </a:solidFill>
                <a:effectLst>
                  <a:glow rad="228600">
                    <a:schemeClr val="accent4">
                      <a:satMod val="175000"/>
                      <a:alpha val="40000"/>
                    </a:schemeClr>
                  </a:glow>
                </a:effectLst>
                <a:latin typeface="Arial Rounded MT Bold" panose="020F0704030504030204" pitchFamily="34" charset="0"/>
                <a:ea typeface="Cascadia Code" panose="020B0609020000020004" pitchFamily="49" charset="0"/>
                <a:cs typeface="Cascadia Code" panose="020B0609020000020004" pitchFamily="49" charset="0"/>
              </a:rPr>
              <a:t>ABSTRACT:</a:t>
            </a:r>
          </a:p>
        </p:txBody>
      </p:sp>
      <p:sp>
        <p:nvSpPr>
          <p:cNvPr id="2" name="TextBox 1">
            <a:extLst>
              <a:ext uri="{FF2B5EF4-FFF2-40B4-BE49-F238E27FC236}">
                <a16:creationId xmlns:a16="http://schemas.microsoft.com/office/drawing/2014/main" id="{090FE532-4326-2E86-1324-B0A576726474}"/>
              </a:ext>
            </a:extLst>
          </p:cNvPr>
          <p:cNvSpPr txBox="1"/>
          <p:nvPr/>
        </p:nvSpPr>
        <p:spPr>
          <a:xfrm>
            <a:off x="0" y="1068352"/>
            <a:ext cx="8912772" cy="2736005"/>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US" sz="1800" dirty="0">
                <a:latin typeface="Arial Rounded MT Bold" panose="020F0704030504030204" pitchFamily="34" charset="0"/>
              </a:rPr>
              <a:t>Currently, the most relevant and popular Social Networks are Instagram, Twitter etc. These Social Networks were created to share posts, comments and opinions. This data is presented as images, short text strings containing different ideas expressed by real people and that can now use to extract trending products. Extracted trends are used to map with e-commerce websites like Flipkart, Amazon, etc. which provide information on trending products that people are talking about, so the retailers can source them to meet their needs. In other words, if they offer a more popular product, a larger audience will be willing to buy 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4" name="TextBox 3">
            <a:extLst>
              <a:ext uri="{FF2B5EF4-FFF2-40B4-BE49-F238E27FC236}">
                <a16:creationId xmlns:a16="http://schemas.microsoft.com/office/drawing/2014/main" id="{CE71B5D3-D4CD-FE5A-56D6-C33E12A0B1C9}"/>
              </a:ext>
            </a:extLst>
          </p:cNvPr>
          <p:cNvSpPr txBox="1"/>
          <p:nvPr/>
        </p:nvSpPr>
        <p:spPr>
          <a:xfrm>
            <a:off x="155026" y="160521"/>
            <a:ext cx="3962400" cy="646331"/>
          </a:xfrm>
          <a:prstGeom prst="rect">
            <a:avLst/>
          </a:prstGeom>
          <a:noFill/>
        </p:spPr>
        <p:txBody>
          <a:bodyPr wrap="square" rtlCol="0">
            <a:spAutoFit/>
            <a:scene3d>
              <a:camera prst="orthographicFront"/>
              <a:lightRig rig="threePt" dir="t"/>
            </a:scene3d>
            <a:sp3d extrusionH="57150">
              <a:bevelT w="82550" h="38100" prst="coolSlant"/>
            </a:sp3d>
          </a:bodyPr>
          <a:lstStyle/>
          <a:p>
            <a:r>
              <a:rPr lang="en-US" sz="3600" b="1" dirty="0">
                <a:solidFill>
                  <a:schemeClr val="accent2">
                    <a:lumMod val="60000"/>
                    <a:lumOff val="40000"/>
                  </a:schemeClr>
                </a:solidFill>
                <a:effectLst>
                  <a:glow rad="228600">
                    <a:schemeClr val="accent4">
                      <a:satMod val="175000"/>
                      <a:alpha val="40000"/>
                    </a:schemeClr>
                  </a:glow>
                </a:effectLst>
                <a:latin typeface="Arial Rounded MT Bold" panose="020F0704030504030204" pitchFamily="34" charset="0"/>
              </a:rPr>
              <a:t>OUTCOMES:</a:t>
            </a:r>
          </a:p>
        </p:txBody>
      </p:sp>
      <p:sp>
        <p:nvSpPr>
          <p:cNvPr id="5" name="TextBox 4">
            <a:extLst>
              <a:ext uri="{FF2B5EF4-FFF2-40B4-BE49-F238E27FC236}">
                <a16:creationId xmlns:a16="http://schemas.microsoft.com/office/drawing/2014/main" id="{35CC6765-5A5D-6405-1F63-49099923F351}"/>
              </a:ext>
            </a:extLst>
          </p:cNvPr>
          <p:cNvSpPr txBox="1"/>
          <p:nvPr/>
        </p:nvSpPr>
        <p:spPr>
          <a:xfrm>
            <a:off x="155026" y="960468"/>
            <a:ext cx="8862849" cy="3545330"/>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US" sz="1800" dirty="0">
                <a:latin typeface="Arial Rounded MT Bold" panose="020F0704030504030204" pitchFamily="34" charset="0"/>
              </a:rPr>
              <a:t>List of trending keywords</a:t>
            </a:r>
          </a:p>
          <a:p>
            <a:pPr marL="285750" indent="-285750" algn="just">
              <a:lnSpc>
                <a:spcPct val="107000"/>
              </a:lnSpc>
              <a:spcAft>
                <a:spcPts val="800"/>
              </a:spcAft>
              <a:buFont typeface="Wingdings" panose="05000000000000000000" pitchFamily="2" charset="2"/>
              <a:buChar char="ü"/>
            </a:pPr>
            <a:r>
              <a:rPr lang="en-US" sz="1800" dirty="0">
                <a:latin typeface="Arial Rounded MT Bold" panose="020F0704030504030204" pitchFamily="34" charset="0"/>
              </a:rPr>
              <a:t>Sample images and respective links</a:t>
            </a:r>
          </a:p>
          <a:p>
            <a:pPr marL="285750" indent="-285750" algn="just">
              <a:lnSpc>
                <a:spcPct val="107000"/>
              </a:lnSpc>
              <a:spcAft>
                <a:spcPts val="800"/>
              </a:spcAft>
              <a:buFont typeface="Wingdings" panose="05000000000000000000" pitchFamily="2" charset="2"/>
              <a:buChar char="ü"/>
            </a:pPr>
            <a:r>
              <a:rPr lang="en-US" sz="1800" dirty="0">
                <a:latin typeface="Arial Rounded MT Bold" panose="020F0704030504030204" pitchFamily="34" charset="0"/>
              </a:rPr>
              <a:t>Most trending first</a:t>
            </a:r>
          </a:p>
          <a:p>
            <a:pPr marL="285750" indent="-285750" algn="just">
              <a:lnSpc>
                <a:spcPct val="107000"/>
              </a:lnSpc>
              <a:spcAft>
                <a:spcPts val="800"/>
              </a:spcAft>
              <a:buFont typeface="Wingdings" panose="05000000000000000000" pitchFamily="2" charset="2"/>
              <a:buChar char="ü"/>
            </a:pPr>
            <a:r>
              <a:rPr lang="en-GB" sz="1800" dirty="0">
                <a:latin typeface="Arial Rounded MT Bold" panose="020F0704030504030204" pitchFamily="34" charset="0"/>
              </a:rPr>
              <a:t>Category, sub category (Ex: Category  - Fashion, sub category – Women Western)</a:t>
            </a:r>
          </a:p>
          <a:p>
            <a:pPr marL="285750" indent="-285750" algn="just">
              <a:lnSpc>
                <a:spcPct val="107000"/>
              </a:lnSpc>
              <a:spcAft>
                <a:spcPts val="800"/>
              </a:spcAft>
              <a:buFont typeface="Wingdings" panose="05000000000000000000" pitchFamily="2" charset="2"/>
              <a:buChar char="ü"/>
            </a:pPr>
            <a:r>
              <a:rPr lang="en-US" sz="1800" dirty="0">
                <a:latin typeface="Arial Rounded MT Bold" panose="020F0704030504030204" pitchFamily="34" charset="0"/>
              </a:rPr>
              <a:t>Create a mapping of extracted trending keyword(s) with E-Commerce website category, sub category, vertical and product attribute(s), search page links</a:t>
            </a:r>
          </a:p>
          <a:p>
            <a:pPr marL="285750" indent="-285750" algn="just">
              <a:lnSpc>
                <a:spcPct val="107000"/>
              </a:lnSpc>
              <a:spcAft>
                <a:spcPts val="800"/>
              </a:spcAft>
              <a:buFont typeface="Wingdings" panose="05000000000000000000" pitchFamily="2" charset="2"/>
              <a:buChar char="ü"/>
            </a:pPr>
            <a:r>
              <a:rPr lang="en-US" sz="1800" dirty="0">
                <a:latin typeface="Arial Rounded MT Bold" panose="020F0704030504030204" pitchFamily="34" charset="0"/>
              </a:rPr>
              <a:t>From a trending keyword, creating a corresponding searchable term on E-Commerce which will lead to matching products</a:t>
            </a:r>
            <a:endParaRPr lang="en-GB" sz="1800" dirty="0">
              <a:latin typeface="Arial Rounded MT Bold" panose="020F07040305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4" name="TextBox 3">
            <a:extLst>
              <a:ext uri="{FF2B5EF4-FFF2-40B4-BE49-F238E27FC236}">
                <a16:creationId xmlns:a16="http://schemas.microsoft.com/office/drawing/2014/main" id="{CE71B5D3-D4CD-FE5A-56D6-C33E12A0B1C9}"/>
              </a:ext>
            </a:extLst>
          </p:cNvPr>
          <p:cNvSpPr txBox="1"/>
          <p:nvPr/>
        </p:nvSpPr>
        <p:spPr>
          <a:xfrm>
            <a:off x="216670" y="169720"/>
            <a:ext cx="3962400" cy="646331"/>
          </a:xfrm>
          <a:prstGeom prst="rect">
            <a:avLst/>
          </a:prstGeom>
          <a:noFill/>
        </p:spPr>
        <p:txBody>
          <a:bodyPr wrap="square" rtlCol="0">
            <a:spAutoFit/>
            <a:scene3d>
              <a:camera prst="orthographicFront"/>
              <a:lightRig rig="threePt" dir="t"/>
            </a:scene3d>
            <a:sp3d extrusionH="57150">
              <a:bevelT w="82550" h="38100" prst="coolSlant"/>
            </a:sp3d>
          </a:bodyPr>
          <a:lstStyle/>
          <a:p>
            <a:r>
              <a:rPr lang="en-US" sz="3600" b="1" dirty="0">
                <a:solidFill>
                  <a:schemeClr val="accent2">
                    <a:lumMod val="60000"/>
                    <a:lumOff val="40000"/>
                  </a:schemeClr>
                </a:solidFill>
                <a:effectLst>
                  <a:glow rad="228600">
                    <a:schemeClr val="accent4">
                      <a:satMod val="175000"/>
                      <a:alpha val="40000"/>
                    </a:schemeClr>
                  </a:glow>
                </a:effectLst>
                <a:latin typeface="Arial Rounded MT Bold" panose="020F0704030504030204" pitchFamily="34" charset="0"/>
              </a:rPr>
              <a:t>INTRODUCTION:</a:t>
            </a:r>
          </a:p>
        </p:txBody>
      </p:sp>
      <p:sp>
        <p:nvSpPr>
          <p:cNvPr id="3" name="TextBox 2">
            <a:extLst>
              <a:ext uri="{FF2B5EF4-FFF2-40B4-BE49-F238E27FC236}">
                <a16:creationId xmlns:a16="http://schemas.microsoft.com/office/drawing/2014/main" id="{D63CEC01-05A9-0D1C-BC41-EE220857CFE2}"/>
              </a:ext>
            </a:extLst>
          </p:cNvPr>
          <p:cNvSpPr txBox="1"/>
          <p:nvPr/>
        </p:nvSpPr>
        <p:spPr>
          <a:xfrm>
            <a:off x="93382" y="1139900"/>
            <a:ext cx="8912772" cy="3359318"/>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US" sz="2000" dirty="0">
                <a:latin typeface="Arial Rounded MT Bold" panose="020F0704030504030204" pitchFamily="34" charset="0"/>
              </a:rPr>
              <a:t>Nowadays trends are changing day by day, so identifying trends is very important because trend analysis helps understand how a business has evolved in various areas, especially research areas such as marketing where current business activities and practices take place. So, all we need is a place where trends are available. Social Networks have become an important environment for collective trends extraction. The interactions amongst users provide information of their preferences and relationships. This information can be used to measure the influence of ideas, or opinions, and how they are spread within the Network.</a:t>
            </a:r>
          </a:p>
        </p:txBody>
      </p:sp>
    </p:spTree>
    <p:extLst>
      <p:ext uri="{BB962C8B-B14F-4D97-AF65-F5344CB8AC3E}">
        <p14:creationId xmlns:p14="http://schemas.microsoft.com/office/powerpoint/2010/main" val="169212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4" name="TextBox 3">
            <a:extLst>
              <a:ext uri="{FF2B5EF4-FFF2-40B4-BE49-F238E27FC236}">
                <a16:creationId xmlns:a16="http://schemas.microsoft.com/office/drawing/2014/main" id="{CE71B5D3-D4CD-FE5A-56D6-C33E12A0B1C9}"/>
              </a:ext>
            </a:extLst>
          </p:cNvPr>
          <p:cNvSpPr txBox="1"/>
          <p:nvPr/>
        </p:nvSpPr>
        <p:spPr>
          <a:xfrm>
            <a:off x="155026" y="128624"/>
            <a:ext cx="4740824" cy="646331"/>
          </a:xfrm>
          <a:prstGeom prst="rect">
            <a:avLst/>
          </a:prstGeom>
          <a:noFill/>
        </p:spPr>
        <p:txBody>
          <a:bodyPr wrap="square" rtlCol="0">
            <a:spAutoFit/>
            <a:scene3d>
              <a:camera prst="orthographicFront"/>
              <a:lightRig rig="threePt" dir="t"/>
            </a:scene3d>
            <a:sp3d extrusionH="57150">
              <a:bevelT w="82550" h="38100" prst="coolSlant"/>
            </a:sp3d>
          </a:bodyPr>
          <a:lstStyle/>
          <a:p>
            <a:r>
              <a:rPr lang="en-US" sz="3600" b="1" dirty="0">
                <a:solidFill>
                  <a:schemeClr val="accent2">
                    <a:lumMod val="60000"/>
                    <a:lumOff val="40000"/>
                  </a:schemeClr>
                </a:solidFill>
                <a:effectLst>
                  <a:glow rad="228600">
                    <a:schemeClr val="accent4">
                      <a:satMod val="175000"/>
                      <a:alpha val="40000"/>
                    </a:schemeClr>
                  </a:glow>
                </a:effectLst>
                <a:latin typeface="Arial Rounded MT Bold" panose="020F0704030504030204" pitchFamily="34" charset="0"/>
              </a:rPr>
              <a:t>Proposed Approach</a:t>
            </a:r>
          </a:p>
        </p:txBody>
      </p:sp>
      <p:sp>
        <p:nvSpPr>
          <p:cNvPr id="5" name="TextBox 4">
            <a:extLst>
              <a:ext uri="{FF2B5EF4-FFF2-40B4-BE49-F238E27FC236}">
                <a16:creationId xmlns:a16="http://schemas.microsoft.com/office/drawing/2014/main" id="{35CC6765-5A5D-6405-1F63-49099923F351}"/>
              </a:ext>
            </a:extLst>
          </p:cNvPr>
          <p:cNvSpPr txBox="1"/>
          <p:nvPr/>
        </p:nvSpPr>
        <p:spPr>
          <a:xfrm>
            <a:off x="755859" y="1114579"/>
            <a:ext cx="7632281" cy="2554995"/>
          </a:xfrm>
          <a:prstGeom prst="rect">
            <a:avLst/>
          </a:prstGeom>
          <a:noFill/>
        </p:spPr>
        <p:txBody>
          <a:bodyPr wrap="square" rtlCol="0">
            <a:spAutoFit/>
          </a:bodyPr>
          <a:lstStyle/>
          <a:p>
            <a:pPr algn="just">
              <a:lnSpc>
                <a:spcPct val="107000"/>
              </a:lnSpc>
              <a:spcAft>
                <a:spcPts val="800"/>
              </a:spcAft>
            </a:pPr>
            <a:r>
              <a:rPr lang="en-US" sz="2000" dirty="0">
                <a:latin typeface="Arial Rounded MT Bold" panose="020F0704030504030204" pitchFamily="34" charset="0"/>
              </a:rPr>
              <a:t>A three-tier architecture is used, with the layers,</a:t>
            </a:r>
          </a:p>
          <a:p>
            <a:pPr marL="285750" indent="-285750" algn="just">
              <a:lnSpc>
                <a:spcPct val="107000"/>
              </a:lnSpc>
              <a:spcAft>
                <a:spcPts val="800"/>
              </a:spcAft>
              <a:buFont typeface="Wingdings" panose="05000000000000000000" pitchFamily="2" charset="2"/>
              <a:buChar char="ü"/>
            </a:pPr>
            <a:r>
              <a:rPr lang="en-US" sz="2000" dirty="0">
                <a:latin typeface="Arial Rounded MT Bold" panose="020F0704030504030204" pitchFamily="34" charset="0"/>
              </a:rPr>
              <a:t>Crawling for Dataset Creation</a:t>
            </a:r>
          </a:p>
          <a:p>
            <a:pPr marL="285750" indent="-285750" algn="just">
              <a:lnSpc>
                <a:spcPct val="107000"/>
              </a:lnSpc>
              <a:spcAft>
                <a:spcPts val="800"/>
              </a:spcAft>
              <a:buFont typeface="Wingdings" panose="05000000000000000000" pitchFamily="2" charset="2"/>
              <a:buChar char="ü"/>
            </a:pPr>
            <a:r>
              <a:rPr lang="en-US" sz="2000" dirty="0">
                <a:latin typeface="Arial Rounded MT Bold" panose="020F0704030504030204" pitchFamily="34" charset="0"/>
              </a:rPr>
              <a:t>Trends Identification and Classification</a:t>
            </a:r>
          </a:p>
          <a:p>
            <a:pPr marL="285750" indent="-285750" algn="just">
              <a:lnSpc>
                <a:spcPct val="107000"/>
              </a:lnSpc>
              <a:spcAft>
                <a:spcPts val="800"/>
              </a:spcAft>
              <a:buFont typeface="Wingdings" panose="05000000000000000000" pitchFamily="2" charset="2"/>
              <a:buChar char="ü"/>
            </a:pPr>
            <a:r>
              <a:rPr lang="en-US" sz="2000" dirty="0">
                <a:latin typeface="Arial Rounded MT Bold" panose="020F0704030504030204" pitchFamily="34" charset="0"/>
              </a:rPr>
              <a:t>Flipkart Relevant Smart Mapper</a:t>
            </a:r>
          </a:p>
          <a:p>
            <a:pPr marL="285750" indent="-285750" algn="just">
              <a:lnSpc>
                <a:spcPct val="107000"/>
              </a:lnSpc>
              <a:spcAft>
                <a:spcPts val="800"/>
              </a:spcAft>
              <a:buFont typeface="Wingdings" panose="05000000000000000000" pitchFamily="2" charset="2"/>
              <a:buChar char="ü"/>
            </a:pPr>
            <a:endParaRPr lang="en-US" sz="2000" dirty="0">
              <a:latin typeface="Arial Rounded MT Bold" panose="020F0704030504030204" pitchFamily="34" charset="0"/>
            </a:endParaRPr>
          </a:p>
          <a:p>
            <a:pPr algn="just">
              <a:lnSpc>
                <a:spcPct val="107000"/>
              </a:lnSpc>
              <a:spcAft>
                <a:spcPts val="800"/>
              </a:spcAft>
            </a:pPr>
            <a:r>
              <a:rPr lang="en-US" sz="2000" dirty="0">
                <a:latin typeface="Arial Rounded MT Bold" panose="020F0704030504030204" pitchFamily="34" charset="0"/>
              </a:rPr>
              <a:t>A top view of the approach is shown on the image, </a:t>
            </a:r>
            <a:endParaRPr lang="en-GB" sz="2000" dirty="0">
              <a:latin typeface="Arial Rounded MT Bold" panose="020F0704030504030204" pitchFamily="34" charset="0"/>
            </a:endParaRPr>
          </a:p>
        </p:txBody>
      </p:sp>
    </p:spTree>
    <p:extLst>
      <p:ext uri="{BB962C8B-B14F-4D97-AF65-F5344CB8AC3E}">
        <p14:creationId xmlns:p14="http://schemas.microsoft.com/office/powerpoint/2010/main" val="3683830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CC8AD11-74D3-31EA-31F3-A35C707670C3}"/>
              </a:ext>
            </a:extLst>
          </p:cNvPr>
          <p:cNvPicPr>
            <a:picLocks noChangeAspect="1"/>
          </p:cNvPicPr>
          <p:nvPr/>
        </p:nvPicPr>
        <p:blipFill rotWithShape="1">
          <a:blip r:embed="rId2"/>
          <a:srcRect l="34606" t="12566" r="9438" b="2698"/>
          <a:stretch/>
        </p:blipFill>
        <p:spPr>
          <a:xfrm>
            <a:off x="1551407" y="0"/>
            <a:ext cx="6041185" cy="5143500"/>
          </a:xfrm>
          <a:prstGeom prst="rect">
            <a:avLst/>
          </a:prstGeom>
        </p:spPr>
      </p:pic>
      <p:sp>
        <p:nvSpPr>
          <p:cNvPr id="12" name="Rectangle 11">
            <a:extLst>
              <a:ext uri="{FF2B5EF4-FFF2-40B4-BE49-F238E27FC236}">
                <a16:creationId xmlns:a16="http://schemas.microsoft.com/office/drawing/2014/main" id="{C98B799E-B9C1-F143-96A4-17C77850C6D4}"/>
              </a:ext>
            </a:extLst>
          </p:cNvPr>
          <p:cNvSpPr/>
          <p:nvPr/>
        </p:nvSpPr>
        <p:spPr>
          <a:xfrm>
            <a:off x="3174715" y="102742"/>
            <a:ext cx="893851" cy="606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C48B4B2E-36C0-738D-280B-F2CBEDC06877}"/>
              </a:ext>
            </a:extLst>
          </p:cNvPr>
          <p:cNvPicPr>
            <a:picLocks noChangeAspect="1"/>
          </p:cNvPicPr>
          <p:nvPr/>
        </p:nvPicPr>
        <p:blipFill>
          <a:blip r:embed="rId3"/>
          <a:stretch>
            <a:fillRect/>
          </a:stretch>
        </p:blipFill>
        <p:spPr>
          <a:xfrm>
            <a:off x="3318553" y="158869"/>
            <a:ext cx="750013" cy="616710"/>
          </a:xfrm>
          <a:prstGeom prst="rect">
            <a:avLst/>
          </a:prstGeom>
        </p:spPr>
      </p:pic>
    </p:spTree>
    <p:extLst>
      <p:ext uri="{BB962C8B-B14F-4D97-AF65-F5344CB8AC3E}">
        <p14:creationId xmlns:p14="http://schemas.microsoft.com/office/powerpoint/2010/main" val="1392356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4" name="TextBox 3">
            <a:extLst>
              <a:ext uri="{FF2B5EF4-FFF2-40B4-BE49-F238E27FC236}">
                <a16:creationId xmlns:a16="http://schemas.microsoft.com/office/drawing/2014/main" id="{CE71B5D3-D4CD-FE5A-56D6-C33E12A0B1C9}"/>
              </a:ext>
            </a:extLst>
          </p:cNvPr>
          <p:cNvSpPr txBox="1"/>
          <p:nvPr/>
        </p:nvSpPr>
        <p:spPr>
          <a:xfrm>
            <a:off x="155026" y="128624"/>
            <a:ext cx="5807624" cy="646331"/>
          </a:xfrm>
          <a:prstGeom prst="rect">
            <a:avLst/>
          </a:prstGeom>
          <a:noFill/>
        </p:spPr>
        <p:txBody>
          <a:bodyPr wrap="square" rtlCol="0">
            <a:spAutoFit/>
            <a:scene3d>
              <a:camera prst="orthographicFront"/>
              <a:lightRig rig="threePt" dir="t"/>
            </a:scene3d>
            <a:sp3d extrusionH="57150">
              <a:bevelT w="82550" h="38100" prst="coolSlant"/>
            </a:sp3d>
          </a:bodyPr>
          <a:lstStyle/>
          <a:p>
            <a:r>
              <a:rPr lang="en-US" sz="3600" b="1" dirty="0">
                <a:solidFill>
                  <a:schemeClr val="accent2">
                    <a:lumMod val="60000"/>
                    <a:lumOff val="40000"/>
                  </a:schemeClr>
                </a:solidFill>
                <a:effectLst>
                  <a:glow rad="228600">
                    <a:schemeClr val="accent4">
                      <a:satMod val="175000"/>
                      <a:alpha val="40000"/>
                    </a:schemeClr>
                  </a:glow>
                </a:effectLst>
                <a:latin typeface="Arial Rounded MT Bold" panose="020F0704030504030204" pitchFamily="34" charset="0"/>
              </a:rPr>
              <a:t>1. Crawling and Scraping</a:t>
            </a:r>
          </a:p>
        </p:txBody>
      </p:sp>
      <p:sp>
        <p:nvSpPr>
          <p:cNvPr id="5" name="TextBox 4">
            <a:extLst>
              <a:ext uri="{FF2B5EF4-FFF2-40B4-BE49-F238E27FC236}">
                <a16:creationId xmlns:a16="http://schemas.microsoft.com/office/drawing/2014/main" id="{35CC6765-5A5D-6405-1F63-49099923F351}"/>
              </a:ext>
            </a:extLst>
          </p:cNvPr>
          <p:cNvSpPr txBox="1"/>
          <p:nvPr/>
        </p:nvSpPr>
        <p:spPr>
          <a:xfrm>
            <a:off x="190500" y="774955"/>
            <a:ext cx="8762999" cy="661463"/>
          </a:xfrm>
          <a:prstGeom prst="rect">
            <a:avLst/>
          </a:prstGeom>
          <a:noFill/>
        </p:spPr>
        <p:txBody>
          <a:bodyPr wrap="square" rtlCol="0">
            <a:spAutoFit/>
          </a:bodyPr>
          <a:lstStyle/>
          <a:p>
            <a:pPr algn="just">
              <a:lnSpc>
                <a:spcPct val="107000"/>
              </a:lnSpc>
              <a:spcAft>
                <a:spcPts val="800"/>
              </a:spcAft>
            </a:pPr>
            <a:r>
              <a:rPr lang="en-US" sz="1800" dirty="0">
                <a:latin typeface="Arial Rounded MT Bold" panose="020F0704030504030204" pitchFamily="34" charset="0"/>
              </a:rPr>
              <a:t>Crawling and Scraping social media websites for images and metadata. The workflow used for achieved this is displayed below.</a:t>
            </a:r>
            <a:endParaRPr lang="en-GB" sz="1800" dirty="0">
              <a:latin typeface="Arial Rounded MT Bold" panose="020F0704030504030204" pitchFamily="34" charset="0"/>
            </a:endParaRPr>
          </a:p>
        </p:txBody>
      </p:sp>
      <p:pic>
        <p:nvPicPr>
          <p:cNvPr id="3" name="Picture 2">
            <a:extLst>
              <a:ext uri="{FF2B5EF4-FFF2-40B4-BE49-F238E27FC236}">
                <a16:creationId xmlns:a16="http://schemas.microsoft.com/office/drawing/2014/main" id="{9D4CFCE0-40EE-AC14-CF25-27FDDBAF8B5C}"/>
              </a:ext>
            </a:extLst>
          </p:cNvPr>
          <p:cNvPicPr>
            <a:picLocks noChangeAspect="1"/>
          </p:cNvPicPr>
          <p:nvPr/>
        </p:nvPicPr>
        <p:blipFill rotWithShape="1">
          <a:blip r:embed="rId3"/>
          <a:srcRect l="15833" t="35770" r="15972" b="13316"/>
          <a:stretch/>
        </p:blipFill>
        <p:spPr>
          <a:xfrm>
            <a:off x="0" y="1436419"/>
            <a:ext cx="9144000" cy="3707082"/>
          </a:xfrm>
          <a:prstGeom prst="rect">
            <a:avLst/>
          </a:prstGeom>
        </p:spPr>
      </p:pic>
    </p:spTree>
    <p:extLst>
      <p:ext uri="{BB962C8B-B14F-4D97-AF65-F5344CB8AC3E}">
        <p14:creationId xmlns:p14="http://schemas.microsoft.com/office/powerpoint/2010/main" val="2193278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4" name="TextBox 3">
            <a:extLst>
              <a:ext uri="{FF2B5EF4-FFF2-40B4-BE49-F238E27FC236}">
                <a16:creationId xmlns:a16="http://schemas.microsoft.com/office/drawing/2014/main" id="{CE71B5D3-D4CD-FE5A-56D6-C33E12A0B1C9}"/>
              </a:ext>
            </a:extLst>
          </p:cNvPr>
          <p:cNvSpPr txBox="1"/>
          <p:nvPr/>
        </p:nvSpPr>
        <p:spPr>
          <a:xfrm>
            <a:off x="155026" y="4799"/>
            <a:ext cx="8912774" cy="584775"/>
          </a:xfrm>
          <a:prstGeom prst="rect">
            <a:avLst/>
          </a:prstGeom>
          <a:noFill/>
        </p:spPr>
        <p:txBody>
          <a:bodyPr wrap="square" rtlCol="0">
            <a:spAutoFit/>
            <a:scene3d>
              <a:camera prst="orthographicFront"/>
              <a:lightRig rig="threePt" dir="t"/>
            </a:scene3d>
            <a:sp3d extrusionH="57150">
              <a:bevelT w="82550" h="38100" prst="coolSlant"/>
            </a:sp3d>
          </a:bodyPr>
          <a:lstStyle/>
          <a:p>
            <a:r>
              <a:rPr lang="en-US" sz="3200" b="1" dirty="0">
                <a:solidFill>
                  <a:schemeClr val="accent2">
                    <a:lumMod val="60000"/>
                    <a:lumOff val="40000"/>
                  </a:schemeClr>
                </a:solidFill>
                <a:effectLst>
                  <a:glow rad="228600">
                    <a:schemeClr val="accent4">
                      <a:satMod val="175000"/>
                      <a:alpha val="40000"/>
                    </a:schemeClr>
                  </a:glow>
                </a:effectLst>
                <a:latin typeface="Arial Rounded MT Bold" panose="020F0704030504030204" pitchFamily="34" charset="0"/>
              </a:rPr>
              <a:t>2. Trends Identification and Classification</a:t>
            </a:r>
          </a:p>
        </p:txBody>
      </p:sp>
      <p:sp>
        <p:nvSpPr>
          <p:cNvPr id="5" name="TextBox 4">
            <a:extLst>
              <a:ext uri="{FF2B5EF4-FFF2-40B4-BE49-F238E27FC236}">
                <a16:creationId xmlns:a16="http://schemas.microsoft.com/office/drawing/2014/main" id="{35CC6765-5A5D-6405-1F63-49099923F351}"/>
              </a:ext>
            </a:extLst>
          </p:cNvPr>
          <p:cNvSpPr txBox="1"/>
          <p:nvPr/>
        </p:nvSpPr>
        <p:spPr>
          <a:xfrm>
            <a:off x="155026" y="657871"/>
            <a:ext cx="8912774" cy="4502323"/>
          </a:xfrm>
          <a:prstGeom prst="rect">
            <a:avLst/>
          </a:prstGeom>
          <a:noFill/>
        </p:spPr>
        <p:txBody>
          <a:bodyPr wrap="square" rtlCol="0">
            <a:spAutoFit/>
          </a:bodyPr>
          <a:lstStyle/>
          <a:p>
            <a:pPr algn="just">
              <a:lnSpc>
                <a:spcPct val="107000"/>
              </a:lnSpc>
              <a:spcAft>
                <a:spcPts val="800"/>
              </a:spcAft>
            </a:pPr>
            <a:r>
              <a:rPr lang="en-US" sz="1700" dirty="0">
                <a:latin typeface="Arial Rounded MT Bold" panose="020F0704030504030204" pitchFamily="34" charset="0"/>
              </a:rPr>
              <a:t>Crawling Trends Identification and Classification using a deep neural network based on the VGG16 architecture, and corroborating the trends with </a:t>
            </a:r>
            <a:r>
              <a:rPr lang="en-US" sz="1700" dirty="0" err="1">
                <a:latin typeface="Arial Rounded MT Bold" panose="020F0704030504030204" pitchFamily="34" charset="0"/>
              </a:rPr>
              <a:t>PyTrends</a:t>
            </a:r>
            <a:r>
              <a:rPr lang="en-US" sz="1700" dirty="0">
                <a:latin typeface="Arial Rounded MT Bold" panose="020F0704030504030204" pitchFamily="34" charset="0"/>
              </a:rPr>
              <a:t> API and Google Trends API.</a:t>
            </a:r>
          </a:p>
          <a:p>
            <a:pPr algn="just">
              <a:lnSpc>
                <a:spcPct val="107000"/>
              </a:lnSpc>
              <a:spcAft>
                <a:spcPts val="800"/>
              </a:spcAft>
            </a:pPr>
            <a:r>
              <a:rPr lang="en-US" sz="1700" dirty="0">
                <a:latin typeface="Arial Rounded MT Bold" panose="020F0704030504030204" pitchFamily="34" charset="0"/>
              </a:rPr>
              <a:t>• We make use of the VGG-16 architecture because it is one of the best models when it comes to image classifications, and consists of roughly 136 million parameters.</a:t>
            </a:r>
          </a:p>
          <a:p>
            <a:pPr algn="just">
              <a:lnSpc>
                <a:spcPct val="107000"/>
              </a:lnSpc>
              <a:spcAft>
                <a:spcPts val="800"/>
              </a:spcAft>
            </a:pPr>
            <a:r>
              <a:rPr lang="en-US" sz="1700" dirty="0">
                <a:latin typeface="Arial Rounded MT Bold" panose="020F0704030504030204" pitchFamily="34" charset="0"/>
              </a:rPr>
              <a:t>• As a result, we are able to classify and identify a large number of trends in the images – which can be easily scaled in the future.</a:t>
            </a:r>
          </a:p>
          <a:p>
            <a:pPr algn="just">
              <a:lnSpc>
                <a:spcPct val="107000"/>
              </a:lnSpc>
              <a:spcAft>
                <a:spcPts val="800"/>
              </a:spcAft>
            </a:pPr>
            <a:r>
              <a:rPr lang="en-US" sz="1700" dirty="0">
                <a:latin typeface="Arial Rounded MT Bold" panose="020F0704030504030204" pitchFamily="34" charset="0"/>
              </a:rPr>
              <a:t>• For images with unnecessary features such as human faces, arms, pets, etc., we use the YOLOv5 architecture to identify the “fashion” (clothes, footwear, etc.) and crop them out.</a:t>
            </a:r>
          </a:p>
          <a:p>
            <a:pPr algn="just">
              <a:lnSpc>
                <a:spcPct val="107000"/>
              </a:lnSpc>
              <a:spcAft>
                <a:spcPts val="800"/>
              </a:spcAft>
            </a:pPr>
            <a:r>
              <a:rPr lang="en-US" sz="1700" dirty="0">
                <a:latin typeface="Arial Rounded MT Bold" panose="020F0704030504030204" pitchFamily="34" charset="0"/>
              </a:rPr>
              <a:t>• We obtain the top trending fashion keywords from Google Trends API and </a:t>
            </a:r>
            <a:r>
              <a:rPr lang="en-US" sz="1700" dirty="0" err="1">
                <a:latin typeface="Arial Rounded MT Bold" panose="020F0704030504030204" pitchFamily="34" charset="0"/>
              </a:rPr>
              <a:t>PyTrends</a:t>
            </a:r>
            <a:r>
              <a:rPr lang="en-US" sz="1700" dirty="0">
                <a:latin typeface="Arial Rounded MT Bold" panose="020F0704030504030204" pitchFamily="34" charset="0"/>
              </a:rPr>
              <a:t> API and use it to corroborate/evaluate the result obtained.</a:t>
            </a:r>
          </a:p>
          <a:p>
            <a:pPr algn="just">
              <a:lnSpc>
                <a:spcPct val="107000"/>
              </a:lnSpc>
              <a:spcAft>
                <a:spcPts val="800"/>
              </a:spcAft>
            </a:pPr>
            <a:r>
              <a:rPr lang="en-US" sz="1700" dirty="0">
                <a:latin typeface="Arial Rounded MT Bold" panose="020F0704030504030204" pitchFamily="34" charset="0"/>
              </a:rPr>
              <a:t>• The described second tier is shown in the </a:t>
            </a:r>
            <a:r>
              <a:rPr lang="en-US" sz="1700">
                <a:latin typeface="Arial Rounded MT Bold" panose="020F0704030504030204" pitchFamily="34" charset="0"/>
              </a:rPr>
              <a:t>next slide</a:t>
            </a:r>
            <a:endParaRPr lang="en-GB" sz="1700" dirty="0">
              <a:latin typeface="Arial Rounded MT Bold" panose="020F0704030504030204" pitchFamily="34" charset="0"/>
            </a:endParaRPr>
          </a:p>
        </p:txBody>
      </p:sp>
    </p:spTree>
    <p:extLst>
      <p:ext uri="{BB962C8B-B14F-4D97-AF65-F5344CB8AC3E}">
        <p14:creationId xmlns:p14="http://schemas.microsoft.com/office/powerpoint/2010/main" val="3573372261"/>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832</TotalTime>
  <Words>874</Words>
  <Application>Microsoft Office PowerPoint</Application>
  <PresentationFormat>On-screen Show (16:9)</PresentationFormat>
  <Paragraphs>67</Paragraphs>
  <Slides>20</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Book Antiqua</vt:lpstr>
      <vt:lpstr>Arial</vt:lpstr>
      <vt:lpstr>Arial Rounded MT Bold</vt:lpstr>
      <vt:lpstr>Wingdings</vt:lpstr>
      <vt:lpstr>Roboto Slab</vt:lpstr>
      <vt:lpstr>Source Sans Pro</vt:lpstr>
      <vt:lpstr>Cordelia template</vt:lpstr>
      <vt:lpstr>PowerPoint Presentation</vt:lpstr>
      <vt:lpstr>Extract Trends from Social Media Data Using Selenium Automation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GARBAGE REVENUE PREDICTION</dc:title>
  <dc:creator>Vinay kumar</dc:creator>
  <cp:lastModifiedBy>Vinay kumar</cp:lastModifiedBy>
  <cp:revision>21</cp:revision>
  <dcterms:modified xsi:type="dcterms:W3CDTF">2023-02-01T08:35:00Z</dcterms:modified>
</cp:coreProperties>
</file>