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90" r:id="rId2"/>
    <p:sldId id="256" r:id="rId3"/>
    <p:sldId id="258" r:id="rId4"/>
    <p:sldId id="314" r:id="rId5"/>
    <p:sldId id="322" r:id="rId6"/>
    <p:sldId id="310" r:id="rId7"/>
    <p:sldId id="316" r:id="rId8"/>
    <p:sldId id="261" r:id="rId9"/>
    <p:sldId id="306" r:id="rId10"/>
    <p:sldId id="305" r:id="rId11"/>
    <p:sldId id="315" r:id="rId12"/>
    <p:sldId id="307" r:id="rId13"/>
    <p:sldId id="311" r:id="rId14"/>
    <p:sldId id="312" r:id="rId15"/>
    <p:sldId id="313" r:id="rId16"/>
    <p:sldId id="260" r:id="rId17"/>
    <p:sldId id="294" r:id="rId18"/>
    <p:sldId id="300" r:id="rId19"/>
    <p:sldId id="301" r:id="rId20"/>
    <p:sldId id="320" r:id="rId21"/>
    <p:sldId id="318" r:id="rId22"/>
    <p:sldId id="319" r:id="rId23"/>
    <p:sldId id="257" r:id="rId24"/>
    <p:sldId id="293" r:id="rId25"/>
    <p:sldId id="321" r:id="rId26"/>
    <p:sldId id="280" r:id="rId27"/>
  </p:sldIdLst>
  <p:sldSz cx="9144000" cy="5143500" type="screen16x9"/>
  <p:notesSz cx="6858000" cy="9144000"/>
  <p:embeddedFontLst>
    <p:embeddedFont>
      <p:font typeface="Arial Rounded MT Bold" panose="020F0704030504030204" pitchFamily="34" charset="0"/>
      <p:regular r:id="rId29"/>
    </p:embeddedFont>
    <p:embeddedFont>
      <p:font typeface="Book Antiqua" panose="02040602050305030304" pitchFamily="18" charset="0"/>
      <p:regular r:id="rId30"/>
      <p:bold r:id="rId31"/>
      <p:italic r:id="rId32"/>
      <p:boldItalic r:id="rId33"/>
    </p:embeddedFont>
    <p:embeddedFont>
      <p:font typeface="Roboto Slab" pitchFamily="2" charset="0"/>
      <p:regular r:id="rId34"/>
      <p:bold r:id="rId35"/>
    </p:embeddedFont>
    <p:embeddedFont>
      <p:font typeface="Source Sans Pro" panose="020B0503030403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abf1dbd179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abf1dbd17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816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829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178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926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84fc56d062_1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84fc56d062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71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235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5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0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865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itle 1">
            <a:extLst>
              <a:ext uri="{FF2B5EF4-FFF2-40B4-BE49-F238E27FC236}">
                <a16:creationId xmlns:a16="http://schemas.microsoft.com/office/drawing/2014/main" id="{73767D69-707E-77CD-7A29-1C7384117F16}"/>
              </a:ext>
            </a:extLst>
          </p:cNvPr>
          <p:cNvSpPr>
            <a:spLocks noGrp="1"/>
          </p:cNvSpPr>
          <p:nvPr/>
        </p:nvSpPr>
        <p:spPr>
          <a:xfrm>
            <a:off x="114300" y="1905363"/>
            <a:ext cx="11658600" cy="11565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sz="3200" dirty="0"/>
            </a:br>
            <a:endParaRPr lang="en-US" sz="3200" dirty="0"/>
          </a:p>
        </p:txBody>
      </p:sp>
      <p:sp>
        <p:nvSpPr>
          <p:cNvPr id="7" name="Title 1">
            <a:extLst>
              <a:ext uri="{FF2B5EF4-FFF2-40B4-BE49-F238E27FC236}">
                <a16:creationId xmlns:a16="http://schemas.microsoft.com/office/drawing/2014/main" id="{52872441-4C5A-95A8-DA7E-11C232D87E6D}"/>
              </a:ext>
            </a:extLst>
          </p:cNvPr>
          <p:cNvSpPr txBox="1">
            <a:spLocks/>
          </p:cNvSpPr>
          <p:nvPr/>
        </p:nvSpPr>
        <p:spPr>
          <a:xfrm>
            <a:off x="114300" y="1905363"/>
            <a:ext cx="11658600" cy="115654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en-US" sz="3200"/>
            </a:br>
            <a:endParaRPr lang="en-US" sz="3200" dirty="0"/>
          </a:p>
        </p:txBody>
      </p:sp>
      <p:sp>
        <p:nvSpPr>
          <p:cNvPr id="8" name="Subtitle 2">
            <a:extLst>
              <a:ext uri="{FF2B5EF4-FFF2-40B4-BE49-F238E27FC236}">
                <a16:creationId xmlns:a16="http://schemas.microsoft.com/office/drawing/2014/main" id="{E479BF25-5C72-0C6B-CC7C-F9E3B7387B22}"/>
              </a:ext>
            </a:extLst>
          </p:cNvPr>
          <p:cNvSpPr txBox="1">
            <a:spLocks/>
          </p:cNvSpPr>
          <p:nvPr/>
        </p:nvSpPr>
        <p:spPr>
          <a:xfrm>
            <a:off x="761999" y="1778485"/>
            <a:ext cx="7620000" cy="2112192"/>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tx1"/>
              </a:solidFill>
              <a:latin typeface="Book Antiqua" panose="02040602050305030304" pitchFamily="18" charset="0"/>
            </a:endParaRPr>
          </a:p>
          <a:p>
            <a:pPr algn="ctr"/>
            <a:r>
              <a:rPr lang="en-US" dirty="0">
                <a:solidFill>
                  <a:srgbClr val="222222"/>
                </a:solidFill>
                <a:latin typeface="Book Antiqua" panose="02040602050305030304" pitchFamily="18" charset="0"/>
              </a:rPr>
              <a:t>“Final Review of Major Project” </a:t>
            </a:r>
          </a:p>
          <a:p>
            <a:pPr algn="ctr"/>
            <a:r>
              <a:rPr lang="en-US" dirty="0">
                <a:solidFill>
                  <a:srgbClr val="222222"/>
                </a:solidFill>
                <a:latin typeface="Book Antiqua" panose="02040602050305030304" pitchFamily="18" charset="0"/>
              </a:rPr>
              <a:t>for E-4 SEM - 2 2017 Admitted Batch</a:t>
            </a:r>
          </a:p>
          <a:p>
            <a:pPr algn="ctr"/>
            <a:endParaRPr lang="en-US" sz="1050" i="1" u="sng" dirty="0">
              <a:solidFill>
                <a:srgbClr val="222222"/>
              </a:solidFill>
              <a:latin typeface="Book Antiqua" panose="02040602050305030304" pitchFamily="18" charset="0"/>
            </a:endParaRPr>
          </a:p>
          <a:p>
            <a:pPr algn="ctr"/>
            <a:r>
              <a:rPr lang="en-US" sz="1400" b="1" i="1" dirty="0">
                <a:solidFill>
                  <a:schemeClr val="tx1"/>
                </a:solidFill>
                <a:latin typeface="Book Antiqua" panose="02040602050305030304" pitchFamily="18" charset="0"/>
              </a:rPr>
              <a:t>Submitted as part of Major Project. </a:t>
            </a:r>
          </a:p>
          <a:p>
            <a:pPr algn="ctr"/>
            <a:endParaRPr lang="en-US" sz="1400" b="1" i="1" dirty="0">
              <a:solidFill>
                <a:schemeClr val="tx1"/>
              </a:solidFill>
              <a:latin typeface="Book Antiqua" panose="02040602050305030304" pitchFamily="18" charset="0"/>
            </a:endParaRPr>
          </a:p>
          <a:p>
            <a:pPr algn="ctr"/>
            <a:r>
              <a:rPr lang="en-US" sz="1200" b="1" dirty="0">
                <a:latin typeface="Book Antiqua" panose="02040602050305030304" pitchFamily="18" charset="0"/>
              </a:rPr>
              <a:t>M. Bhargavi              (S171051)</a:t>
            </a:r>
            <a:endParaRPr lang="en-US" sz="1200" b="1" dirty="0">
              <a:solidFill>
                <a:schemeClr val="tx1"/>
              </a:solidFill>
              <a:latin typeface="Book Antiqua" panose="02040602050305030304" pitchFamily="18" charset="0"/>
            </a:endParaRPr>
          </a:p>
          <a:p>
            <a:pPr algn="ctr"/>
            <a:r>
              <a:rPr lang="en-US" sz="1200" b="1" dirty="0">
                <a:latin typeface="Book Antiqua" panose="02040602050305030304" pitchFamily="18" charset="0"/>
              </a:rPr>
              <a:t>B. Devaki                   (S170283)</a:t>
            </a:r>
          </a:p>
          <a:p>
            <a:pPr algn="ctr"/>
            <a:r>
              <a:rPr lang="en-US" sz="1200" b="1" dirty="0">
                <a:latin typeface="Book Antiqua" panose="02040602050305030304" pitchFamily="18" charset="0"/>
              </a:rPr>
              <a:t>P. Vinay kumar        </a:t>
            </a:r>
            <a:r>
              <a:rPr lang="en-US" sz="1200" b="1" dirty="0">
                <a:solidFill>
                  <a:schemeClr val="tx1"/>
                </a:solidFill>
                <a:latin typeface="Book Antiqua" panose="02040602050305030304" pitchFamily="18" charset="0"/>
              </a:rPr>
              <a:t> (S170528)</a:t>
            </a:r>
          </a:p>
          <a:p>
            <a:pPr algn="ctr"/>
            <a:endParaRPr lang="en-US" sz="1200" b="1" dirty="0">
              <a:solidFill>
                <a:schemeClr val="tx1"/>
              </a:solidFill>
              <a:latin typeface="Book Antiqua" panose="02040602050305030304" pitchFamily="18" charset="0"/>
            </a:endParaRPr>
          </a:p>
          <a:p>
            <a:pPr algn="ctr"/>
            <a:r>
              <a:rPr lang="en-US" sz="1100" dirty="0">
                <a:solidFill>
                  <a:srgbClr val="202124"/>
                </a:solidFill>
                <a:latin typeface="Book Antiqua" panose="02040602050305030304" pitchFamily="18" charset="0"/>
              </a:rPr>
              <a:t>Under the Supervision of:</a:t>
            </a:r>
          </a:p>
          <a:p>
            <a:pPr algn="ctr"/>
            <a:r>
              <a:rPr lang="en-US" sz="1200" b="1" dirty="0">
                <a:solidFill>
                  <a:srgbClr val="202124"/>
                </a:solidFill>
                <a:latin typeface="Book Antiqua" panose="02040602050305030304" pitchFamily="18" charset="0"/>
              </a:rPr>
              <a:t>Ms. M. Roopa</a:t>
            </a:r>
          </a:p>
          <a:p>
            <a:pPr algn="ctr"/>
            <a:r>
              <a:rPr lang="en-US" sz="1200" b="1" dirty="0">
                <a:solidFill>
                  <a:srgbClr val="202124"/>
                </a:solidFill>
                <a:latin typeface="Book Antiqua" panose="02040602050305030304" pitchFamily="18" charset="0"/>
              </a:rPr>
              <a:t>Assistant Professor</a:t>
            </a:r>
            <a:endParaRPr lang="en-US" sz="1600" b="1" dirty="0">
              <a:solidFill>
                <a:schemeClr val="tx1"/>
              </a:solidFill>
              <a:latin typeface="Book Antiqua" panose="02040602050305030304" pitchFamily="18" charset="0"/>
            </a:endParaRPr>
          </a:p>
          <a:p>
            <a:pPr algn="ctr"/>
            <a:r>
              <a:rPr lang="en-US" sz="1050" dirty="0">
                <a:solidFill>
                  <a:schemeClr val="tx1"/>
                </a:solidFill>
                <a:latin typeface="Book Antiqua" panose="02040602050305030304" pitchFamily="18" charset="0"/>
              </a:rPr>
              <a:t>Department of Computer Science and Engineering</a:t>
            </a:r>
          </a:p>
          <a:p>
            <a:pPr algn="ctr"/>
            <a:r>
              <a:rPr lang="en-US" sz="1050" dirty="0">
                <a:solidFill>
                  <a:schemeClr val="tx1"/>
                </a:solidFill>
                <a:latin typeface="Book Antiqua" panose="02040602050305030304" pitchFamily="18" charset="0"/>
              </a:rPr>
              <a:t>Rajiv Gandhi University of Knowledge Technologies</a:t>
            </a:r>
          </a:p>
          <a:p>
            <a:pPr algn="ctr"/>
            <a:r>
              <a:rPr lang="en-US" sz="1050" dirty="0">
                <a:solidFill>
                  <a:schemeClr val="tx1"/>
                </a:solidFill>
                <a:latin typeface="Book Antiqua" panose="02040602050305030304" pitchFamily="18" charset="0"/>
              </a:rPr>
              <a:t>Srikakulam – 532402</a:t>
            </a:r>
            <a:endParaRPr lang="en-US" sz="1200" dirty="0">
              <a:solidFill>
                <a:schemeClr val="tx1"/>
              </a:solidFill>
              <a:latin typeface="Book Antiqua" panose="02040602050305030304" pitchFamily="18" charset="0"/>
            </a:endParaRPr>
          </a:p>
          <a:p>
            <a:pPr algn="ctr"/>
            <a:endParaRPr lang="en-US" sz="1200" dirty="0">
              <a:solidFill>
                <a:schemeClr val="tx1"/>
              </a:solidFill>
              <a:latin typeface="Book Antiqua" panose="02040602050305030304" pitchFamily="18" charset="0"/>
            </a:endParaRPr>
          </a:p>
        </p:txBody>
      </p:sp>
      <p:pic>
        <p:nvPicPr>
          <p:cNvPr id="11" name="Picture 10" descr="RGUKT">
            <a:extLst>
              <a:ext uri="{FF2B5EF4-FFF2-40B4-BE49-F238E27FC236}">
                <a16:creationId xmlns:a16="http://schemas.microsoft.com/office/drawing/2014/main" id="{6E679CC5-3C1A-6B20-4C51-BC3C8CCE72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5087" y="56484"/>
            <a:ext cx="1393825" cy="1722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233CC4-BA74-BD5C-9D2C-49F15D93B3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3211889F-51B9-E6E6-BCF7-C50D5568DC1F}"/>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284623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155026" y="128624"/>
            <a:ext cx="5738878"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PROPOSED APPROACH:</a:t>
            </a:r>
          </a:p>
        </p:txBody>
      </p:sp>
      <p:sp>
        <p:nvSpPr>
          <p:cNvPr id="5" name="TextBox 4">
            <a:extLst>
              <a:ext uri="{FF2B5EF4-FFF2-40B4-BE49-F238E27FC236}">
                <a16:creationId xmlns:a16="http://schemas.microsoft.com/office/drawing/2014/main" id="{35CC6765-5A5D-6405-1F63-49099923F351}"/>
              </a:ext>
            </a:extLst>
          </p:cNvPr>
          <p:cNvSpPr txBox="1"/>
          <p:nvPr/>
        </p:nvSpPr>
        <p:spPr>
          <a:xfrm>
            <a:off x="755859" y="1114579"/>
            <a:ext cx="7632281" cy="2554995"/>
          </a:xfrm>
          <a:prstGeom prst="rect">
            <a:avLst/>
          </a:prstGeom>
          <a:noFill/>
        </p:spPr>
        <p:txBody>
          <a:bodyPr wrap="square" rtlCol="0">
            <a:spAutoFit/>
          </a:bodyPr>
          <a:lstStyle/>
          <a:p>
            <a:pPr algn="just">
              <a:lnSpc>
                <a:spcPct val="107000"/>
              </a:lnSpc>
              <a:spcAft>
                <a:spcPts val="800"/>
              </a:spcAft>
            </a:pPr>
            <a:r>
              <a:rPr lang="en-US" sz="2000" dirty="0">
                <a:latin typeface="Arial Rounded MT Bold" panose="020F0704030504030204" pitchFamily="34" charset="0"/>
              </a:rPr>
              <a:t>A three-tier architecture is used, with the layers,</a:t>
            </a:r>
          </a:p>
          <a:p>
            <a:pPr marL="285750" indent="-28575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Crawling for Dataset Creation</a:t>
            </a:r>
          </a:p>
          <a:p>
            <a:pPr marL="285750" indent="-28575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Trends Identification and Classification</a:t>
            </a:r>
          </a:p>
          <a:p>
            <a:pPr marL="285750" indent="-28575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Flipkart Relevant Smart Mapper</a:t>
            </a:r>
          </a:p>
          <a:p>
            <a:pPr marL="285750" indent="-285750" algn="just">
              <a:lnSpc>
                <a:spcPct val="107000"/>
              </a:lnSpc>
              <a:spcAft>
                <a:spcPts val="800"/>
              </a:spcAft>
              <a:buFont typeface="Wingdings" panose="05000000000000000000" pitchFamily="2" charset="2"/>
              <a:buChar char="ü"/>
            </a:pPr>
            <a:endParaRPr lang="en-US" sz="2000" dirty="0">
              <a:latin typeface="Arial Rounded MT Bold" panose="020F0704030504030204" pitchFamily="34" charset="0"/>
            </a:endParaRPr>
          </a:p>
          <a:p>
            <a:pPr algn="just">
              <a:lnSpc>
                <a:spcPct val="107000"/>
              </a:lnSpc>
              <a:spcAft>
                <a:spcPts val="800"/>
              </a:spcAft>
            </a:pPr>
            <a:r>
              <a:rPr lang="en-US" sz="2000" dirty="0">
                <a:latin typeface="Arial Rounded MT Bold" panose="020F0704030504030204" pitchFamily="34" charset="0"/>
              </a:rPr>
              <a:t>A top view of the approach is shown on the image, </a:t>
            </a:r>
            <a:endParaRPr lang="en-GB" sz="2000" dirty="0">
              <a:latin typeface="Arial Rounded MT Bold" panose="020F0704030504030204" pitchFamily="34" charset="0"/>
            </a:endParaRPr>
          </a:p>
        </p:txBody>
      </p:sp>
    </p:spTree>
    <p:extLst>
      <p:ext uri="{BB962C8B-B14F-4D97-AF65-F5344CB8AC3E}">
        <p14:creationId xmlns:p14="http://schemas.microsoft.com/office/powerpoint/2010/main" val="296698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C8AD11-74D3-31EA-31F3-A35C707670C3}"/>
              </a:ext>
            </a:extLst>
          </p:cNvPr>
          <p:cNvPicPr>
            <a:picLocks noChangeAspect="1"/>
          </p:cNvPicPr>
          <p:nvPr/>
        </p:nvPicPr>
        <p:blipFill rotWithShape="1">
          <a:blip r:embed="rId2"/>
          <a:srcRect l="34606" t="12566" r="9438" b="2698"/>
          <a:stretch/>
        </p:blipFill>
        <p:spPr>
          <a:xfrm>
            <a:off x="1551407" y="0"/>
            <a:ext cx="6041185" cy="5143500"/>
          </a:xfrm>
          <a:prstGeom prst="rect">
            <a:avLst/>
          </a:prstGeom>
        </p:spPr>
      </p:pic>
      <p:sp>
        <p:nvSpPr>
          <p:cNvPr id="12" name="Rectangle 11">
            <a:extLst>
              <a:ext uri="{FF2B5EF4-FFF2-40B4-BE49-F238E27FC236}">
                <a16:creationId xmlns:a16="http://schemas.microsoft.com/office/drawing/2014/main" id="{C98B799E-B9C1-F143-96A4-17C77850C6D4}"/>
              </a:ext>
            </a:extLst>
          </p:cNvPr>
          <p:cNvSpPr/>
          <p:nvPr/>
        </p:nvSpPr>
        <p:spPr>
          <a:xfrm>
            <a:off x="3174715" y="102742"/>
            <a:ext cx="893851" cy="606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48B4B2E-36C0-738D-280B-F2CBEDC06877}"/>
              </a:ext>
            </a:extLst>
          </p:cNvPr>
          <p:cNvPicPr>
            <a:picLocks noChangeAspect="1"/>
          </p:cNvPicPr>
          <p:nvPr/>
        </p:nvPicPr>
        <p:blipFill>
          <a:blip r:embed="rId3"/>
          <a:stretch>
            <a:fillRect/>
          </a:stretch>
        </p:blipFill>
        <p:spPr>
          <a:xfrm>
            <a:off x="3318553" y="158869"/>
            <a:ext cx="750013" cy="616710"/>
          </a:xfrm>
          <a:prstGeom prst="rect">
            <a:avLst/>
          </a:prstGeom>
        </p:spPr>
      </p:pic>
    </p:spTree>
    <p:extLst>
      <p:ext uri="{BB962C8B-B14F-4D97-AF65-F5344CB8AC3E}">
        <p14:creationId xmlns:p14="http://schemas.microsoft.com/office/powerpoint/2010/main" val="139235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155026" y="128624"/>
            <a:ext cx="5807624"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1. Crawling and Scraping</a:t>
            </a:r>
          </a:p>
        </p:txBody>
      </p:sp>
      <p:sp>
        <p:nvSpPr>
          <p:cNvPr id="5" name="TextBox 4">
            <a:extLst>
              <a:ext uri="{FF2B5EF4-FFF2-40B4-BE49-F238E27FC236}">
                <a16:creationId xmlns:a16="http://schemas.microsoft.com/office/drawing/2014/main" id="{35CC6765-5A5D-6405-1F63-49099923F351}"/>
              </a:ext>
            </a:extLst>
          </p:cNvPr>
          <p:cNvSpPr txBox="1"/>
          <p:nvPr/>
        </p:nvSpPr>
        <p:spPr>
          <a:xfrm>
            <a:off x="190500" y="774955"/>
            <a:ext cx="8762999" cy="661463"/>
          </a:xfrm>
          <a:prstGeom prst="rect">
            <a:avLst/>
          </a:prstGeom>
          <a:noFill/>
        </p:spPr>
        <p:txBody>
          <a:bodyPr wrap="square" rtlCol="0">
            <a:spAutoFit/>
          </a:bodyPr>
          <a:lstStyle/>
          <a:p>
            <a:pPr algn="just">
              <a:lnSpc>
                <a:spcPct val="107000"/>
              </a:lnSpc>
              <a:spcAft>
                <a:spcPts val="800"/>
              </a:spcAft>
            </a:pPr>
            <a:r>
              <a:rPr lang="en-US" sz="1800" dirty="0">
                <a:latin typeface="Arial Rounded MT Bold" panose="020F0704030504030204" pitchFamily="34" charset="0"/>
              </a:rPr>
              <a:t>Crawling and Scraping social media websites for images and metadata. The workflow used for achieved this is displayed below.</a:t>
            </a:r>
            <a:endParaRPr lang="en-GB" sz="18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9D4CFCE0-40EE-AC14-CF25-27FDDBAF8B5C}"/>
              </a:ext>
            </a:extLst>
          </p:cNvPr>
          <p:cNvPicPr>
            <a:picLocks noChangeAspect="1"/>
          </p:cNvPicPr>
          <p:nvPr/>
        </p:nvPicPr>
        <p:blipFill rotWithShape="1">
          <a:blip r:embed="rId3"/>
          <a:srcRect l="15833" t="35770" r="15972" b="13316"/>
          <a:stretch/>
        </p:blipFill>
        <p:spPr>
          <a:xfrm>
            <a:off x="0" y="1436419"/>
            <a:ext cx="9144000" cy="3707082"/>
          </a:xfrm>
          <a:prstGeom prst="rect">
            <a:avLst/>
          </a:prstGeom>
        </p:spPr>
      </p:pic>
    </p:spTree>
    <p:extLst>
      <p:ext uri="{BB962C8B-B14F-4D97-AF65-F5344CB8AC3E}">
        <p14:creationId xmlns:p14="http://schemas.microsoft.com/office/powerpoint/2010/main" val="219327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155026" y="4799"/>
            <a:ext cx="8912774" cy="584775"/>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2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2. Trends Identification and Classification</a:t>
            </a:r>
          </a:p>
        </p:txBody>
      </p:sp>
      <p:sp>
        <p:nvSpPr>
          <p:cNvPr id="5" name="TextBox 4">
            <a:extLst>
              <a:ext uri="{FF2B5EF4-FFF2-40B4-BE49-F238E27FC236}">
                <a16:creationId xmlns:a16="http://schemas.microsoft.com/office/drawing/2014/main" id="{35CC6765-5A5D-6405-1F63-49099923F351}"/>
              </a:ext>
            </a:extLst>
          </p:cNvPr>
          <p:cNvSpPr txBox="1"/>
          <p:nvPr/>
        </p:nvSpPr>
        <p:spPr>
          <a:xfrm>
            <a:off x="155026" y="657871"/>
            <a:ext cx="8912774" cy="4502323"/>
          </a:xfrm>
          <a:prstGeom prst="rect">
            <a:avLst/>
          </a:prstGeom>
          <a:noFill/>
        </p:spPr>
        <p:txBody>
          <a:bodyPr wrap="square" rtlCol="0">
            <a:spAutoFit/>
          </a:bodyPr>
          <a:lstStyle/>
          <a:p>
            <a:pPr algn="just">
              <a:lnSpc>
                <a:spcPct val="107000"/>
              </a:lnSpc>
              <a:spcAft>
                <a:spcPts val="800"/>
              </a:spcAft>
            </a:pPr>
            <a:r>
              <a:rPr lang="en-US" sz="1700" dirty="0">
                <a:latin typeface="Arial Rounded MT Bold" panose="020F0704030504030204" pitchFamily="34" charset="0"/>
              </a:rPr>
              <a:t>Crawling Trends Identification and Classification using a deep neural network based on the VGG16 architecture, and corroborating the trends with </a:t>
            </a:r>
            <a:r>
              <a:rPr lang="en-US" sz="1700" dirty="0" err="1">
                <a:latin typeface="Arial Rounded MT Bold" panose="020F0704030504030204" pitchFamily="34" charset="0"/>
              </a:rPr>
              <a:t>PyTrends</a:t>
            </a:r>
            <a:r>
              <a:rPr lang="en-US" sz="1700" dirty="0">
                <a:latin typeface="Arial Rounded MT Bold" panose="020F0704030504030204" pitchFamily="34" charset="0"/>
              </a:rPr>
              <a:t> API and Google Trends API.</a:t>
            </a:r>
          </a:p>
          <a:p>
            <a:pPr algn="just">
              <a:lnSpc>
                <a:spcPct val="107000"/>
              </a:lnSpc>
              <a:spcAft>
                <a:spcPts val="800"/>
              </a:spcAft>
            </a:pPr>
            <a:r>
              <a:rPr lang="en-US" sz="1700" dirty="0">
                <a:latin typeface="Arial Rounded MT Bold" panose="020F0704030504030204" pitchFamily="34" charset="0"/>
              </a:rPr>
              <a:t>• We make use of the VGG-16 architecture because it is one of the best models when it comes to image classifications, and consists of roughly 136 million parameters.</a:t>
            </a:r>
          </a:p>
          <a:p>
            <a:pPr algn="just">
              <a:lnSpc>
                <a:spcPct val="107000"/>
              </a:lnSpc>
              <a:spcAft>
                <a:spcPts val="800"/>
              </a:spcAft>
            </a:pPr>
            <a:r>
              <a:rPr lang="en-US" sz="1700" dirty="0">
                <a:latin typeface="Arial Rounded MT Bold" panose="020F0704030504030204" pitchFamily="34" charset="0"/>
              </a:rPr>
              <a:t>• As a result, we are able to classify and identify a large number of trends in the images – which can be easily scaled in the future.</a:t>
            </a:r>
          </a:p>
          <a:p>
            <a:pPr algn="just">
              <a:lnSpc>
                <a:spcPct val="107000"/>
              </a:lnSpc>
              <a:spcAft>
                <a:spcPts val="800"/>
              </a:spcAft>
            </a:pPr>
            <a:r>
              <a:rPr lang="en-US" sz="1700" dirty="0">
                <a:latin typeface="Arial Rounded MT Bold" panose="020F0704030504030204" pitchFamily="34" charset="0"/>
              </a:rPr>
              <a:t>• For images with unnecessary features such as human faces, arms, pets, etc., we use the YOLOv5 architecture to identify the “fashion” (clothes, footwear, etc.) and crop them out.</a:t>
            </a:r>
          </a:p>
          <a:p>
            <a:pPr algn="just">
              <a:lnSpc>
                <a:spcPct val="107000"/>
              </a:lnSpc>
              <a:spcAft>
                <a:spcPts val="800"/>
              </a:spcAft>
            </a:pPr>
            <a:r>
              <a:rPr lang="en-US" sz="1700" dirty="0">
                <a:latin typeface="Arial Rounded MT Bold" panose="020F0704030504030204" pitchFamily="34" charset="0"/>
              </a:rPr>
              <a:t>• We obtain the top trending fashion keywords from Google Trends API and </a:t>
            </a:r>
            <a:r>
              <a:rPr lang="en-US" sz="1700" dirty="0" err="1">
                <a:latin typeface="Arial Rounded MT Bold" panose="020F0704030504030204" pitchFamily="34" charset="0"/>
              </a:rPr>
              <a:t>PyTrends</a:t>
            </a:r>
            <a:r>
              <a:rPr lang="en-US" sz="1700" dirty="0">
                <a:latin typeface="Arial Rounded MT Bold" panose="020F0704030504030204" pitchFamily="34" charset="0"/>
              </a:rPr>
              <a:t> API and use it to corroborate/evaluate the result obtained.</a:t>
            </a:r>
          </a:p>
          <a:p>
            <a:pPr algn="just">
              <a:lnSpc>
                <a:spcPct val="107000"/>
              </a:lnSpc>
              <a:spcAft>
                <a:spcPts val="800"/>
              </a:spcAft>
            </a:pPr>
            <a:r>
              <a:rPr lang="en-US" sz="1700" dirty="0">
                <a:latin typeface="Arial Rounded MT Bold" panose="020F0704030504030204" pitchFamily="34" charset="0"/>
              </a:rPr>
              <a:t>• The described second tier is shown in the </a:t>
            </a:r>
            <a:r>
              <a:rPr lang="en-US" sz="1700">
                <a:latin typeface="Arial Rounded MT Bold" panose="020F0704030504030204" pitchFamily="34" charset="0"/>
              </a:rPr>
              <a:t>next slide</a:t>
            </a:r>
            <a:endParaRPr lang="en-GB" sz="1700" dirty="0">
              <a:latin typeface="Arial Rounded MT Bold" panose="020F0704030504030204" pitchFamily="34" charset="0"/>
            </a:endParaRPr>
          </a:p>
        </p:txBody>
      </p:sp>
    </p:spTree>
    <p:extLst>
      <p:ext uri="{BB962C8B-B14F-4D97-AF65-F5344CB8AC3E}">
        <p14:creationId xmlns:p14="http://schemas.microsoft.com/office/powerpoint/2010/main" val="3573372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3" name="Picture 2">
            <a:extLst>
              <a:ext uri="{FF2B5EF4-FFF2-40B4-BE49-F238E27FC236}">
                <a16:creationId xmlns:a16="http://schemas.microsoft.com/office/drawing/2014/main" id="{D0905E82-650E-ABE4-1FE6-ABABE7D7A334}"/>
              </a:ext>
            </a:extLst>
          </p:cNvPr>
          <p:cNvPicPr>
            <a:picLocks noChangeAspect="1"/>
          </p:cNvPicPr>
          <p:nvPr/>
        </p:nvPicPr>
        <p:blipFill rotWithShape="1">
          <a:blip r:embed="rId3"/>
          <a:srcRect l="6861" t="17969" r="8488" b="620"/>
          <a:stretch/>
        </p:blipFill>
        <p:spPr>
          <a:xfrm>
            <a:off x="0" y="0"/>
            <a:ext cx="9144000" cy="5143500"/>
          </a:xfrm>
          <a:prstGeom prst="rect">
            <a:avLst/>
          </a:prstGeom>
        </p:spPr>
      </p:pic>
    </p:spTree>
    <p:extLst>
      <p:ext uri="{BB962C8B-B14F-4D97-AF65-F5344CB8AC3E}">
        <p14:creationId xmlns:p14="http://schemas.microsoft.com/office/powerpoint/2010/main" val="419105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4" name="Title 1">
            <a:extLst>
              <a:ext uri="{FF2B5EF4-FFF2-40B4-BE49-F238E27FC236}">
                <a16:creationId xmlns:a16="http://schemas.microsoft.com/office/drawing/2014/main" id="{C64BA439-56F7-9CBF-37DF-72BA21961239}"/>
              </a:ext>
            </a:extLst>
          </p:cNvPr>
          <p:cNvSpPr txBox="1">
            <a:spLocks/>
          </p:cNvSpPr>
          <p:nvPr/>
        </p:nvSpPr>
        <p:spPr>
          <a:xfrm>
            <a:off x="195947" y="52109"/>
            <a:ext cx="7391400" cy="390918"/>
          </a:xfrm>
          <a:prstGeom prst="rect">
            <a:avLst/>
          </a:prstGeom>
        </p:spPr>
        <p:txBody>
          <a:bodyPr>
            <a:noAutofit/>
            <a:scene3d>
              <a:camera prst="orthographicFront"/>
              <a:lightRig rig="threePt" dir="t"/>
            </a:scene3d>
            <a:sp3d extrusionH="57150">
              <a:bevelT w="82550" h="38100" prst="coolSlant"/>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ea typeface="Times New Roman" panose="02020603050405020304" pitchFamily="18" charset="0"/>
                <a:cs typeface="Times New Roman" panose="02020603050405020304" pitchFamily="18" charset="0"/>
              </a:rPr>
              <a:t>SCOPE OF RESEARCH WORK</a:t>
            </a:r>
            <a:endPar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cs typeface="Times New Roman" panose="02020603050405020304" pitchFamily="18" charset="0"/>
            </a:endParaRPr>
          </a:p>
        </p:txBody>
      </p:sp>
      <p:sp>
        <p:nvSpPr>
          <p:cNvPr id="6" name="Slide Number Placeholder 6">
            <a:extLst>
              <a:ext uri="{FF2B5EF4-FFF2-40B4-BE49-F238E27FC236}">
                <a16:creationId xmlns:a16="http://schemas.microsoft.com/office/drawing/2014/main" id="{2A987880-9C0F-7F36-32CD-4CBBF319C9FF}"/>
              </a:ext>
            </a:extLst>
          </p:cNvPr>
          <p:cNvSpPr>
            <a:spLocks noGrp="1"/>
          </p:cNvSpPr>
          <p:nvPr>
            <p:ph type="sldNum" sz="quarter" idx="12"/>
          </p:nvPr>
        </p:nvSpPr>
        <p:spPr>
          <a:xfrm>
            <a:off x="9829800" y="7044698"/>
            <a:ext cx="1916289" cy="124877"/>
          </a:xfrm>
        </p:spPr>
        <p:txBody>
          <a:bodyPr/>
          <a:lstStyle/>
          <a:p>
            <a:fld id="{98F4A237-58DC-4CB8-A92A-C7FDFBDB682E}" type="slidenum">
              <a:rPr lang="en-US" sz="1000" smtClean="0">
                <a:latin typeface="Arial Rounded MT Bold" panose="020F0704030504030204" pitchFamily="34" charset="0"/>
              </a:rPr>
              <a:pPr/>
              <a:t>16</a:t>
            </a:fld>
            <a:endParaRPr lang="en-US" sz="1000" dirty="0">
              <a:latin typeface="Arial Rounded MT Bold" panose="020F0704030504030204" pitchFamily="34" charset="0"/>
            </a:endParaRPr>
          </a:p>
        </p:txBody>
      </p:sp>
      <p:sp>
        <p:nvSpPr>
          <p:cNvPr id="8" name="TextBox 7">
            <a:extLst>
              <a:ext uri="{FF2B5EF4-FFF2-40B4-BE49-F238E27FC236}">
                <a16:creationId xmlns:a16="http://schemas.microsoft.com/office/drawing/2014/main" id="{CC0354D0-E69B-B92C-3B20-CF0220A4F4EC}"/>
              </a:ext>
            </a:extLst>
          </p:cNvPr>
          <p:cNvSpPr txBox="1"/>
          <p:nvPr/>
        </p:nvSpPr>
        <p:spPr>
          <a:xfrm>
            <a:off x="123288" y="619185"/>
            <a:ext cx="8948791" cy="4524315"/>
          </a:xfrm>
          <a:prstGeom prst="rect">
            <a:avLst/>
          </a:prstGeom>
          <a:noFill/>
        </p:spPr>
        <p:txBody>
          <a:bodyPr wrap="square">
            <a:spAutoFit/>
          </a:bodyPr>
          <a:lstStyle/>
          <a:p>
            <a:pPr marL="285750" lvl="0" indent="-285750">
              <a:buFont typeface="Wingdings" panose="05000000000000000000" pitchFamily="2" charset="2"/>
              <a:buChar char="ü"/>
            </a:pPr>
            <a:r>
              <a:rPr lang="en-US" sz="1800" dirty="0">
                <a:latin typeface="Arial Rounded MT Bold" panose="020F0704030504030204" pitchFamily="34" charset="0"/>
              </a:rPr>
              <a:t>Fashion Industry: The project can help the fashion industry to stay up-to-date with the latest trends in the market and adjust their inventory or production accordingly. This can also help them to stay ahead of their competitors.</a:t>
            </a:r>
          </a:p>
          <a:p>
            <a:pPr marL="285750" lvl="0" indent="-285750">
              <a:buFont typeface="Wingdings" panose="05000000000000000000" pitchFamily="2" charset="2"/>
              <a:buChar char="ü"/>
            </a:pPr>
            <a:endParaRPr lang="en-US" sz="1800" dirty="0">
              <a:latin typeface="Arial Rounded MT Bold" panose="020F0704030504030204" pitchFamily="34" charset="0"/>
            </a:endParaRPr>
          </a:p>
          <a:p>
            <a:pPr marL="285750" lvl="0" indent="-285750">
              <a:buFont typeface="Wingdings" panose="05000000000000000000" pitchFamily="2" charset="2"/>
              <a:buChar char="ü"/>
            </a:pPr>
            <a:r>
              <a:rPr lang="en-US" sz="1800" dirty="0">
                <a:latin typeface="Arial Rounded MT Bold" panose="020F0704030504030204" pitchFamily="34" charset="0"/>
              </a:rPr>
              <a:t>E-commerce Platforms: E-commerce platforms can use this project to showcase the trending fashion products on their websites, which can increase their sales and improve the customer experience.</a:t>
            </a:r>
          </a:p>
          <a:p>
            <a:pPr marL="285750" lvl="0" indent="-285750">
              <a:buFont typeface="Wingdings" panose="05000000000000000000" pitchFamily="2" charset="2"/>
              <a:buChar char="ü"/>
            </a:pPr>
            <a:endParaRPr lang="en-US" sz="1800" dirty="0">
              <a:latin typeface="Arial Rounded MT Bold" panose="020F0704030504030204" pitchFamily="34" charset="0"/>
            </a:endParaRPr>
          </a:p>
          <a:p>
            <a:pPr marL="285750" lvl="0" indent="-285750">
              <a:buFont typeface="Wingdings" panose="05000000000000000000" pitchFamily="2" charset="2"/>
              <a:buChar char="ü"/>
            </a:pPr>
            <a:r>
              <a:rPr lang="en-US" sz="1800" dirty="0">
                <a:latin typeface="Arial Rounded MT Bold" panose="020F0704030504030204" pitchFamily="34" charset="0"/>
              </a:rPr>
              <a:t>Consumers: Consumers can use the project to get quick and accurate information about the latest fashion trends and find out where to buy the products they are interested in.</a:t>
            </a:r>
          </a:p>
          <a:p>
            <a:pPr marL="285750" lvl="0" indent="-285750">
              <a:buFont typeface="Wingdings" panose="05000000000000000000" pitchFamily="2" charset="2"/>
              <a:buChar char="ü"/>
            </a:pPr>
            <a:endParaRPr lang="en-US" sz="1800" dirty="0">
              <a:latin typeface="Arial Rounded MT Bold" panose="020F0704030504030204" pitchFamily="34" charset="0"/>
            </a:endParaRPr>
          </a:p>
          <a:p>
            <a:pPr marL="285750" lvl="0" indent="-285750">
              <a:buFont typeface="Wingdings" panose="05000000000000000000" pitchFamily="2" charset="2"/>
              <a:buChar char="ü"/>
            </a:pPr>
            <a:r>
              <a:rPr lang="en-US" sz="1800" dirty="0">
                <a:latin typeface="Arial Rounded MT Bold" panose="020F0704030504030204" pitchFamily="34" charset="0"/>
              </a:rPr>
              <a:t>Researchers: Researchers in the field of fashion and data analysis can benefit from this project by using the dataset and methodology to conduct further research in the area of fashion trends.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7" name="TextBox 6">
            <a:extLst>
              <a:ext uri="{FF2B5EF4-FFF2-40B4-BE49-F238E27FC236}">
                <a16:creationId xmlns:a16="http://schemas.microsoft.com/office/drawing/2014/main" id="{11F28065-0D44-885B-66E8-834E18C97B01}"/>
              </a:ext>
            </a:extLst>
          </p:cNvPr>
          <p:cNvSpPr txBox="1"/>
          <p:nvPr/>
        </p:nvSpPr>
        <p:spPr>
          <a:xfrm>
            <a:off x="126124" y="74047"/>
            <a:ext cx="5308905"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6">
                      <a:satMod val="175000"/>
                      <a:alpha val="40000"/>
                    </a:schemeClr>
                  </a:glow>
                </a:effectLst>
                <a:latin typeface="Arial Rounded MT Bold" panose="020F0704030504030204" pitchFamily="34" charset="0"/>
              </a:rPr>
              <a:t>Screenshots of Output</a:t>
            </a:r>
          </a:p>
        </p:txBody>
      </p:sp>
      <p:pic>
        <p:nvPicPr>
          <p:cNvPr id="9" name="Picture 8">
            <a:extLst>
              <a:ext uri="{FF2B5EF4-FFF2-40B4-BE49-F238E27FC236}">
                <a16:creationId xmlns:a16="http://schemas.microsoft.com/office/drawing/2014/main" id="{10B0BCD2-48B2-C4F7-8222-4DB1D6C8CA43}"/>
              </a:ext>
            </a:extLst>
          </p:cNvPr>
          <p:cNvPicPr>
            <a:picLocks noChangeAspect="1"/>
          </p:cNvPicPr>
          <p:nvPr/>
        </p:nvPicPr>
        <p:blipFill>
          <a:blip r:embed="rId3"/>
          <a:stretch>
            <a:fillRect/>
          </a:stretch>
        </p:blipFill>
        <p:spPr>
          <a:xfrm>
            <a:off x="683158" y="769621"/>
            <a:ext cx="7777684" cy="4373879"/>
          </a:xfrm>
          <a:prstGeom prst="rect">
            <a:avLst/>
          </a:prstGeom>
        </p:spPr>
      </p:pic>
    </p:spTree>
    <p:extLst>
      <p:ext uri="{BB962C8B-B14F-4D97-AF65-F5344CB8AC3E}">
        <p14:creationId xmlns:p14="http://schemas.microsoft.com/office/powerpoint/2010/main" val="2406689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70B91-DD62-53BD-74E9-CA5C6B7D14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4" name="Picture 3">
            <a:extLst>
              <a:ext uri="{FF2B5EF4-FFF2-40B4-BE49-F238E27FC236}">
                <a16:creationId xmlns:a16="http://schemas.microsoft.com/office/drawing/2014/main" id="{95783ECF-2ACD-5AFD-9405-8617D4557A91}"/>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108885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CEE52-357E-89C8-A6BC-7327BDFA10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4" name="Picture 3">
            <a:extLst>
              <a:ext uri="{FF2B5EF4-FFF2-40B4-BE49-F238E27FC236}">
                <a16:creationId xmlns:a16="http://schemas.microsoft.com/office/drawing/2014/main" id="{FF7D1BE1-C967-8AA6-C6C2-F5A1F48C3EC3}"/>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117298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801384" y="1991850"/>
            <a:ext cx="7541232" cy="1159800"/>
          </a:xfrm>
          <a:prstGeom prst="rect">
            <a:avLst/>
          </a:prstGeom>
        </p:spPr>
        <p:txBody>
          <a:bodyPr spcFirstLastPara="1" wrap="square" lIns="91425" tIns="91425" rIns="91425" bIns="91425" anchor="ctr" anchorCtr="0">
            <a:noAutofit/>
            <a:scene3d>
              <a:camera prst="perspectiveFront"/>
              <a:lightRig rig="threePt" dir="t"/>
            </a:scene3d>
            <a:sp3d extrusionH="57150">
              <a:bevelT w="38100" h="38100"/>
            </a:sp3d>
          </a:bodyPr>
          <a:lstStyle/>
          <a:p>
            <a:pPr marL="0" lvl="0" indent="0" algn="ctr" rtl="0">
              <a:spcBef>
                <a:spcPts val="0"/>
              </a:spcBef>
              <a:spcAft>
                <a:spcPts val="0"/>
              </a:spcAft>
              <a:buNone/>
            </a:pPr>
            <a:r>
              <a:rPr lang="en-US" sz="4400" dirty="0">
                <a:ln>
                  <a:solidFill>
                    <a:schemeClr val="accent1">
                      <a:lumMod val="60000"/>
                      <a:lumOff val="40000"/>
                    </a:schemeClr>
                  </a:solidFill>
                </a:ln>
                <a:effectLst>
                  <a:outerShdw blurRad="50800" dist="38100" dir="2700000" algn="tl" rotWithShape="0">
                    <a:prstClr val="black">
                      <a:alpha val="40000"/>
                    </a:prstClr>
                  </a:outerShdw>
                </a:effectLst>
              </a:rPr>
              <a:t>Extraction of  Fashion Trends from Social Media Data using Selenium Automation</a:t>
            </a:r>
            <a:endParaRPr sz="4400" dirty="0">
              <a:ln>
                <a:solidFill>
                  <a:schemeClr val="accent1">
                    <a:lumMod val="60000"/>
                    <a:lumOff val="40000"/>
                  </a:schemeClr>
                </a:solidFill>
              </a:ln>
              <a:effectLst>
                <a:outerShdw blurRad="50800" dist="38100" dir="2700000" algn="tl" rotWithShape="0">
                  <a:prstClr val="black">
                    <a:alpha val="40000"/>
                  </a:prst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A67E06-C871-F688-A87C-7307DA64D6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4" name="Picture 3">
            <a:extLst>
              <a:ext uri="{FF2B5EF4-FFF2-40B4-BE49-F238E27FC236}">
                <a16:creationId xmlns:a16="http://schemas.microsoft.com/office/drawing/2014/main" id="{2587DD8C-CD6E-44BF-19CF-A4CC3F869C94}"/>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251906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B1504A-4EBA-5315-5A46-A16FD605C7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4" name="Picture 3">
            <a:extLst>
              <a:ext uri="{FF2B5EF4-FFF2-40B4-BE49-F238E27FC236}">
                <a16:creationId xmlns:a16="http://schemas.microsoft.com/office/drawing/2014/main" id="{A8E2B769-6A63-83F9-CCF7-16662538D828}"/>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361600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056DE5-6463-4B21-3648-AF705E3C92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4" name="Picture 3">
            <a:extLst>
              <a:ext uri="{FF2B5EF4-FFF2-40B4-BE49-F238E27FC236}">
                <a16:creationId xmlns:a16="http://schemas.microsoft.com/office/drawing/2014/main" id="{C095DEEA-E16B-C93C-D296-96C889EF99DF}"/>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25442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155026" y="160521"/>
            <a:ext cx="3962400"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OUTCOMES:</a:t>
            </a:r>
          </a:p>
        </p:txBody>
      </p:sp>
      <p:sp>
        <p:nvSpPr>
          <p:cNvPr id="5" name="TextBox 4">
            <a:extLst>
              <a:ext uri="{FF2B5EF4-FFF2-40B4-BE49-F238E27FC236}">
                <a16:creationId xmlns:a16="http://schemas.microsoft.com/office/drawing/2014/main" id="{35CC6765-5A5D-6405-1F63-49099923F351}"/>
              </a:ext>
            </a:extLst>
          </p:cNvPr>
          <p:cNvSpPr txBox="1"/>
          <p:nvPr/>
        </p:nvSpPr>
        <p:spPr>
          <a:xfrm>
            <a:off x="155026" y="960468"/>
            <a:ext cx="8862849" cy="2747419"/>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Sample images and respective links</a:t>
            </a:r>
          </a:p>
          <a:p>
            <a:pPr marL="285750" indent="-285750" algn="just">
              <a:lnSpc>
                <a:spcPct val="107000"/>
              </a:lnSpc>
              <a:spcAft>
                <a:spcPts val="800"/>
              </a:spcAft>
              <a:buFont typeface="Wingdings" panose="05000000000000000000" pitchFamily="2" charset="2"/>
              <a:buChar char="ü"/>
            </a:pPr>
            <a:r>
              <a:rPr lang="en-GB" sz="1800" dirty="0">
                <a:latin typeface="Arial Rounded MT Bold" panose="020F0704030504030204" pitchFamily="34" charset="0"/>
              </a:rPr>
              <a:t>Category, sub category (Ex: Category  - Fashion, sub category – Women Western)</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Create a mapping of extracted trending keyword(s) with E-Commerce website category, sub category, vertical and product attribute(s), search page links</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From a trending keyword, creating a corresponding searchable term on E-Commerce which will lead to matching products</a:t>
            </a:r>
            <a:endParaRPr lang="en-GB" sz="1800" dirty="0">
              <a:latin typeface="Arial Rounded MT Bold" panose="020F07040305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4" name="Title 1">
            <a:extLst>
              <a:ext uri="{FF2B5EF4-FFF2-40B4-BE49-F238E27FC236}">
                <a16:creationId xmlns:a16="http://schemas.microsoft.com/office/drawing/2014/main" id="{3FD99F2A-06D8-18F7-6C06-C4CF64DD7146}"/>
              </a:ext>
            </a:extLst>
          </p:cNvPr>
          <p:cNvSpPr>
            <a:spLocks noGrp="1"/>
          </p:cNvSpPr>
          <p:nvPr>
            <p:ph type="title"/>
          </p:nvPr>
        </p:nvSpPr>
        <p:spPr>
          <a:xfrm>
            <a:off x="236305" y="241191"/>
            <a:ext cx="3170464" cy="590943"/>
          </a:xfrm>
        </p:spPr>
        <p:txBody>
          <a:bodyPr>
            <a:normAutofit fontScale="90000"/>
            <a:scene3d>
              <a:camera prst="orthographicFront"/>
              <a:lightRig rig="threePt" dir="t"/>
            </a:scene3d>
            <a:sp3d extrusionH="57150">
              <a:bevelT w="82550" h="38100" prst="coolSlant"/>
            </a:sp3d>
          </a:bodyPr>
          <a:lstStyle/>
          <a:p>
            <a:r>
              <a:rPr lang="en-US" sz="3600" b="1" dirty="0">
                <a:effectLst>
                  <a:glow rad="228600">
                    <a:schemeClr val="accent4">
                      <a:satMod val="175000"/>
                      <a:alpha val="40000"/>
                    </a:schemeClr>
                  </a:glow>
                </a:effectLst>
                <a:latin typeface="Arial Rounded MT Bold" panose="020F0704030504030204" pitchFamily="34" charset="0"/>
                <a:cs typeface="Times New Roman" panose="02020603050405020304" pitchFamily="18" charset="0"/>
              </a:rPr>
              <a:t>CONCLUSION:</a:t>
            </a:r>
            <a:endParaRPr lang="en-US" sz="3600" dirty="0">
              <a:effectLst>
                <a:glow rad="228600">
                  <a:schemeClr val="accent4">
                    <a:satMod val="175000"/>
                    <a:alpha val="40000"/>
                  </a:schemeClr>
                </a:glow>
              </a:effectLst>
              <a:latin typeface="Arial Rounded MT Bold" panose="020F07040305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1A10BBE-3D37-F7F0-F77A-453B877BD465}"/>
              </a:ext>
            </a:extLst>
          </p:cNvPr>
          <p:cNvSpPr txBox="1">
            <a:spLocks/>
          </p:cNvSpPr>
          <p:nvPr/>
        </p:nvSpPr>
        <p:spPr>
          <a:xfrm>
            <a:off x="236305" y="1022611"/>
            <a:ext cx="8517277" cy="113247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ü"/>
            </a:pPr>
            <a:r>
              <a:rPr lang="en-US" sz="1800" dirty="0">
                <a:latin typeface="Arial Rounded MT Bold" panose="020F0704030504030204" pitchFamily="34" charset="0"/>
              </a:rPr>
              <a:t>The conclusion of this project is that an automated system can be developed to identify and extract current fashion trends from social media data. The system can scrape fashion images from social media and blogs, remove unnecessary data using object detection, categorize and label the images, and determine the trend score of the products using multiple parameters including Google Trends.</a:t>
            </a:r>
          </a:p>
          <a:p>
            <a:pPr marL="285750" indent="-285750">
              <a:buFont typeface="Wingdings" panose="05000000000000000000" pitchFamily="2" charset="2"/>
              <a:buChar char="ü"/>
            </a:pPr>
            <a:endParaRPr lang="en-US" sz="1800" dirty="0">
              <a:latin typeface="Arial Rounded MT Bold" panose="020F0704030504030204" pitchFamily="34" charset="0"/>
            </a:endParaRPr>
          </a:p>
          <a:p>
            <a:pPr marL="285750" indent="-285750">
              <a:buFont typeface="Wingdings" panose="05000000000000000000" pitchFamily="2" charset="2"/>
              <a:buChar char="ü"/>
            </a:pPr>
            <a:r>
              <a:rPr lang="en-US" sz="1800" dirty="0">
                <a:latin typeface="Arial Rounded MT Bold" panose="020F0704030504030204" pitchFamily="34" charset="0"/>
              </a:rPr>
              <a:t>The project has the potential to benefit various stakeholders including the fashion industry, e-commerce platforms, consumers, and researchers. The outcomes of the project include an automated system for trend identification, a categorized and labeled dataset, improved customer experience, improved sales for e-commerce platforms, and insights into fashion trends.</a:t>
            </a:r>
            <a:endParaRPr lang="en-GB" sz="1800" dirty="0">
              <a:latin typeface="Arial Rounded MT Bold" panose="020F0704030504030204" pitchFamily="34" charset="0"/>
            </a:endParaRPr>
          </a:p>
        </p:txBody>
      </p:sp>
      <p:sp>
        <p:nvSpPr>
          <p:cNvPr id="6" name="Slide Number Placeholder 5">
            <a:extLst>
              <a:ext uri="{FF2B5EF4-FFF2-40B4-BE49-F238E27FC236}">
                <a16:creationId xmlns:a16="http://schemas.microsoft.com/office/drawing/2014/main" id="{0B3925BF-4997-A519-5693-FC5B87D93ADA}"/>
              </a:ext>
            </a:extLst>
          </p:cNvPr>
          <p:cNvSpPr>
            <a:spLocks noGrp="1"/>
          </p:cNvSpPr>
          <p:nvPr>
            <p:ph type="sldNum" sz="quarter" idx="12"/>
          </p:nvPr>
        </p:nvSpPr>
        <p:spPr>
          <a:xfrm>
            <a:off x="10876844" y="6780108"/>
            <a:ext cx="2153356" cy="389467"/>
          </a:xfrm>
        </p:spPr>
        <p:txBody>
          <a:bodyPr/>
          <a:lstStyle/>
          <a:p>
            <a:fld id="{98F4A237-58DC-4CB8-A92A-C7FDFBDB682E}" type="slidenum">
              <a:rPr lang="en-US" sz="1000" smtClean="0">
                <a:latin typeface="Arial Rounded MT Bold" panose="020F0704030504030204" pitchFamily="34" charset="0"/>
              </a:rPr>
              <a:pPr/>
              <a:t>24</a:t>
            </a:fld>
            <a:endParaRPr lang="en-US" sz="1000" dirty="0">
              <a:latin typeface="Arial Rounded MT Bold" panose="020F07040305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3F435B-12C2-CADB-06C2-91D1480BBD98}"/>
              </a:ext>
            </a:extLst>
          </p:cNvPr>
          <p:cNvSpPr txBox="1"/>
          <p:nvPr/>
        </p:nvSpPr>
        <p:spPr>
          <a:xfrm>
            <a:off x="357808" y="567877"/>
            <a:ext cx="8418443" cy="1754326"/>
          </a:xfrm>
          <a:prstGeom prst="rect">
            <a:avLst/>
          </a:prstGeom>
          <a:noFill/>
        </p:spPr>
        <p:txBody>
          <a:bodyPr wrap="square">
            <a:spAutoFit/>
          </a:bodyPr>
          <a:lstStyle/>
          <a:p>
            <a:pPr marL="285750" indent="-285750">
              <a:buFont typeface="Wingdings" panose="05000000000000000000" pitchFamily="2" charset="2"/>
              <a:buChar char="ü"/>
            </a:pPr>
            <a:r>
              <a:rPr lang="en-US" sz="1800" dirty="0">
                <a:latin typeface="Arial Rounded MT Bold" panose="020F0704030504030204" pitchFamily="34" charset="0"/>
              </a:rPr>
              <a:t>Overall, this project can provide an efficient and accurate way to identify and present current fashion trends to users, which can help the fashion industry to adjust their inventory or production accordingly, improve customer experience, increase sales and revenue for e-commerce platforms, and provide valuable insights for researchers in the field of fashion and data analysis.</a:t>
            </a:r>
            <a:endParaRPr lang="en-GB" sz="1800" dirty="0">
              <a:latin typeface="Arial Rounded MT Bold" panose="020F0704030504030204" pitchFamily="34" charset="0"/>
            </a:endParaRPr>
          </a:p>
        </p:txBody>
      </p:sp>
    </p:spTree>
    <p:extLst>
      <p:ext uri="{BB962C8B-B14F-4D97-AF65-F5344CB8AC3E}">
        <p14:creationId xmlns:p14="http://schemas.microsoft.com/office/powerpoint/2010/main" val="5816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scene3d>
              <a:camera prst="orthographicFront"/>
              <a:lightRig rig="threePt" dir="t"/>
            </a:scene3d>
            <a:sp3d extrusionH="57150">
              <a:bevelT w="82550" h="38100" prst="coolSlant"/>
            </a:sp3d>
          </a:bodyPr>
          <a:lstStyle/>
          <a:p>
            <a:pPr marL="0" lvl="0" indent="0" algn="l" rtl="0">
              <a:spcBef>
                <a:spcPts val="0"/>
              </a:spcBef>
              <a:spcAft>
                <a:spcPts val="0"/>
              </a:spcAft>
              <a:buNone/>
            </a:pPr>
            <a:r>
              <a:rPr lang="en" sz="6000" b="1" dirty="0">
                <a:latin typeface="Arial Rounded MT Bold" panose="020F0704030504030204" pitchFamily="34" charset="0"/>
              </a:rPr>
              <a:t>Thanks!</a:t>
            </a:r>
            <a:endParaRPr sz="6000" b="1"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81EC1A52-ADA3-926B-FB18-D2B79609A2E7}"/>
              </a:ext>
            </a:extLst>
          </p:cNvPr>
          <p:cNvSpPr txBox="1"/>
          <p:nvPr/>
        </p:nvSpPr>
        <p:spPr>
          <a:xfrm>
            <a:off x="171246" y="161879"/>
            <a:ext cx="6130163" cy="646331"/>
          </a:xfrm>
          <a:prstGeom prst="rect">
            <a:avLst/>
          </a:prstGeom>
          <a:noFill/>
        </p:spPr>
        <p:txBody>
          <a:bodyPr wrap="square">
            <a:spAutoFit/>
            <a:scene3d>
              <a:camera prst="orthographicFront"/>
              <a:lightRig rig="threePt" dir="t"/>
            </a:scene3d>
            <a:sp3d extrusionH="57150">
              <a:bevelT w="82550" h="38100" prst="coolSlant"/>
            </a:sp3d>
          </a:bodyPr>
          <a:lstStyle/>
          <a:p>
            <a:r>
              <a:rPr lang="en-US" sz="3600" b="1" dirty="0">
                <a:ln>
                  <a:solidFill>
                    <a:schemeClr val="accent1">
                      <a:lumMod val="40000"/>
                      <a:lumOff val="60000"/>
                    </a:schemeClr>
                  </a:solidFill>
                </a:ln>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ea typeface="Cascadia Code" panose="020B0609020000020004" pitchFamily="49" charset="0"/>
                <a:cs typeface="Cascadia Code" panose="020B0609020000020004" pitchFamily="49" charset="0"/>
              </a:rPr>
              <a:t>SYSTEM REQUIREMENTS:</a:t>
            </a:r>
          </a:p>
        </p:txBody>
      </p:sp>
      <p:sp>
        <p:nvSpPr>
          <p:cNvPr id="2" name="TextBox 1">
            <a:extLst>
              <a:ext uri="{FF2B5EF4-FFF2-40B4-BE49-F238E27FC236}">
                <a16:creationId xmlns:a16="http://schemas.microsoft.com/office/drawing/2014/main" id="{090FE532-4326-2E86-1324-B0A576726474}"/>
              </a:ext>
            </a:extLst>
          </p:cNvPr>
          <p:cNvSpPr txBox="1"/>
          <p:nvPr/>
        </p:nvSpPr>
        <p:spPr>
          <a:xfrm>
            <a:off x="115614" y="1068352"/>
            <a:ext cx="8912772" cy="3816429"/>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sz="2000" b="1" dirty="0">
                <a:latin typeface="Arial Rounded MT Bold" panose="020F0704030504030204" pitchFamily="34" charset="0"/>
              </a:rPr>
              <a:t>Software Requirements:-</a:t>
            </a:r>
            <a:endParaRPr lang="en-US" sz="1800" dirty="0">
              <a:latin typeface="Arial Rounded MT Bold" panose="020F0704030504030204" pitchFamily="34" charset="0"/>
            </a:endParaRP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Technologies :- Python, Web driver, Selenium, Yolov3, Deep Neural Networks, OpenCV, Machine Learning, VGG16, Flask, HTML, CSS, Bootstrap.</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Tools :- Python IDE, Google </a:t>
            </a:r>
            <a:r>
              <a:rPr lang="en-US" sz="1800" dirty="0" err="1">
                <a:latin typeface="Arial Rounded MT Bold" panose="020F0704030504030204" pitchFamily="34" charset="0"/>
              </a:rPr>
              <a:t>Colab</a:t>
            </a:r>
            <a:r>
              <a:rPr lang="en-US" sz="1800" dirty="0">
                <a:latin typeface="Arial Rounded MT Bold" panose="020F0704030504030204" pitchFamily="34" charset="0"/>
              </a:rPr>
              <a:t>.</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It is supports for Windows, Mac, Linux etc.</a:t>
            </a:r>
          </a:p>
          <a:p>
            <a:pPr marL="285750" indent="-285750" algn="just">
              <a:lnSpc>
                <a:spcPct val="107000"/>
              </a:lnSpc>
              <a:spcAft>
                <a:spcPts val="800"/>
              </a:spcAft>
              <a:buFont typeface="Wingdings" panose="05000000000000000000" pitchFamily="2" charset="2"/>
              <a:buChar char="ü"/>
            </a:pPr>
            <a:endParaRPr lang="en-US" sz="1800" dirty="0">
              <a:latin typeface="Arial Rounded MT Bold" panose="020F0704030504030204" pitchFamily="34" charset="0"/>
            </a:endParaRPr>
          </a:p>
          <a:p>
            <a:pPr marL="285750" indent="-285750" algn="just">
              <a:lnSpc>
                <a:spcPct val="107000"/>
              </a:lnSpc>
              <a:spcAft>
                <a:spcPts val="800"/>
              </a:spcAft>
              <a:buFont typeface="Wingdings" panose="05000000000000000000" pitchFamily="2" charset="2"/>
              <a:buChar char="ü"/>
            </a:pPr>
            <a:r>
              <a:rPr lang="en-US" sz="2000" b="1" dirty="0">
                <a:latin typeface="Arial Rounded MT Bold" panose="020F0704030504030204" pitchFamily="34" charset="0"/>
              </a:rPr>
              <a:t>Hardware Requirements:-</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For Ram 4 GB minimum, 8 GB recommended and preferably higher.</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For Hard-drive minimum 32GB and preferably higher.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81EC1A52-ADA3-926B-FB18-D2B79609A2E7}"/>
              </a:ext>
            </a:extLst>
          </p:cNvPr>
          <p:cNvSpPr txBox="1"/>
          <p:nvPr/>
        </p:nvSpPr>
        <p:spPr>
          <a:xfrm>
            <a:off x="171247" y="161879"/>
            <a:ext cx="2879834" cy="646331"/>
          </a:xfrm>
          <a:prstGeom prst="rect">
            <a:avLst/>
          </a:prstGeom>
          <a:noFill/>
        </p:spPr>
        <p:txBody>
          <a:bodyPr wrap="square">
            <a:spAutoFit/>
            <a:scene3d>
              <a:camera prst="orthographicFront"/>
              <a:lightRig rig="threePt" dir="t"/>
            </a:scene3d>
            <a:sp3d extrusionH="57150">
              <a:bevelT w="82550" h="38100" prst="coolSlant"/>
            </a:sp3d>
          </a:bodyPr>
          <a:lstStyle/>
          <a:p>
            <a:r>
              <a:rPr lang="en-US" sz="3600" b="1" dirty="0">
                <a:ln>
                  <a:solidFill>
                    <a:schemeClr val="accent1">
                      <a:lumMod val="40000"/>
                      <a:lumOff val="60000"/>
                    </a:schemeClr>
                  </a:solidFill>
                </a:ln>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ea typeface="Cascadia Code" panose="020B0609020000020004" pitchFamily="49" charset="0"/>
                <a:cs typeface="Cascadia Code" panose="020B0609020000020004" pitchFamily="49" charset="0"/>
              </a:rPr>
              <a:t>ABSTRACT:</a:t>
            </a:r>
          </a:p>
        </p:txBody>
      </p:sp>
      <p:sp>
        <p:nvSpPr>
          <p:cNvPr id="2" name="TextBox 1">
            <a:extLst>
              <a:ext uri="{FF2B5EF4-FFF2-40B4-BE49-F238E27FC236}">
                <a16:creationId xmlns:a16="http://schemas.microsoft.com/office/drawing/2014/main" id="{090FE532-4326-2E86-1324-B0A576726474}"/>
              </a:ext>
            </a:extLst>
          </p:cNvPr>
          <p:cNvSpPr txBox="1"/>
          <p:nvPr/>
        </p:nvSpPr>
        <p:spPr>
          <a:xfrm>
            <a:off x="171247" y="847966"/>
            <a:ext cx="8614945" cy="4024050"/>
          </a:xfrm>
          <a:prstGeom prst="rect">
            <a:avLst/>
          </a:prstGeom>
          <a:noFill/>
        </p:spPr>
        <p:txBody>
          <a:bodyPr wrap="square" rtlCol="0">
            <a:spAutoFit/>
          </a:bodyPr>
          <a:lstStyle/>
          <a:p>
            <a:pPr algn="just">
              <a:lnSpc>
                <a:spcPct val="107000"/>
              </a:lnSpc>
              <a:spcAft>
                <a:spcPts val="800"/>
              </a:spcAft>
            </a:pPr>
            <a:r>
              <a:rPr lang="en-US" sz="1800" dirty="0">
                <a:latin typeface="Arial Rounded MT Bold" panose="020F0704030504030204" pitchFamily="34" charset="0"/>
              </a:rPr>
              <a:t>Nowadays fashion trends are changing day by day, so identifying fashion trends is very important because trend analysis helps understand how a business has evolved in various areas, especially research areas such as marketing where current business activities and practices take place. So, all we need is a place where trends are available. Social Networks have become an important environment for collective trends extraction.  Currently, the most relevant and popular Social Networks are Instagram, Twitter etc. These were created to share posts, comments and opinions and that can now use to extract trending products, Which provide information on trending products that people are talking about, so the retailers can source them to meet their needs. In other words, if they offer a more popular product, a larger audience will be willing to buy it.</a:t>
            </a:r>
          </a:p>
          <a:p>
            <a:pPr marL="285750" indent="-285750" algn="just">
              <a:lnSpc>
                <a:spcPct val="107000"/>
              </a:lnSpc>
              <a:spcAft>
                <a:spcPts val="800"/>
              </a:spcAft>
              <a:buFont typeface="Wingdings" panose="05000000000000000000" pitchFamily="2" charset="2"/>
              <a:buChar char="ü"/>
            </a:pPr>
            <a:endParaRPr lang="en-US" sz="1800" dirty="0">
              <a:latin typeface="Arial Rounded MT Bold" panose="020F0704030504030204" pitchFamily="34" charset="0"/>
            </a:endParaRPr>
          </a:p>
        </p:txBody>
      </p:sp>
    </p:spTree>
    <p:extLst>
      <p:ext uri="{BB962C8B-B14F-4D97-AF65-F5344CB8AC3E}">
        <p14:creationId xmlns:p14="http://schemas.microsoft.com/office/powerpoint/2010/main" val="182423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81EC1A52-ADA3-926B-FB18-D2B79609A2E7}"/>
              </a:ext>
            </a:extLst>
          </p:cNvPr>
          <p:cNvSpPr txBox="1"/>
          <p:nvPr/>
        </p:nvSpPr>
        <p:spPr>
          <a:xfrm>
            <a:off x="171247" y="161879"/>
            <a:ext cx="3983310" cy="646331"/>
          </a:xfrm>
          <a:prstGeom prst="rect">
            <a:avLst/>
          </a:prstGeom>
          <a:noFill/>
        </p:spPr>
        <p:txBody>
          <a:bodyPr wrap="square">
            <a:spAutoFit/>
            <a:scene3d>
              <a:camera prst="orthographicFront"/>
              <a:lightRig rig="threePt" dir="t"/>
            </a:scene3d>
            <a:sp3d extrusionH="57150">
              <a:bevelT w="82550" h="38100" prst="coolSlant"/>
            </a:sp3d>
          </a:bodyPr>
          <a:lstStyle/>
          <a:p>
            <a:r>
              <a:rPr lang="en-US" sz="3600" b="1" dirty="0">
                <a:ln>
                  <a:solidFill>
                    <a:schemeClr val="accent1">
                      <a:lumMod val="40000"/>
                      <a:lumOff val="60000"/>
                    </a:schemeClr>
                  </a:solidFill>
                </a:ln>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ea typeface="Cascadia Code" panose="020B0609020000020004" pitchFamily="49" charset="0"/>
                <a:cs typeface="Cascadia Code" panose="020B0609020000020004" pitchFamily="49" charset="0"/>
              </a:rPr>
              <a:t>INTRODUCTION:</a:t>
            </a:r>
          </a:p>
        </p:txBody>
      </p:sp>
      <p:sp>
        <p:nvSpPr>
          <p:cNvPr id="2" name="TextBox 1">
            <a:extLst>
              <a:ext uri="{FF2B5EF4-FFF2-40B4-BE49-F238E27FC236}">
                <a16:creationId xmlns:a16="http://schemas.microsoft.com/office/drawing/2014/main" id="{090FE532-4326-2E86-1324-B0A576726474}"/>
              </a:ext>
            </a:extLst>
          </p:cNvPr>
          <p:cNvSpPr txBox="1"/>
          <p:nvPr/>
        </p:nvSpPr>
        <p:spPr>
          <a:xfrm>
            <a:off x="171247" y="847966"/>
            <a:ext cx="8614945" cy="3727687"/>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The extraction of fashion trends from social media typically involves using data mining and machine learning techniques to analyze user-generated content, such as photos, hashtags, and captions. Natural language processing (NLP) algorithms can be used to identify relevant keywords and phrases related to fashion and style, while computer vision techniques can be used to analyze images and identify patterns in clothing and accessories.</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Once the data has been analyzed, fashion trend experts can use the insights gained to identify emerging fashion trends, popular styles, and changes in consumer preferences. This information can then be used by fashion retailers and designers to guide their product development, marketing strategies, and overall business decisions.</a:t>
            </a:r>
          </a:p>
        </p:txBody>
      </p:sp>
    </p:spTree>
    <p:extLst>
      <p:ext uri="{BB962C8B-B14F-4D97-AF65-F5344CB8AC3E}">
        <p14:creationId xmlns:p14="http://schemas.microsoft.com/office/powerpoint/2010/main" val="236660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155026" y="118685"/>
            <a:ext cx="8005000"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MOTIVATION OF PROJECT WORK:</a:t>
            </a:r>
          </a:p>
        </p:txBody>
      </p:sp>
      <p:sp>
        <p:nvSpPr>
          <p:cNvPr id="5" name="TextBox 4">
            <a:extLst>
              <a:ext uri="{FF2B5EF4-FFF2-40B4-BE49-F238E27FC236}">
                <a16:creationId xmlns:a16="http://schemas.microsoft.com/office/drawing/2014/main" id="{35CC6765-5A5D-6405-1F63-49099923F351}"/>
              </a:ext>
            </a:extLst>
          </p:cNvPr>
          <p:cNvSpPr txBox="1"/>
          <p:nvPr/>
        </p:nvSpPr>
        <p:spPr>
          <a:xfrm>
            <a:off x="155026" y="1191595"/>
            <a:ext cx="8833948" cy="2700676"/>
          </a:xfrm>
          <a:prstGeom prst="rect">
            <a:avLst/>
          </a:prstGeom>
          <a:noFill/>
        </p:spPr>
        <p:txBody>
          <a:bodyPr wrap="square" rtlCol="0">
            <a:spAutoFit/>
          </a:bodyPr>
          <a:lstStyle/>
          <a:p>
            <a:pPr marL="342900" indent="-34290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The motivation behind this project is to provide an efficient and automated system to identify and extract current fashion trends from social media data. With the growth of social media platforms and the increasing influence of influencers, fashion trends are changing more rapidly than ever before. Identifying these trends can be a time-consuming and complex task, which can be challenging for the fashion industry, e-commerce platforms, and consumers.</a:t>
            </a:r>
            <a:endParaRPr lang="en-GB" sz="2000" dirty="0">
              <a:latin typeface="Arial Rounded MT Bold" panose="020F0704030504030204" pitchFamily="34" charset="0"/>
            </a:endParaRPr>
          </a:p>
        </p:txBody>
      </p:sp>
    </p:spTree>
    <p:extLst>
      <p:ext uri="{BB962C8B-B14F-4D97-AF65-F5344CB8AC3E}">
        <p14:creationId xmlns:p14="http://schemas.microsoft.com/office/powerpoint/2010/main" val="368383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extBox 4">
            <a:extLst>
              <a:ext uri="{FF2B5EF4-FFF2-40B4-BE49-F238E27FC236}">
                <a16:creationId xmlns:a16="http://schemas.microsoft.com/office/drawing/2014/main" id="{35CC6765-5A5D-6405-1F63-49099923F351}"/>
              </a:ext>
            </a:extLst>
          </p:cNvPr>
          <p:cNvSpPr txBox="1"/>
          <p:nvPr/>
        </p:nvSpPr>
        <p:spPr>
          <a:xfrm>
            <a:off x="155026" y="349264"/>
            <a:ext cx="8833948" cy="4120552"/>
          </a:xfrm>
          <a:prstGeom prst="rect">
            <a:avLst/>
          </a:prstGeom>
          <a:noFill/>
        </p:spPr>
        <p:txBody>
          <a:bodyPr wrap="square" rtlCol="0">
            <a:spAutoFit/>
          </a:bodyPr>
          <a:lstStyle/>
          <a:p>
            <a:pPr marL="342900" indent="-34290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By developing an automated system that can efficiently scrape, categorize, and label fashion images and determine the trend score of products using multiple parameters, this project aims to provide a solution to this problem. The system can save time and effort compared to manual methods and provide a quick and accurate way to identify and present current fashion trends to users.</a:t>
            </a:r>
          </a:p>
          <a:p>
            <a:pPr marL="342900" indent="-34290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The motivation behind this project is to help various stakeholders in the fashion industry stay up-to-date with the latest trends, improve customer experience, increase sales and revenue for e-commerce platforms, and provide valuable insights for researchers in the field of fashion and data analysis.</a:t>
            </a:r>
            <a:endParaRPr lang="en-GB" sz="2000" dirty="0">
              <a:latin typeface="Arial Rounded MT Bold" panose="020F0704030504030204" pitchFamily="34" charset="0"/>
            </a:endParaRPr>
          </a:p>
        </p:txBody>
      </p:sp>
    </p:spTree>
    <p:extLst>
      <p:ext uri="{BB962C8B-B14F-4D97-AF65-F5344CB8AC3E}">
        <p14:creationId xmlns:p14="http://schemas.microsoft.com/office/powerpoint/2010/main" val="413607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7" name="TextBox 6">
            <a:extLst>
              <a:ext uri="{FF2B5EF4-FFF2-40B4-BE49-F238E27FC236}">
                <a16:creationId xmlns:a16="http://schemas.microsoft.com/office/drawing/2014/main" id="{6C5F99A1-09C0-354F-CAAE-701C50936D76}"/>
              </a:ext>
            </a:extLst>
          </p:cNvPr>
          <p:cNvSpPr txBox="1"/>
          <p:nvPr/>
        </p:nvSpPr>
        <p:spPr>
          <a:xfrm>
            <a:off x="239956" y="189317"/>
            <a:ext cx="8229601" cy="646331"/>
          </a:xfrm>
          <a:prstGeom prst="rect">
            <a:avLst/>
          </a:prstGeom>
          <a:noFill/>
        </p:spPr>
        <p:txBody>
          <a:bodyPr wrap="square">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cs typeface="Times New Roman" panose="02020603050405020304" pitchFamily="18" charset="0"/>
              </a:rPr>
              <a:t>EXISTING METHODS</a:t>
            </a:r>
            <a:endParaRPr lang="en-US" sz="3600"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endParaRPr>
          </a:p>
        </p:txBody>
      </p:sp>
      <p:sp>
        <p:nvSpPr>
          <p:cNvPr id="2" name="TextBox 1">
            <a:extLst>
              <a:ext uri="{FF2B5EF4-FFF2-40B4-BE49-F238E27FC236}">
                <a16:creationId xmlns:a16="http://schemas.microsoft.com/office/drawing/2014/main" id="{E59CF78C-54B5-128A-F1E9-02E9AA299706}"/>
              </a:ext>
            </a:extLst>
          </p:cNvPr>
          <p:cNvSpPr txBox="1"/>
          <p:nvPr/>
        </p:nvSpPr>
        <p:spPr>
          <a:xfrm>
            <a:off x="621161" y="1556087"/>
            <a:ext cx="8127710" cy="2031325"/>
          </a:xfrm>
          <a:prstGeom prst="rect">
            <a:avLst/>
          </a:prstGeom>
          <a:noFill/>
        </p:spPr>
        <p:txBody>
          <a:bodyPr wrap="square">
            <a:spAutoFit/>
          </a:bodyPr>
          <a:lstStyle/>
          <a:p>
            <a:pPr marL="285750" lvl="2" indent="-285750">
              <a:buFont typeface="Wingdings" panose="05000000000000000000" pitchFamily="2" charset="2"/>
              <a:buChar char="ü"/>
            </a:pPr>
            <a:r>
              <a:rPr lang="en-US" sz="1800" dirty="0">
                <a:latin typeface="Arial Rounded MT Bold" panose="020F0704030504030204" pitchFamily="34" charset="0"/>
              </a:rPr>
              <a:t>Google Trends is a website by Google that analyzes the popularity of top search queries in Google Search across various regions and languages. The website uses graphs to compare the search volume of different queries over time.</a:t>
            </a:r>
          </a:p>
          <a:p>
            <a:pPr marL="285750" lvl="2" indent="-285750">
              <a:buFont typeface="Wingdings" panose="05000000000000000000" pitchFamily="2" charset="2"/>
              <a:buChar char="ü"/>
            </a:pPr>
            <a:endParaRPr lang="en-US" sz="1800" dirty="0">
              <a:latin typeface="Arial Rounded MT Bold" panose="020F0704030504030204" pitchFamily="34" charset="0"/>
            </a:endParaRPr>
          </a:p>
          <a:p>
            <a:pPr marL="285750" lvl="2" indent="-285750">
              <a:buFont typeface="Wingdings" panose="05000000000000000000" pitchFamily="2" charset="2"/>
              <a:buChar char="ü"/>
            </a:pPr>
            <a:r>
              <a:rPr lang="en-US" sz="1800" dirty="0">
                <a:latin typeface="Arial Rounded MT Bold" panose="020F0704030504030204" pitchFamily="34" charset="0"/>
              </a:rPr>
              <a:t>Amazon’s search suggest feature is a way to uncover trending product and category keywords.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8514FD-6024-F6E4-C47F-1E00FC0A24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B3C7EF57-F4B1-948A-39BC-7837B78D8455}"/>
              </a:ext>
            </a:extLst>
          </p:cNvPr>
          <p:cNvPicPr>
            <a:picLocks noChangeAspect="1"/>
          </p:cNvPicPr>
          <p:nvPr/>
        </p:nvPicPr>
        <p:blipFill>
          <a:blip r:embed="rId2"/>
          <a:stretch>
            <a:fillRect/>
          </a:stretch>
        </p:blipFill>
        <p:spPr>
          <a:xfrm>
            <a:off x="0" y="0"/>
            <a:ext cx="9144000" cy="5140990"/>
          </a:xfrm>
          <a:prstGeom prst="rect">
            <a:avLst/>
          </a:prstGeom>
        </p:spPr>
      </p:pic>
    </p:spTree>
    <p:extLst>
      <p:ext uri="{BB962C8B-B14F-4D97-AF65-F5344CB8AC3E}">
        <p14:creationId xmlns:p14="http://schemas.microsoft.com/office/powerpoint/2010/main" val="218333680"/>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1211</TotalTime>
  <Words>1333</Words>
  <Application>Microsoft Office PowerPoint</Application>
  <PresentationFormat>On-screen Show (16:9)</PresentationFormat>
  <Paragraphs>86</Paragraphs>
  <Slides>26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Book Antiqua</vt:lpstr>
      <vt:lpstr>Arial Rounded MT Bold</vt:lpstr>
      <vt:lpstr>Wingdings</vt:lpstr>
      <vt:lpstr>Roboto Slab</vt:lpstr>
      <vt:lpstr>Source Sans Pro</vt:lpstr>
      <vt:lpstr>Cordelia template</vt:lpstr>
      <vt:lpstr>PowerPoint Presentation</vt:lpstr>
      <vt:lpstr>Extraction of  Fashion Trends from Social Media Data using Selenium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REVENUE PREDICTION</dc:title>
  <dc:creator>Vinay kumar</dc:creator>
  <cp:lastModifiedBy>Devaki</cp:lastModifiedBy>
  <cp:revision>43</cp:revision>
  <dcterms:modified xsi:type="dcterms:W3CDTF">2023-03-31T10:11:52Z</dcterms:modified>
</cp:coreProperties>
</file>