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59f68375a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59f68375a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59f68375a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59f68375a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59f68375a_7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59f68375a_7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c4bc0361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c4bc0361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c4bc0361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c4bc0361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6c4bc0361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6c4bc0361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6c4bc0361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6c4bc0361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576ecdd49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576ecdd49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576ecdd49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576ecdd49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576ecdd49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576ecdd49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c4bc036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c4bc036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c576ecdd49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c576ecdd49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576ecdd49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576ecdd49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c4bc0361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c4bc0361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c4bc0361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c4bc0361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c4bc036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c4bc036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c4bc036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c4bc036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c4bc036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c4bc036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c4bc036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c4bc036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59f68375a_7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59f68375a_7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c59f68375a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c59f68375a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rtl="0">
              <a:spcBef>
                <a:spcPts val="0"/>
              </a:spcBef>
              <a:spcAft>
                <a:spcPts val="0"/>
              </a:spcAft>
              <a:buSzPts val="8000"/>
              <a:buNone/>
              <a:defRPr sz="8000"/>
            </a:lvl1pPr>
            <a:lvl2pPr lvl="1" rtl="0">
              <a:spcBef>
                <a:spcPts val="0"/>
              </a:spcBef>
              <a:spcAft>
                <a:spcPts val="0"/>
              </a:spcAft>
              <a:buSzPts val="8000"/>
              <a:buNone/>
              <a:defRPr sz="8000"/>
            </a:lvl2pPr>
            <a:lvl3pPr lvl="2" rtl="0">
              <a:spcBef>
                <a:spcPts val="0"/>
              </a:spcBef>
              <a:spcAft>
                <a:spcPts val="0"/>
              </a:spcAft>
              <a:buSzPts val="8000"/>
              <a:buNone/>
              <a:defRPr sz="8000"/>
            </a:lvl3pPr>
            <a:lvl4pPr lvl="3" rtl="0">
              <a:spcBef>
                <a:spcPts val="0"/>
              </a:spcBef>
              <a:spcAft>
                <a:spcPts val="0"/>
              </a:spcAft>
              <a:buSzPts val="8000"/>
              <a:buNone/>
              <a:defRPr sz="8000"/>
            </a:lvl4pPr>
            <a:lvl5pPr lvl="4" rtl="0">
              <a:spcBef>
                <a:spcPts val="0"/>
              </a:spcBef>
              <a:spcAft>
                <a:spcPts val="0"/>
              </a:spcAft>
              <a:buSzPts val="8000"/>
              <a:buNone/>
              <a:defRPr sz="8000"/>
            </a:lvl5pPr>
            <a:lvl6pPr lvl="5" rtl="0">
              <a:spcBef>
                <a:spcPts val="0"/>
              </a:spcBef>
              <a:spcAft>
                <a:spcPts val="0"/>
              </a:spcAft>
              <a:buSzPts val="8000"/>
              <a:buNone/>
              <a:defRPr sz="8000"/>
            </a:lvl6pPr>
            <a:lvl7pPr lvl="6" rtl="0">
              <a:spcBef>
                <a:spcPts val="0"/>
              </a:spcBef>
              <a:spcAft>
                <a:spcPts val="0"/>
              </a:spcAft>
              <a:buSzPts val="8000"/>
              <a:buNone/>
              <a:defRPr sz="8000"/>
            </a:lvl7pPr>
            <a:lvl8pPr lvl="7" rtl="0">
              <a:spcBef>
                <a:spcPts val="0"/>
              </a:spcBef>
              <a:spcAft>
                <a:spcPts val="0"/>
              </a:spcAft>
              <a:buSzPts val="8000"/>
              <a:buNone/>
              <a:defRPr sz="8000"/>
            </a:lvl8pPr>
            <a:lvl9pPr lvl="8" rtl="0">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300"/>
              <a:buNone/>
              <a:defRPr/>
            </a:lvl1pPr>
            <a:lvl2pPr lvl="1" rtl="0">
              <a:lnSpc>
                <a:spcPct val="100000"/>
              </a:lnSpc>
              <a:spcBef>
                <a:spcPts val="0"/>
              </a:spcBef>
              <a:spcAft>
                <a:spcPts val="0"/>
              </a:spcAft>
              <a:buSzPts val="1300"/>
              <a:buNone/>
              <a:defRPr sz="1300"/>
            </a:lvl2pPr>
            <a:lvl3pPr lvl="2" rtl="0">
              <a:lnSpc>
                <a:spcPct val="100000"/>
              </a:lnSpc>
              <a:spcBef>
                <a:spcPts val="0"/>
              </a:spcBef>
              <a:spcAft>
                <a:spcPts val="0"/>
              </a:spcAft>
              <a:buSzPts val="1300"/>
              <a:buNone/>
              <a:defRPr sz="1300"/>
            </a:lvl3pPr>
            <a:lvl4pPr lvl="3" rtl="0">
              <a:lnSpc>
                <a:spcPct val="100000"/>
              </a:lnSpc>
              <a:spcBef>
                <a:spcPts val="0"/>
              </a:spcBef>
              <a:spcAft>
                <a:spcPts val="0"/>
              </a:spcAft>
              <a:buSzPts val="1300"/>
              <a:buNone/>
              <a:defRPr sz="1300"/>
            </a:lvl4pPr>
            <a:lvl5pPr lvl="4" rtl="0">
              <a:lnSpc>
                <a:spcPct val="100000"/>
              </a:lnSpc>
              <a:spcBef>
                <a:spcPts val="0"/>
              </a:spcBef>
              <a:spcAft>
                <a:spcPts val="0"/>
              </a:spcAft>
              <a:buSzPts val="1300"/>
              <a:buNone/>
              <a:defRPr sz="1300"/>
            </a:lvl5pPr>
            <a:lvl6pPr lvl="5" rtl="0">
              <a:lnSpc>
                <a:spcPct val="100000"/>
              </a:lnSpc>
              <a:spcBef>
                <a:spcPts val="0"/>
              </a:spcBef>
              <a:spcAft>
                <a:spcPts val="0"/>
              </a:spcAft>
              <a:buSzPts val="1300"/>
              <a:buNone/>
              <a:defRPr sz="1300"/>
            </a:lvl6pPr>
            <a:lvl7pPr lvl="6" rtl="0">
              <a:lnSpc>
                <a:spcPct val="100000"/>
              </a:lnSpc>
              <a:spcBef>
                <a:spcPts val="0"/>
              </a:spcBef>
              <a:spcAft>
                <a:spcPts val="0"/>
              </a:spcAft>
              <a:buSzPts val="1300"/>
              <a:buNone/>
              <a:defRPr sz="1300"/>
            </a:lvl7pPr>
            <a:lvl8pPr lvl="7" rtl="0">
              <a:lnSpc>
                <a:spcPct val="100000"/>
              </a:lnSpc>
              <a:spcBef>
                <a:spcPts val="0"/>
              </a:spcBef>
              <a:spcAft>
                <a:spcPts val="0"/>
              </a:spcAft>
              <a:buSzPts val="1300"/>
              <a:buNone/>
              <a:defRPr sz="1300"/>
            </a:lvl8pPr>
            <a:lvl9pPr lvl="8" rtl="0">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rt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rtl="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Lato"/>
                <a:ea typeface="Lato"/>
                <a:cs typeface="Lato"/>
                <a:sym typeface="Lato"/>
              </a:defRPr>
            </a:lvl1pPr>
            <a:lvl2pPr lvl="1" rtl="0" algn="r">
              <a:buNone/>
              <a:defRPr sz="1000">
                <a:solidFill>
                  <a:schemeClr val="lt1"/>
                </a:solidFill>
                <a:latin typeface="Lato"/>
                <a:ea typeface="Lato"/>
                <a:cs typeface="Lato"/>
                <a:sym typeface="Lato"/>
              </a:defRPr>
            </a:lvl2pPr>
            <a:lvl3pPr lvl="2" rtl="0" algn="r">
              <a:buNone/>
              <a:defRPr sz="1000">
                <a:solidFill>
                  <a:schemeClr val="lt1"/>
                </a:solidFill>
                <a:latin typeface="Lato"/>
                <a:ea typeface="Lato"/>
                <a:cs typeface="Lato"/>
                <a:sym typeface="Lato"/>
              </a:defRPr>
            </a:lvl3pPr>
            <a:lvl4pPr lvl="3" rtl="0" algn="r">
              <a:buNone/>
              <a:defRPr sz="1000">
                <a:solidFill>
                  <a:schemeClr val="lt1"/>
                </a:solidFill>
                <a:latin typeface="Lato"/>
                <a:ea typeface="Lato"/>
                <a:cs typeface="Lato"/>
                <a:sym typeface="Lato"/>
              </a:defRPr>
            </a:lvl4pPr>
            <a:lvl5pPr lvl="4" rtl="0" algn="r">
              <a:buNone/>
              <a:defRPr sz="1000">
                <a:solidFill>
                  <a:schemeClr val="lt1"/>
                </a:solidFill>
                <a:latin typeface="Lato"/>
                <a:ea typeface="Lato"/>
                <a:cs typeface="Lato"/>
                <a:sym typeface="Lato"/>
              </a:defRPr>
            </a:lvl5pPr>
            <a:lvl6pPr lvl="5" rtl="0" algn="r">
              <a:buNone/>
              <a:defRPr sz="1000">
                <a:solidFill>
                  <a:schemeClr val="lt1"/>
                </a:solidFill>
                <a:latin typeface="Lato"/>
                <a:ea typeface="Lato"/>
                <a:cs typeface="Lato"/>
                <a:sym typeface="Lato"/>
              </a:defRPr>
            </a:lvl6pPr>
            <a:lvl7pPr lvl="6" rtl="0" algn="r">
              <a:buNone/>
              <a:defRPr sz="1000">
                <a:solidFill>
                  <a:schemeClr val="lt1"/>
                </a:solidFill>
                <a:latin typeface="Lato"/>
                <a:ea typeface="Lato"/>
                <a:cs typeface="Lato"/>
                <a:sym typeface="Lato"/>
              </a:defRPr>
            </a:lvl7pPr>
            <a:lvl8pPr lvl="7" rtl="0" algn="r">
              <a:buNone/>
              <a:defRPr sz="1000">
                <a:solidFill>
                  <a:schemeClr val="lt1"/>
                </a:solidFill>
                <a:latin typeface="Lato"/>
                <a:ea typeface="Lato"/>
                <a:cs typeface="Lato"/>
                <a:sym typeface="Lato"/>
              </a:defRPr>
            </a:lvl8pPr>
            <a:lvl9pPr lvl="8" rtl="0"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13.png"/><Relationship Id="rId5"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1189900" y="1233600"/>
            <a:ext cx="7052400" cy="144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FFFFFF"/>
                </a:solidFill>
              </a:rPr>
              <a:t>Team 05-RiversideRouting</a:t>
            </a:r>
            <a:endParaRPr>
              <a:solidFill>
                <a:srgbClr val="FFFFFF"/>
              </a:solidFill>
            </a:endParaRPr>
          </a:p>
        </p:txBody>
      </p:sp>
      <p:sp>
        <p:nvSpPr>
          <p:cNvPr id="135" name="Google Shape;135;p13"/>
          <p:cNvSpPr txBox="1"/>
          <p:nvPr>
            <p:ph idx="1" type="subTitle"/>
          </p:nvPr>
        </p:nvSpPr>
        <p:spPr>
          <a:xfrm>
            <a:off x="727950" y="2987150"/>
            <a:ext cx="7688100" cy="1530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2116">
                <a:latin typeface="Calibri"/>
                <a:ea typeface="Calibri"/>
                <a:cs typeface="Calibri"/>
                <a:sym typeface="Calibri"/>
              </a:rPr>
              <a:t>Sai Vamsi Reddy Kinkiri</a:t>
            </a:r>
            <a:endParaRPr sz="2116">
              <a:latin typeface="Calibri"/>
              <a:ea typeface="Calibri"/>
              <a:cs typeface="Calibri"/>
              <a:sym typeface="Calibri"/>
            </a:endParaRPr>
          </a:p>
          <a:p>
            <a:pPr indent="0" lvl="0" marL="0" rtl="0" algn="l">
              <a:spcBef>
                <a:spcPts val="0"/>
              </a:spcBef>
              <a:spcAft>
                <a:spcPts val="0"/>
              </a:spcAft>
              <a:buNone/>
            </a:pPr>
            <a:r>
              <a:rPr lang="en" sz="2116">
                <a:latin typeface="Calibri"/>
                <a:ea typeface="Calibri"/>
                <a:cs typeface="Calibri"/>
                <a:sym typeface="Calibri"/>
              </a:rPr>
              <a:t>Devaki Kalyan Chandra Yadav Podia</a:t>
            </a:r>
            <a:endParaRPr sz="2116">
              <a:latin typeface="Calibri"/>
              <a:ea typeface="Calibri"/>
              <a:cs typeface="Calibri"/>
              <a:sym typeface="Calibri"/>
            </a:endParaRPr>
          </a:p>
          <a:p>
            <a:pPr indent="0" lvl="0" marL="0" rtl="0" algn="l">
              <a:spcBef>
                <a:spcPts val="0"/>
              </a:spcBef>
              <a:spcAft>
                <a:spcPts val="0"/>
              </a:spcAft>
              <a:buNone/>
            </a:pPr>
            <a:r>
              <a:rPr lang="en" sz="2116">
                <a:latin typeface="Calibri"/>
                <a:ea typeface="Calibri"/>
                <a:cs typeface="Calibri"/>
                <a:sym typeface="Calibri"/>
              </a:rPr>
              <a:t>Venkata Hemanth Paladugu</a:t>
            </a:r>
            <a:endParaRPr sz="2116">
              <a:latin typeface="Calibri"/>
              <a:ea typeface="Calibri"/>
              <a:cs typeface="Calibri"/>
              <a:sym typeface="Calibri"/>
            </a:endParaRPr>
          </a:p>
          <a:p>
            <a:pPr indent="0" lvl="0" marL="0" rtl="0" algn="l">
              <a:spcBef>
                <a:spcPts val="0"/>
              </a:spcBef>
              <a:spcAft>
                <a:spcPts val="0"/>
              </a:spcAft>
              <a:buNone/>
            </a:pPr>
            <a:r>
              <a:rPr lang="en" sz="2116">
                <a:latin typeface="Calibri"/>
                <a:ea typeface="Calibri"/>
                <a:cs typeface="Calibri"/>
                <a:sym typeface="Calibri"/>
              </a:rPr>
              <a:t>Harsha Vardhan Reddy Devarapalli</a:t>
            </a:r>
            <a:endParaRPr sz="2116">
              <a:latin typeface="Calibri"/>
              <a:ea typeface="Calibri"/>
              <a:cs typeface="Calibri"/>
              <a:sym typeface="Calibri"/>
            </a:endParaRPr>
          </a:p>
          <a:p>
            <a:pPr indent="0" lvl="0" marL="0" rtl="0" algn="l">
              <a:spcBef>
                <a:spcPts val="0"/>
              </a:spcBef>
              <a:spcAft>
                <a:spcPts val="0"/>
              </a:spcAft>
              <a:buNone/>
            </a:pPr>
            <a:r>
              <a:rPr lang="en" sz="2116">
                <a:latin typeface="Calibri"/>
                <a:ea typeface="Calibri"/>
                <a:cs typeface="Calibri"/>
                <a:sym typeface="Calibri"/>
              </a:rPr>
              <a:t>Sri Sai Naga Venkata Adithya Swarna</a:t>
            </a:r>
            <a:br>
              <a:rPr lang="en" sz="900">
                <a:latin typeface="Calibri"/>
                <a:ea typeface="Calibri"/>
                <a:cs typeface="Calibri"/>
                <a:sym typeface="Calibri"/>
              </a:rP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052550" y="685275"/>
            <a:ext cx="7038900" cy="7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Innovation/Contribution - Part 2</a:t>
            </a:r>
            <a:endParaRPr/>
          </a:p>
        </p:txBody>
      </p:sp>
      <p:sp>
        <p:nvSpPr>
          <p:cNvPr id="189" name="Google Shape;189;p22"/>
          <p:cNvSpPr txBox="1"/>
          <p:nvPr>
            <p:ph idx="1" type="body"/>
          </p:nvPr>
        </p:nvSpPr>
        <p:spPr>
          <a:xfrm>
            <a:off x="958125" y="1556950"/>
            <a:ext cx="7038900" cy="29112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n" sz="1600"/>
              <a:t>Automated Analysis of BGP Data</a:t>
            </a:r>
            <a:endParaRPr sz="1600"/>
          </a:p>
          <a:p>
            <a:pPr indent="-330200" lvl="0" marL="457200" marR="0" rtl="0" algn="l">
              <a:lnSpc>
                <a:spcPct val="115000"/>
              </a:lnSpc>
              <a:spcBef>
                <a:spcPts val="1200"/>
              </a:spcBef>
              <a:spcAft>
                <a:spcPts val="0"/>
              </a:spcAft>
              <a:buSzPts val="1600"/>
              <a:buChar char="●"/>
            </a:pPr>
            <a:r>
              <a:rPr lang="en" sz="1600"/>
              <a:t>Efficiency: Our system automates the analysis of vast datasets, enabling the processing of large volumes of BGP updates without manual intervention.</a:t>
            </a:r>
            <a:endParaRPr sz="1600"/>
          </a:p>
          <a:p>
            <a:pPr indent="-330200" lvl="0" marL="457200" marR="0" rtl="0" algn="l">
              <a:lnSpc>
                <a:spcPct val="115000"/>
              </a:lnSpc>
              <a:spcBef>
                <a:spcPts val="0"/>
              </a:spcBef>
              <a:spcAft>
                <a:spcPts val="0"/>
              </a:spcAft>
              <a:buSzPts val="1600"/>
              <a:buChar char="●"/>
            </a:pPr>
            <a:r>
              <a:rPr lang="en" sz="1600"/>
              <a:t>Accuracy: Utilizes sophisticated algorithms for the precise classification of updates and identification of patterns, ensuring high reliability of insights derived from the data.</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052550" y="685225"/>
            <a:ext cx="7038900" cy="68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Innovation/Contribution - Part 2</a:t>
            </a:r>
            <a:endParaRPr/>
          </a:p>
        </p:txBody>
      </p:sp>
      <p:sp>
        <p:nvSpPr>
          <p:cNvPr id="195" name="Google Shape;195;p23"/>
          <p:cNvSpPr txBox="1"/>
          <p:nvPr>
            <p:ph idx="1" type="body"/>
          </p:nvPr>
        </p:nvSpPr>
        <p:spPr>
          <a:xfrm>
            <a:off x="1106600" y="1578150"/>
            <a:ext cx="7104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Testing Against Network Outages</a:t>
            </a:r>
            <a:endParaRPr sz="1600"/>
          </a:p>
          <a:p>
            <a:pPr indent="-330200" lvl="0" marL="457200" marR="0" rtl="0" algn="l">
              <a:lnSpc>
                <a:spcPct val="115000"/>
              </a:lnSpc>
              <a:spcBef>
                <a:spcPts val="1500"/>
              </a:spcBef>
              <a:spcAft>
                <a:spcPts val="0"/>
              </a:spcAft>
              <a:buSzPts val="1600"/>
              <a:buChar char="●"/>
            </a:pPr>
            <a:r>
              <a:rPr lang="en" sz="1600"/>
              <a:t>Practical Relevance: Our methodologies were put to the test with real-world data from significant network outages, including the 2021 Meta outage, validating their effectiveness in practical scenarios.</a:t>
            </a:r>
            <a:endParaRPr sz="1600"/>
          </a:p>
          <a:p>
            <a:pPr indent="-330200" lvl="0" marL="457200" marR="0" rtl="0" algn="l">
              <a:lnSpc>
                <a:spcPct val="115000"/>
              </a:lnSpc>
              <a:spcBef>
                <a:spcPts val="0"/>
              </a:spcBef>
              <a:spcAft>
                <a:spcPts val="0"/>
              </a:spcAft>
              <a:buSzPts val="1600"/>
              <a:buChar char="●"/>
            </a:pPr>
            <a:r>
              <a:rPr lang="en" sz="1600"/>
              <a:t>Insights: The analysis successfully identified and detailed the nature of disruptions, proving the model's capability in real-world conditions.</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052550" y="685250"/>
            <a:ext cx="7038900" cy="75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Innovation/Contribution - Part 2</a:t>
            </a:r>
            <a:endParaRPr/>
          </a:p>
        </p:txBody>
      </p:sp>
      <p:sp>
        <p:nvSpPr>
          <p:cNvPr id="201" name="Google Shape;201;p24"/>
          <p:cNvSpPr txBox="1"/>
          <p:nvPr>
            <p:ph idx="1" type="body"/>
          </p:nvPr>
        </p:nvSpPr>
        <p:spPr>
          <a:xfrm>
            <a:off x="1138425" y="15569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Making Complex Data Understandable</a:t>
            </a:r>
            <a:endParaRPr sz="1600"/>
          </a:p>
          <a:p>
            <a:pPr indent="-330200" lvl="0" marL="457200" marR="0" rtl="0" algn="l">
              <a:lnSpc>
                <a:spcPct val="115000"/>
              </a:lnSpc>
              <a:spcBef>
                <a:spcPts val="1500"/>
              </a:spcBef>
              <a:spcAft>
                <a:spcPts val="0"/>
              </a:spcAft>
              <a:buSzPts val="1600"/>
              <a:buChar char="●"/>
            </a:pPr>
            <a:r>
              <a:rPr lang="en" sz="1600"/>
              <a:t>Intuitive Understanding: We employ graphical representations to depict network states during various operational conditions, making complex BGP dynamics accessible at a glance.</a:t>
            </a:r>
            <a:endParaRPr sz="1600"/>
          </a:p>
          <a:p>
            <a:pPr indent="-330200" lvl="0" marL="457200" marR="0" rtl="0" algn="l">
              <a:lnSpc>
                <a:spcPct val="115000"/>
              </a:lnSpc>
              <a:spcBef>
                <a:spcPts val="0"/>
              </a:spcBef>
              <a:spcAft>
                <a:spcPts val="0"/>
              </a:spcAft>
              <a:buSzPts val="1600"/>
              <a:buChar char="●"/>
            </a:pPr>
            <a:r>
              <a:rPr lang="en" sz="1600"/>
              <a:t>Actionable Insights: These visualizations translate intricate BGP behavior into clear, actionable information for network administrators, aiding in decision-making and network management.</a:t>
            </a:r>
            <a:endParaRPr sz="1200">
              <a:solidFill>
                <a:srgbClr val="0D0D0D"/>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096000" y="722500"/>
            <a:ext cx="7038900" cy="72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Experimental Results (Part 1)</a:t>
            </a:r>
            <a:endParaRPr/>
          </a:p>
        </p:txBody>
      </p:sp>
      <p:pic>
        <p:nvPicPr>
          <p:cNvPr id="207" name="Google Shape;207;p25"/>
          <p:cNvPicPr preferRelativeResize="0"/>
          <p:nvPr/>
        </p:nvPicPr>
        <p:blipFill>
          <a:blip r:embed="rId3">
            <a:alphaModFix/>
          </a:blip>
          <a:stretch>
            <a:fillRect/>
          </a:stretch>
        </p:blipFill>
        <p:spPr>
          <a:xfrm>
            <a:off x="4572000" y="1807275"/>
            <a:ext cx="4465050" cy="2792850"/>
          </a:xfrm>
          <a:prstGeom prst="rect">
            <a:avLst/>
          </a:prstGeom>
          <a:noFill/>
          <a:ln>
            <a:noFill/>
          </a:ln>
        </p:spPr>
      </p:pic>
      <p:sp>
        <p:nvSpPr>
          <p:cNvPr id="208" name="Google Shape;208;p25"/>
          <p:cNvSpPr txBox="1"/>
          <p:nvPr>
            <p:ph idx="4294967295" type="body"/>
          </p:nvPr>
        </p:nvSpPr>
        <p:spPr>
          <a:xfrm>
            <a:off x="485525" y="1896600"/>
            <a:ext cx="3970800" cy="26142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lang="en" sz="1600"/>
              <a:t>Analyzed a total of 20,896 prefixes in this study.</a:t>
            </a:r>
            <a:endParaRPr sz="1600"/>
          </a:p>
          <a:p>
            <a:pPr indent="-314960" lvl="0" marL="457200" rtl="0" algn="l">
              <a:spcBef>
                <a:spcPts val="0"/>
              </a:spcBef>
              <a:spcAft>
                <a:spcPts val="0"/>
              </a:spcAft>
              <a:buSzPct val="100000"/>
              <a:buChar char="●"/>
            </a:pPr>
            <a:r>
              <a:rPr lang="en" sz="1600"/>
              <a:t>Identified 831 prefixes (3.97% of total) with visibility for less than 10 days.</a:t>
            </a:r>
            <a:endParaRPr sz="1600"/>
          </a:p>
          <a:p>
            <a:pPr indent="-314960" lvl="0" marL="457200" rtl="0" algn="l">
              <a:spcBef>
                <a:spcPts val="0"/>
              </a:spcBef>
              <a:spcAft>
                <a:spcPts val="0"/>
              </a:spcAft>
              <a:buSzPct val="100000"/>
              <a:buChar char="●"/>
            </a:pPr>
            <a:r>
              <a:rPr lang="en" sz="1600"/>
              <a:t>Found that 10,261 prefixes (49.10% of total) had a consistent routing path for at least 50% of their observable lifespan.</a:t>
            </a:r>
            <a:endParaRPr sz="1600"/>
          </a:p>
          <a:p>
            <a:pPr indent="-314960" lvl="0" marL="457200" rtl="0" algn="l">
              <a:spcBef>
                <a:spcPts val="0"/>
              </a:spcBef>
              <a:spcAft>
                <a:spcPts val="0"/>
              </a:spcAft>
              <a:buSzPct val="100000"/>
              <a:buChar char="●"/>
            </a:pPr>
            <a:r>
              <a:rPr lang="en" sz="1600"/>
              <a:t>Discovered 7,830 prefixes (37.47% of total) used two or fewer distinct routing paths during their visibility period.</a:t>
            </a:r>
            <a:endParaRPr sz="16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096000" y="695850"/>
            <a:ext cx="7038900" cy="68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 - Meta (B, C, F </a:t>
            </a:r>
            <a:r>
              <a:rPr lang="en"/>
              <a:t>Occurrences</a:t>
            </a:r>
            <a:r>
              <a:rPr lang="en"/>
              <a:t>)</a:t>
            </a:r>
            <a:endParaRPr/>
          </a:p>
        </p:txBody>
      </p:sp>
      <p:pic>
        <p:nvPicPr>
          <p:cNvPr id="214" name="Google Shape;214;p26"/>
          <p:cNvPicPr preferRelativeResize="0"/>
          <p:nvPr/>
        </p:nvPicPr>
        <p:blipFill>
          <a:blip r:embed="rId3">
            <a:alphaModFix/>
          </a:blip>
          <a:stretch>
            <a:fillRect/>
          </a:stretch>
        </p:blipFill>
        <p:spPr>
          <a:xfrm>
            <a:off x="400346" y="2048250"/>
            <a:ext cx="4002154" cy="2411200"/>
          </a:xfrm>
          <a:prstGeom prst="rect">
            <a:avLst/>
          </a:prstGeom>
          <a:noFill/>
          <a:ln>
            <a:noFill/>
          </a:ln>
        </p:spPr>
      </p:pic>
      <p:sp>
        <p:nvSpPr>
          <p:cNvPr id="215" name="Google Shape;215;p26"/>
          <p:cNvSpPr txBox="1"/>
          <p:nvPr>
            <p:ph idx="1" type="body"/>
          </p:nvPr>
        </p:nvSpPr>
        <p:spPr>
          <a:xfrm>
            <a:off x="729325" y="2078875"/>
            <a:ext cx="3716400" cy="225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6" name="Google Shape;216;p26"/>
          <p:cNvPicPr preferRelativeResize="0"/>
          <p:nvPr/>
        </p:nvPicPr>
        <p:blipFill>
          <a:blip r:embed="rId4">
            <a:alphaModFix/>
          </a:blip>
          <a:stretch>
            <a:fillRect/>
          </a:stretch>
        </p:blipFill>
        <p:spPr>
          <a:xfrm>
            <a:off x="4760275" y="2048250"/>
            <a:ext cx="3872675" cy="241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1117200" y="669475"/>
            <a:ext cx="7038900" cy="68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Experimental Results - Meta (Time line B, C, F)</a:t>
            </a:r>
            <a:endParaRPr/>
          </a:p>
        </p:txBody>
      </p:sp>
      <p:pic>
        <p:nvPicPr>
          <p:cNvPr id="222" name="Google Shape;222;p27"/>
          <p:cNvPicPr preferRelativeResize="0"/>
          <p:nvPr/>
        </p:nvPicPr>
        <p:blipFill>
          <a:blip r:embed="rId3">
            <a:alphaModFix/>
          </a:blip>
          <a:stretch>
            <a:fillRect/>
          </a:stretch>
        </p:blipFill>
        <p:spPr>
          <a:xfrm>
            <a:off x="527825" y="2079950"/>
            <a:ext cx="3774300" cy="2249244"/>
          </a:xfrm>
          <a:prstGeom prst="rect">
            <a:avLst/>
          </a:prstGeom>
          <a:noFill/>
          <a:ln>
            <a:noFill/>
          </a:ln>
        </p:spPr>
      </p:pic>
      <p:pic>
        <p:nvPicPr>
          <p:cNvPr id="223" name="Google Shape;223;p27"/>
          <p:cNvPicPr preferRelativeResize="0"/>
          <p:nvPr/>
        </p:nvPicPr>
        <p:blipFill>
          <a:blip r:embed="rId4">
            <a:alphaModFix/>
          </a:blip>
          <a:stretch>
            <a:fillRect/>
          </a:stretch>
        </p:blipFill>
        <p:spPr>
          <a:xfrm>
            <a:off x="4919324" y="2078875"/>
            <a:ext cx="3774301" cy="22514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1106625" y="653450"/>
            <a:ext cx="7560000" cy="71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5833"/>
              <a:buFont typeface="Arial"/>
              <a:buNone/>
            </a:pPr>
            <a:r>
              <a:rPr lang="en"/>
              <a:t>Experimental Results - Meta (Avg Inter-Arrival Time)</a:t>
            </a:r>
            <a:endParaRPr/>
          </a:p>
        </p:txBody>
      </p:sp>
      <p:pic>
        <p:nvPicPr>
          <p:cNvPr id="229" name="Google Shape;229;p28"/>
          <p:cNvPicPr preferRelativeResize="0"/>
          <p:nvPr/>
        </p:nvPicPr>
        <p:blipFill>
          <a:blip r:embed="rId3">
            <a:alphaModFix/>
          </a:blip>
          <a:stretch>
            <a:fillRect/>
          </a:stretch>
        </p:blipFill>
        <p:spPr>
          <a:xfrm>
            <a:off x="411300" y="2078875"/>
            <a:ext cx="3774299" cy="2261100"/>
          </a:xfrm>
          <a:prstGeom prst="rect">
            <a:avLst/>
          </a:prstGeom>
          <a:noFill/>
          <a:ln>
            <a:noFill/>
          </a:ln>
        </p:spPr>
      </p:pic>
      <p:pic>
        <p:nvPicPr>
          <p:cNvPr id="230" name="Google Shape;230;p28"/>
          <p:cNvPicPr preferRelativeResize="0"/>
          <p:nvPr/>
        </p:nvPicPr>
        <p:blipFill>
          <a:blip r:embed="rId4">
            <a:alphaModFix/>
          </a:blip>
          <a:stretch>
            <a:fillRect/>
          </a:stretch>
        </p:blipFill>
        <p:spPr>
          <a:xfrm>
            <a:off x="4572000" y="2078874"/>
            <a:ext cx="4386029" cy="226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1085400" y="680100"/>
            <a:ext cx="7520100" cy="70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 - Meta (Avg Unique AS Paths)</a:t>
            </a:r>
            <a:endParaRPr/>
          </a:p>
        </p:txBody>
      </p:sp>
      <p:pic>
        <p:nvPicPr>
          <p:cNvPr id="236" name="Google Shape;236;p29"/>
          <p:cNvPicPr preferRelativeResize="0"/>
          <p:nvPr/>
        </p:nvPicPr>
        <p:blipFill>
          <a:blip r:embed="rId3">
            <a:alphaModFix/>
          </a:blip>
          <a:stretch>
            <a:fillRect/>
          </a:stretch>
        </p:blipFill>
        <p:spPr>
          <a:xfrm>
            <a:off x="496125" y="2078875"/>
            <a:ext cx="3774301" cy="2261101"/>
          </a:xfrm>
          <a:prstGeom prst="rect">
            <a:avLst/>
          </a:prstGeom>
          <a:noFill/>
          <a:ln>
            <a:noFill/>
          </a:ln>
        </p:spPr>
      </p:pic>
      <p:pic>
        <p:nvPicPr>
          <p:cNvPr id="237" name="Google Shape;237;p29"/>
          <p:cNvPicPr preferRelativeResize="0"/>
          <p:nvPr/>
        </p:nvPicPr>
        <p:blipFill>
          <a:blip r:embed="rId4">
            <a:alphaModFix/>
          </a:blip>
          <a:stretch>
            <a:fillRect/>
          </a:stretch>
        </p:blipFill>
        <p:spPr>
          <a:xfrm>
            <a:off x="4643600" y="2078875"/>
            <a:ext cx="4173850" cy="2324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0"/>
          <p:cNvSpPr txBox="1"/>
          <p:nvPr>
            <p:ph type="title"/>
          </p:nvPr>
        </p:nvSpPr>
        <p:spPr>
          <a:xfrm>
            <a:off x="1096000" y="653450"/>
            <a:ext cx="7038900" cy="687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 - Meta (AS Path Differences)</a:t>
            </a:r>
            <a:endParaRPr/>
          </a:p>
        </p:txBody>
      </p:sp>
      <p:pic>
        <p:nvPicPr>
          <p:cNvPr id="243" name="Google Shape;243;p30"/>
          <p:cNvPicPr preferRelativeResize="0"/>
          <p:nvPr/>
        </p:nvPicPr>
        <p:blipFill>
          <a:blip r:embed="rId3">
            <a:alphaModFix/>
          </a:blip>
          <a:stretch>
            <a:fillRect/>
          </a:stretch>
        </p:blipFill>
        <p:spPr>
          <a:xfrm>
            <a:off x="369925" y="2078863"/>
            <a:ext cx="3836750" cy="2261100"/>
          </a:xfrm>
          <a:prstGeom prst="rect">
            <a:avLst/>
          </a:prstGeom>
          <a:noFill/>
          <a:ln>
            <a:noFill/>
          </a:ln>
        </p:spPr>
      </p:pic>
      <p:pic>
        <p:nvPicPr>
          <p:cNvPr id="244" name="Google Shape;244;p30"/>
          <p:cNvPicPr preferRelativeResize="0"/>
          <p:nvPr/>
        </p:nvPicPr>
        <p:blipFill>
          <a:blip r:embed="rId4">
            <a:alphaModFix/>
          </a:blip>
          <a:stretch>
            <a:fillRect/>
          </a:stretch>
        </p:blipFill>
        <p:spPr>
          <a:xfrm>
            <a:off x="4654225" y="2078875"/>
            <a:ext cx="4231025" cy="22610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052550" y="648300"/>
            <a:ext cx="7038900" cy="70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Meta UP, DOWN, FLAT, WD (Outage vs Normal)</a:t>
            </a:r>
            <a:endParaRPr/>
          </a:p>
        </p:txBody>
      </p:sp>
      <p:pic>
        <p:nvPicPr>
          <p:cNvPr id="250" name="Google Shape;250;p31"/>
          <p:cNvPicPr preferRelativeResize="0"/>
          <p:nvPr/>
        </p:nvPicPr>
        <p:blipFill>
          <a:blip r:embed="rId3">
            <a:alphaModFix/>
          </a:blip>
          <a:stretch>
            <a:fillRect/>
          </a:stretch>
        </p:blipFill>
        <p:spPr>
          <a:xfrm>
            <a:off x="504300" y="2078875"/>
            <a:ext cx="3774301" cy="2261100"/>
          </a:xfrm>
          <a:prstGeom prst="rect">
            <a:avLst/>
          </a:prstGeom>
          <a:noFill/>
          <a:ln>
            <a:noFill/>
          </a:ln>
        </p:spPr>
      </p:pic>
      <p:pic>
        <p:nvPicPr>
          <p:cNvPr id="251" name="Google Shape;251;p31"/>
          <p:cNvPicPr preferRelativeResize="0"/>
          <p:nvPr/>
        </p:nvPicPr>
        <p:blipFill>
          <a:blip r:embed="rId4">
            <a:alphaModFix/>
          </a:blip>
          <a:stretch>
            <a:fillRect/>
          </a:stretch>
        </p:blipFill>
        <p:spPr>
          <a:xfrm>
            <a:off x="4643600" y="2078875"/>
            <a:ext cx="4309929" cy="226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052550" y="738275"/>
            <a:ext cx="7038900" cy="6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1" name="Google Shape;141;p14"/>
          <p:cNvSpPr txBox="1"/>
          <p:nvPr>
            <p:ph idx="1" type="body"/>
          </p:nvPr>
        </p:nvSpPr>
        <p:spPr>
          <a:xfrm>
            <a:off x="852075" y="1641775"/>
            <a:ext cx="7655400" cy="2911200"/>
          </a:xfrm>
          <a:prstGeom prst="rect">
            <a:avLst/>
          </a:prstGeom>
        </p:spPr>
        <p:txBody>
          <a:bodyPr anchorCtr="0" anchor="t" bIns="91425" lIns="91425" spcFirstLastPara="1" rIns="91425" wrap="square" tIns="91425">
            <a:normAutofit/>
          </a:bodyPr>
          <a:lstStyle/>
          <a:p>
            <a:pPr indent="-336550" lvl="0" marL="457200" rtl="0" algn="just">
              <a:spcBef>
                <a:spcPts val="0"/>
              </a:spcBef>
              <a:spcAft>
                <a:spcPts val="0"/>
              </a:spcAft>
              <a:buSzPts val="1700"/>
              <a:buChar char="●"/>
            </a:pPr>
            <a:r>
              <a:rPr lang="en" sz="1700"/>
              <a:t>BGP is essential for Internet data routing but its vulnerabilities can lead to data loss or delays, impacting global web services.</a:t>
            </a:r>
            <a:endParaRPr sz="1700"/>
          </a:p>
          <a:p>
            <a:pPr indent="-336550" lvl="0" marL="457200" rtl="0" algn="just">
              <a:spcBef>
                <a:spcPts val="0"/>
              </a:spcBef>
              <a:spcAft>
                <a:spcPts val="0"/>
              </a:spcAft>
              <a:buSzPts val="1700"/>
              <a:buChar char="●"/>
            </a:pPr>
            <a:r>
              <a:rPr lang="en" sz="1700"/>
              <a:t>Analyzing BGP's operational dynamics is increasingly complex due to the vast amount of update traffic and the Internet's growing scale. </a:t>
            </a:r>
            <a:endParaRPr sz="1700"/>
          </a:p>
          <a:p>
            <a:pPr indent="-336550" lvl="0" marL="457200" rtl="0" algn="just">
              <a:spcBef>
                <a:spcPts val="0"/>
              </a:spcBef>
              <a:spcAft>
                <a:spcPts val="0"/>
              </a:spcAft>
              <a:buSzPts val="1700"/>
              <a:buChar char="●"/>
            </a:pPr>
            <a:r>
              <a:rPr lang="en" sz="1700"/>
              <a:t>Identifying root causes of BGP issues is challenging, requiring access to core network data across domains, highlighting the need for targeted analysis of significant network events.</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1159625" y="669475"/>
            <a:ext cx="7258200" cy="68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Experimental Results </a:t>
            </a:r>
            <a:r>
              <a:rPr lang="en" sz="2000"/>
              <a:t>Meta</a:t>
            </a:r>
            <a:r>
              <a:rPr lang="en" sz="2000"/>
              <a:t> </a:t>
            </a:r>
            <a:r>
              <a:rPr lang="en" sz="2000"/>
              <a:t>(Outage vs Normal B, C,</a:t>
            </a:r>
            <a:r>
              <a:rPr lang="en" sz="2000"/>
              <a:t> </a:t>
            </a:r>
            <a:r>
              <a:rPr lang="en" sz="2000"/>
              <a:t>F) </a:t>
            </a:r>
            <a:endParaRPr sz="2000"/>
          </a:p>
        </p:txBody>
      </p:sp>
      <p:pic>
        <p:nvPicPr>
          <p:cNvPr id="257" name="Google Shape;257;p32"/>
          <p:cNvPicPr preferRelativeResize="0"/>
          <p:nvPr/>
        </p:nvPicPr>
        <p:blipFill>
          <a:blip r:embed="rId3">
            <a:alphaModFix/>
          </a:blip>
          <a:stretch>
            <a:fillRect/>
          </a:stretch>
        </p:blipFill>
        <p:spPr>
          <a:xfrm>
            <a:off x="474800" y="2015225"/>
            <a:ext cx="3621125" cy="2261100"/>
          </a:xfrm>
          <a:prstGeom prst="rect">
            <a:avLst/>
          </a:prstGeom>
          <a:noFill/>
          <a:ln>
            <a:noFill/>
          </a:ln>
        </p:spPr>
      </p:pic>
      <p:pic>
        <p:nvPicPr>
          <p:cNvPr id="258" name="Google Shape;258;p32"/>
          <p:cNvPicPr preferRelativeResize="0"/>
          <p:nvPr/>
        </p:nvPicPr>
        <p:blipFill>
          <a:blip r:embed="rId4">
            <a:alphaModFix/>
          </a:blip>
          <a:stretch>
            <a:fillRect/>
          </a:stretch>
        </p:blipFill>
        <p:spPr>
          <a:xfrm>
            <a:off x="4728450" y="2015225"/>
            <a:ext cx="3774299" cy="2261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1173200" y="63390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Results - UCR BGP UPDATES</a:t>
            </a:r>
            <a:endParaRPr/>
          </a:p>
        </p:txBody>
      </p:sp>
      <p:pic>
        <p:nvPicPr>
          <p:cNvPr id="264" name="Google Shape;264;p33"/>
          <p:cNvPicPr preferRelativeResize="0"/>
          <p:nvPr/>
        </p:nvPicPr>
        <p:blipFill>
          <a:blip r:embed="rId3">
            <a:alphaModFix/>
          </a:blip>
          <a:stretch>
            <a:fillRect/>
          </a:stretch>
        </p:blipFill>
        <p:spPr>
          <a:xfrm>
            <a:off x="314200" y="1313125"/>
            <a:ext cx="3826450" cy="1956667"/>
          </a:xfrm>
          <a:prstGeom prst="rect">
            <a:avLst/>
          </a:prstGeom>
          <a:noFill/>
          <a:ln>
            <a:noFill/>
          </a:ln>
        </p:spPr>
      </p:pic>
      <p:pic>
        <p:nvPicPr>
          <p:cNvPr id="265" name="Google Shape;265;p33"/>
          <p:cNvPicPr preferRelativeResize="0"/>
          <p:nvPr/>
        </p:nvPicPr>
        <p:blipFill rotWithShape="1">
          <a:blip r:embed="rId4">
            <a:alphaModFix/>
          </a:blip>
          <a:srcRect b="3278" l="0" r="0" t="0"/>
          <a:stretch/>
        </p:blipFill>
        <p:spPr>
          <a:xfrm>
            <a:off x="5035150" y="1241125"/>
            <a:ext cx="3826451" cy="1904500"/>
          </a:xfrm>
          <a:prstGeom prst="rect">
            <a:avLst/>
          </a:prstGeom>
          <a:noFill/>
          <a:ln>
            <a:noFill/>
          </a:ln>
        </p:spPr>
      </p:pic>
      <p:pic>
        <p:nvPicPr>
          <p:cNvPr id="266" name="Google Shape;266;p33"/>
          <p:cNvPicPr preferRelativeResize="0"/>
          <p:nvPr/>
        </p:nvPicPr>
        <p:blipFill>
          <a:blip r:embed="rId5">
            <a:alphaModFix/>
          </a:blip>
          <a:stretch>
            <a:fillRect/>
          </a:stretch>
        </p:blipFill>
        <p:spPr>
          <a:xfrm>
            <a:off x="3043222" y="3145625"/>
            <a:ext cx="3285178" cy="1929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1106600" y="653450"/>
            <a:ext cx="7038900" cy="66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72" name="Google Shape;272;p34"/>
          <p:cNvSpPr txBox="1"/>
          <p:nvPr>
            <p:ph idx="1" type="body"/>
          </p:nvPr>
        </p:nvSpPr>
        <p:spPr>
          <a:xfrm>
            <a:off x="1106600" y="15039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Conducted long-term analysis of BGP routing dynamics and outlier detection using large datasets.</a:t>
            </a:r>
            <a:endParaRPr/>
          </a:p>
          <a:p>
            <a:pPr indent="-311150" lvl="0" marL="457200" rtl="0" algn="l">
              <a:spcBef>
                <a:spcPts val="0"/>
              </a:spcBef>
              <a:spcAft>
                <a:spcPts val="0"/>
              </a:spcAft>
              <a:buSzPts val="1300"/>
              <a:buChar char="●"/>
            </a:pPr>
            <a:r>
              <a:rPr lang="en"/>
              <a:t>Implemented dual model system combining signature-based and time/statistics-based methods.</a:t>
            </a:r>
            <a:endParaRPr/>
          </a:p>
          <a:p>
            <a:pPr indent="-311150" lvl="0" marL="457200" rtl="0" algn="l">
              <a:spcBef>
                <a:spcPts val="0"/>
              </a:spcBef>
              <a:spcAft>
                <a:spcPts val="0"/>
              </a:spcAft>
              <a:buSzPts val="1300"/>
              <a:buChar char="●"/>
            </a:pPr>
            <a:r>
              <a:rPr lang="en"/>
              <a:t>Validated models against real events like 2021 Meta outage, providing visualizations.</a:t>
            </a:r>
            <a:endParaRPr/>
          </a:p>
          <a:p>
            <a:pPr indent="-311150" lvl="0" marL="457200" rtl="0" algn="l">
              <a:spcBef>
                <a:spcPts val="0"/>
              </a:spcBef>
              <a:spcAft>
                <a:spcPts val="0"/>
              </a:spcAft>
              <a:buSzPts val="1300"/>
              <a:buChar char="●"/>
            </a:pPr>
            <a:r>
              <a:rPr lang="en"/>
              <a:t>Demonstrated accurate detection and classification of BGP routing anomalies.</a:t>
            </a:r>
            <a:endParaRPr/>
          </a:p>
          <a:p>
            <a:pPr indent="-311150" lvl="0" marL="457200" rtl="0" algn="l">
              <a:spcBef>
                <a:spcPts val="0"/>
              </a:spcBef>
              <a:spcAft>
                <a:spcPts val="0"/>
              </a:spcAft>
              <a:buSzPts val="1300"/>
              <a:buChar char="●"/>
            </a:pPr>
            <a:r>
              <a:rPr lang="en"/>
              <a:t>Bridged theory and practice by incorporating real outage data.</a:t>
            </a:r>
            <a:endParaRPr/>
          </a:p>
          <a:p>
            <a:pPr indent="-311150" lvl="0" marL="457200" rtl="0" algn="l">
              <a:spcBef>
                <a:spcPts val="0"/>
              </a:spcBef>
              <a:spcAft>
                <a:spcPts val="0"/>
              </a:spcAft>
              <a:buSzPts val="1300"/>
              <a:buChar char="●"/>
            </a:pPr>
            <a:r>
              <a:rPr lang="en"/>
              <a:t>Provides insights for proactive network management and Internet resilience.</a:t>
            </a:r>
            <a:endParaRPr/>
          </a:p>
          <a:p>
            <a:pPr indent="-311150" lvl="0" marL="457200" rtl="0" algn="l">
              <a:spcBef>
                <a:spcPts val="0"/>
              </a:spcBef>
              <a:spcAft>
                <a:spcPts val="0"/>
              </a:spcAft>
              <a:buSzPts val="1300"/>
              <a:buChar char="●"/>
            </a:pPr>
            <a:r>
              <a:rPr lang="en"/>
              <a:t>Future work: Real-time data, expanded algorithms, potential machine learning integration.</a:t>
            </a:r>
            <a:endParaRPr/>
          </a:p>
          <a:p>
            <a:pPr indent="-311150" lvl="0" marL="457200" rtl="0" algn="l">
              <a:spcBef>
                <a:spcPts val="0"/>
              </a:spcBef>
              <a:spcAft>
                <a:spcPts val="0"/>
              </a:spcAft>
              <a:buSzPts val="1300"/>
              <a:buChar char="●"/>
            </a:pPr>
            <a:r>
              <a:rPr lang="en"/>
              <a:t>Significant contribution towards secure, stable Internet routing infrastructure.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052550" y="6958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Contribution</a:t>
            </a:r>
            <a:endParaRPr/>
          </a:p>
        </p:txBody>
      </p:sp>
      <p:sp>
        <p:nvSpPr>
          <p:cNvPr id="147" name="Google Shape;147;p15"/>
          <p:cNvSpPr txBox="1"/>
          <p:nvPr>
            <p:ph idx="1" type="body"/>
          </p:nvPr>
        </p:nvSpPr>
        <p:spPr>
          <a:xfrm>
            <a:off x="850525" y="1567550"/>
            <a:ext cx="76038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We collected and analyzed BGP data to uncover insights into the stability and dynamics of internet routing.</a:t>
            </a:r>
            <a:endParaRPr sz="1600"/>
          </a:p>
          <a:p>
            <a:pPr indent="-330200" lvl="0" marL="457200" rtl="0" algn="l">
              <a:spcBef>
                <a:spcPts val="0"/>
              </a:spcBef>
              <a:spcAft>
                <a:spcPts val="0"/>
              </a:spcAft>
              <a:buSzPts val="1600"/>
              <a:buChar char="●"/>
            </a:pPr>
            <a:r>
              <a:rPr lang="en" sz="1600"/>
              <a:t>This project </a:t>
            </a:r>
            <a:r>
              <a:rPr lang="en" sz="1600"/>
              <a:t> focuses on classifying BGP updates into key categories to deepen our understanding of Internet routing dynamics and pinpointing patterns that signal network health. </a:t>
            </a:r>
            <a:endParaRPr sz="1600"/>
          </a:p>
          <a:p>
            <a:pPr indent="-330200" lvl="0" marL="457200" rtl="0" algn="l">
              <a:spcBef>
                <a:spcPts val="0"/>
              </a:spcBef>
              <a:spcAft>
                <a:spcPts val="0"/>
              </a:spcAft>
              <a:buSzPts val="1600"/>
              <a:buChar char="●"/>
            </a:pPr>
            <a:r>
              <a:rPr lang="en" sz="1600"/>
              <a:t>By analyzing these classifications and specific patterns, alongside key statistical measures, we aim to uncover insights into routing stability and efficiency, guiding improvements in Internet infrastructure.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052550" y="717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53" name="Google Shape;153;p16"/>
          <p:cNvSpPr txBox="1"/>
          <p:nvPr>
            <p:ph idx="1" type="body"/>
          </p:nvPr>
        </p:nvSpPr>
        <p:spPr>
          <a:xfrm>
            <a:off x="861150" y="1567550"/>
            <a:ext cx="7475100" cy="2911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Unravel BGP complexities and vulnerabilities to improve Internet routing stability and security. </a:t>
            </a:r>
            <a:endParaRPr sz="1600"/>
          </a:p>
          <a:p>
            <a:pPr indent="-330200" lvl="0" marL="457200" rtl="0" algn="l">
              <a:spcBef>
                <a:spcPts val="0"/>
              </a:spcBef>
              <a:spcAft>
                <a:spcPts val="0"/>
              </a:spcAft>
              <a:buSzPts val="1600"/>
              <a:buChar char="●"/>
            </a:pPr>
            <a:r>
              <a:rPr lang="en" sz="1600"/>
              <a:t>Analyze extensive BGP data for deeper insights into global connectivity disruptions, inspired by events like the 2021 Meta outage. </a:t>
            </a:r>
            <a:endParaRPr sz="1600"/>
          </a:p>
          <a:p>
            <a:pPr indent="-330200" lvl="0" marL="457200" rtl="0" algn="l">
              <a:spcBef>
                <a:spcPts val="0"/>
              </a:spcBef>
              <a:spcAft>
                <a:spcPts val="0"/>
              </a:spcAft>
              <a:buSzPts val="1600"/>
              <a:buChar char="●"/>
            </a:pPr>
            <a:r>
              <a:rPr lang="en" sz="1600"/>
              <a:t>Enhance digital infrastructure resilience by diagnosing and mitigating BGP risks, ensuring reliable global Internet connectivity.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052550" y="717075"/>
            <a:ext cx="7038900" cy="7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Roadmap</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052550" y="722500"/>
            <a:ext cx="7038900" cy="68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165" name="Google Shape;165;p18"/>
          <p:cNvSpPr txBox="1"/>
          <p:nvPr>
            <p:ph idx="1" type="body"/>
          </p:nvPr>
        </p:nvSpPr>
        <p:spPr>
          <a:xfrm>
            <a:off x="947525" y="1620575"/>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BGP guides Internet data but can fail, leading to disruptions; previous studies often overlooked its complexities. </a:t>
            </a:r>
            <a:endParaRPr sz="1800"/>
          </a:p>
          <a:p>
            <a:pPr indent="-342900" lvl="0" marL="457200" rtl="0" algn="l">
              <a:spcBef>
                <a:spcPts val="0"/>
              </a:spcBef>
              <a:spcAft>
                <a:spcPts val="0"/>
              </a:spcAft>
              <a:buSzPts val="1800"/>
              <a:buChar char="●"/>
            </a:pPr>
            <a:r>
              <a:rPr lang="en" sz="1800"/>
              <a:t>This project analyzes extensive BGP data to identify anomalies, employing advanced techniques and real-life event testing. </a:t>
            </a:r>
            <a:endParaRPr sz="1800"/>
          </a:p>
          <a:p>
            <a:pPr indent="-342900" lvl="0" marL="457200" rtl="0" algn="l">
              <a:spcBef>
                <a:spcPts val="0"/>
              </a:spcBef>
              <a:spcAft>
                <a:spcPts val="0"/>
              </a:spcAft>
              <a:buSzPts val="1800"/>
              <a:buChar char="●"/>
            </a:pPr>
            <a:r>
              <a:rPr lang="en" sz="1800"/>
              <a:t>It combines signature and statistics-based detection with visualization to accurately pinpoint and address routing failures.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109450" y="758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171" name="Google Shape;171;p19"/>
          <p:cNvSpPr txBox="1"/>
          <p:nvPr>
            <p:ph idx="1" type="body"/>
          </p:nvPr>
        </p:nvSpPr>
        <p:spPr>
          <a:xfrm>
            <a:off x="666275" y="1646600"/>
            <a:ext cx="8042700" cy="2875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Devised an approach that systematically gathers and examines BGP routing information to illuminate the dynamics and stability of Internet paths, offering novel insights into the behavior of digital networks over time.</a:t>
            </a:r>
            <a:endParaRPr sz="1600"/>
          </a:p>
          <a:p>
            <a:pPr indent="-330200" lvl="0" marL="457200" rtl="0" algn="l">
              <a:spcBef>
                <a:spcPts val="0"/>
              </a:spcBef>
              <a:spcAft>
                <a:spcPts val="0"/>
              </a:spcAft>
              <a:buSzPts val="1600"/>
              <a:buChar char="●"/>
            </a:pPr>
            <a:r>
              <a:rPr lang="en" sz="1600"/>
              <a:t>Our model classifies BGP updates into UP, DOWN, WITHDRAWAL, and FLAT categories, utilizing a Python script to automate the process based on changes in route preferences like AS_PATH length and ORIGIN type. </a:t>
            </a:r>
            <a:endParaRPr sz="1600"/>
          </a:p>
          <a:p>
            <a:pPr indent="-330200" lvl="0" marL="457200" rtl="0" algn="l">
              <a:spcBef>
                <a:spcPts val="0"/>
              </a:spcBef>
              <a:spcAft>
                <a:spcPts val="0"/>
              </a:spcAft>
              <a:buSzPts val="1600"/>
              <a:buChar char="●"/>
            </a:pPr>
            <a:r>
              <a:rPr lang="en" sz="1600"/>
              <a:t>By identifying specific BGP update patterns (Types B, C, and F) and implementing statistical measures such as Inter-Arrival Time, Number of AS Path Changes, and Average Path Length, we gain insights into the stability, efficiency, and potential anomalies within the routing environment.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052550" y="680075"/>
            <a:ext cx="70389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Definitions</a:t>
            </a:r>
            <a:endParaRPr/>
          </a:p>
        </p:txBody>
      </p:sp>
      <p:sp>
        <p:nvSpPr>
          <p:cNvPr id="177" name="Google Shape;177;p20"/>
          <p:cNvSpPr txBox="1"/>
          <p:nvPr>
            <p:ph idx="1" type="body"/>
          </p:nvPr>
        </p:nvSpPr>
        <p:spPr>
          <a:xfrm>
            <a:off x="1052550" y="1467750"/>
            <a:ext cx="7444200" cy="30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BGP Update Classification</a:t>
            </a:r>
            <a:endParaRPr sz="1400">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1500"/>
              </a:spcBef>
              <a:spcAft>
                <a:spcPts val="0"/>
              </a:spcAft>
              <a:buSzPts val="1200"/>
              <a:buChar char="●"/>
            </a:pPr>
            <a:r>
              <a:rPr lang="en" sz="1200"/>
              <a:t>UP: More favorable route updates, improving data packet paths.</a:t>
            </a:r>
            <a:endParaRPr sz="1200"/>
          </a:p>
          <a:p>
            <a:pPr indent="-304800" lvl="0" marL="457200" marR="0" rtl="0" algn="l">
              <a:lnSpc>
                <a:spcPct val="115000"/>
              </a:lnSpc>
              <a:spcBef>
                <a:spcPts val="0"/>
              </a:spcBef>
              <a:spcAft>
                <a:spcPts val="0"/>
              </a:spcAft>
              <a:buSzPts val="1200"/>
              <a:buChar char="●"/>
            </a:pPr>
            <a:r>
              <a:rPr lang="en" sz="1200"/>
              <a:t>DOWN: Less favorable updates, indicating decreased routing efficiency.</a:t>
            </a:r>
            <a:endParaRPr sz="1200"/>
          </a:p>
          <a:p>
            <a:pPr indent="-304800" lvl="0" marL="457200" marR="0" rtl="0" algn="l">
              <a:lnSpc>
                <a:spcPct val="115000"/>
              </a:lnSpc>
              <a:spcBef>
                <a:spcPts val="0"/>
              </a:spcBef>
              <a:spcAft>
                <a:spcPts val="0"/>
              </a:spcAft>
              <a:buSzPts val="1200"/>
              <a:buChar char="●"/>
            </a:pPr>
            <a:r>
              <a:rPr lang="en" sz="1200"/>
              <a:t>WITHDRAWAL: Route withdrawals signaling routing disruptions.</a:t>
            </a:r>
            <a:endParaRPr sz="1200"/>
          </a:p>
          <a:p>
            <a:pPr indent="-304800" lvl="0" marL="457200" marR="0" rtl="0" algn="l">
              <a:lnSpc>
                <a:spcPct val="115000"/>
              </a:lnSpc>
              <a:spcBef>
                <a:spcPts val="0"/>
              </a:spcBef>
              <a:spcAft>
                <a:spcPts val="0"/>
              </a:spcAft>
              <a:buSzPts val="1200"/>
              <a:buChar char="●"/>
            </a:pPr>
            <a:r>
              <a:rPr lang="en" sz="1200"/>
              <a:t>FLAT: Unchanged routing updates, marking network stability.</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rPr lang="en" sz="1400"/>
              <a:t>Pattern Identification (B, C, F)</a:t>
            </a:r>
            <a:endParaRPr sz="1400"/>
          </a:p>
          <a:p>
            <a:pPr indent="-304800" lvl="0" marL="457200" rtl="0" algn="l">
              <a:spcBef>
                <a:spcPts val="1500"/>
              </a:spcBef>
              <a:spcAft>
                <a:spcPts val="0"/>
              </a:spcAft>
              <a:buSzPts val="1200"/>
              <a:buChar char="●"/>
            </a:pPr>
            <a:r>
              <a:rPr lang="en" sz="1200"/>
              <a:t>Type B (Burst): WITHDRAWAL followed by quick route reintroduction — transient failures &amp; fast recovery.</a:t>
            </a:r>
            <a:endParaRPr sz="1200"/>
          </a:p>
          <a:p>
            <a:pPr indent="-304800" lvl="0" marL="457200" rtl="0" algn="l">
              <a:spcBef>
                <a:spcPts val="0"/>
              </a:spcBef>
              <a:spcAft>
                <a:spcPts val="0"/>
              </a:spcAft>
              <a:buSzPts val="1200"/>
              <a:buChar char="●"/>
            </a:pPr>
            <a:r>
              <a:rPr lang="en" sz="1200"/>
              <a:t>Type C (Change): Single movement UP or DOWN — temporary route preference fluctuations.</a:t>
            </a:r>
            <a:endParaRPr sz="1200"/>
          </a:p>
          <a:p>
            <a:pPr indent="-304800" lvl="0" marL="457200" marR="0" rtl="0" algn="l">
              <a:lnSpc>
                <a:spcPct val="115000"/>
              </a:lnSpc>
              <a:spcBef>
                <a:spcPts val="0"/>
              </a:spcBef>
              <a:spcAft>
                <a:spcPts val="0"/>
              </a:spcAft>
              <a:buSzPts val="1200"/>
              <a:buChar char="●"/>
            </a:pPr>
            <a:r>
              <a:rPr lang="en" sz="1200"/>
              <a:t>Type F (Flat): Continuous unaltered updates — stable conditions or areas for concern.</a:t>
            </a:r>
            <a:endParaRPr sz="1200"/>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052550" y="690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Innovation/Contribution - Part 1</a:t>
            </a:r>
            <a:endParaRPr/>
          </a:p>
        </p:txBody>
      </p:sp>
      <p:sp>
        <p:nvSpPr>
          <p:cNvPr id="183" name="Google Shape;183;p21"/>
          <p:cNvSpPr txBox="1"/>
          <p:nvPr>
            <p:ph idx="1" type="body"/>
          </p:nvPr>
        </p:nvSpPr>
        <p:spPr>
          <a:xfrm>
            <a:off x="801900" y="1792550"/>
            <a:ext cx="7688700" cy="24387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lang="en" sz="1600"/>
              <a:t>Developed a custom Python script for parsing IP addresses from a JSON file and fetching BGP updates from the RIPE Stat API for each IP.</a:t>
            </a:r>
            <a:endParaRPr sz="1600"/>
          </a:p>
          <a:p>
            <a:pPr indent="-322580" lvl="0" marL="457200" rtl="0" algn="l">
              <a:spcBef>
                <a:spcPts val="0"/>
              </a:spcBef>
              <a:spcAft>
                <a:spcPts val="0"/>
              </a:spcAft>
              <a:buSzPct val="100000"/>
              <a:buChar char="●"/>
            </a:pPr>
            <a:r>
              <a:rPr lang="en" sz="1600"/>
              <a:t>Automatically saves BGP updates into individual JSON files named after each entity, streamlining the data collection process.</a:t>
            </a:r>
            <a:endParaRPr sz="1600"/>
          </a:p>
          <a:p>
            <a:pPr indent="-322580" lvl="0" marL="457200" rtl="0" algn="l">
              <a:spcBef>
                <a:spcPts val="0"/>
              </a:spcBef>
              <a:spcAft>
                <a:spcPts val="0"/>
              </a:spcAft>
              <a:buSzPct val="100000"/>
              <a:buChar char="●"/>
            </a:pPr>
            <a:r>
              <a:rPr lang="en" sz="1600"/>
              <a:t>The analysis phase reads these JSON files, extracting essential data like timestamps and BGP path attributes to understand routing dynamics.</a:t>
            </a:r>
            <a:endParaRPr sz="1600"/>
          </a:p>
          <a:p>
            <a:pPr indent="-322580" lvl="0" marL="457200" rtl="0" algn="l">
              <a:spcBef>
                <a:spcPts val="0"/>
              </a:spcBef>
              <a:spcAft>
                <a:spcPts val="0"/>
              </a:spcAft>
              <a:buSzPct val="100000"/>
              <a:buChar char="●"/>
            </a:pPr>
            <a:r>
              <a:rPr lang="en" sz="1600"/>
              <a:t>Calculates critical metrics, including distinct path counts and prefix lifetimes, to evaluate path stability and diversity.</a:t>
            </a:r>
            <a:endParaRPr sz="1600"/>
          </a:p>
          <a:p>
            <a:pPr indent="-322580" lvl="0" marL="457200" rtl="0" algn="l">
              <a:spcBef>
                <a:spcPts val="0"/>
              </a:spcBef>
              <a:spcAft>
                <a:spcPts val="0"/>
              </a:spcAft>
              <a:buSzPct val="100000"/>
              <a:buChar char="●"/>
            </a:pPr>
            <a:r>
              <a:rPr lang="en" sz="1600"/>
              <a:t>Offers a high-level overview of BGP routing dynamics, emphasizing path persistence and the frequency of route changes.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